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97" r:id="rId2"/>
    <p:sldId id="385" r:id="rId3"/>
    <p:sldId id="386" r:id="rId4"/>
    <p:sldId id="387" r:id="rId5"/>
    <p:sldId id="388" r:id="rId6"/>
    <p:sldId id="372" r:id="rId7"/>
    <p:sldId id="256" r:id="rId8"/>
    <p:sldId id="258" r:id="rId9"/>
    <p:sldId id="259" r:id="rId10"/>
    <p:sldId id="257" r:id="rId11"/>
    <p:sldId id="298" r:id="rId12"/>
    <p:sldId id="296" r:id="rId13"/>
    <p:sldId id="265" r:id="rId14"/>
    <p:sldId id="268" r:id="rId15"/>
    <p:sldId id="299" r:id="rId16"/>
    <p:sldId id="378" r:id="rId17"/>
    <p:sldId id="380" r:id="rId18"/>
    <p:sldId id="300" r:id="rId19"/>
    <p:sldId id="339" r:id="rId20"/>
    <p:sldId id="381" r:id="rId21"/>
    <p:sldId id="269" r:id="rId22"/>
    <p:sldId id="272" r:id="rId23"/>
    <p:sldId id="379" r:id="rId24"/>
    <p:sldId id="373" r:id="rId25"/>
    <p:sldId id="374" r:id="rId26"/>
    <p:sldId id="375" r:id="rId27"/>
    <p:sldId id="376" r:id="rId28"/>
    <p:sldId id="382" r:id="rId29"/>
    <p:sldId id="377" r:id="rId30"/>
    <p:sldId id="383" r:id="rId31"/>
    <p:sldId id="384" r:id="rId32"/>
    <p:sldId id="370"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05FB"/>
    <a:srgbClr val="1A5E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708" autoAdjust="0"/>
  </p:normalViewPr>
  <p:slideViewPr>
    <p:cSldViewPr>
      <p:cViewPr varScale="1">
        <p:scale>
          <a:sx n="65" d="100"/>
          <a:sy n="65" d="100"/>
        </p:scale>
        <p:origin x="-12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33B1CD2-5073-40AC-B1E6-1A52017A8D6F}" type="datetimeFigureOut">
              <a:rPr lang="es-ES"/>
              <a:pPr>
                <a:defRPr/>
              </a:pPr>
              <a:t>10/10/2014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42B4293-2995-4545-BAFD-2585BC729E98}"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634EFA-6A7E-4BC3-AB55-ADCE934EBB3D}" type="slidenum">
              <a:rPr lang="es-ES" smtClean="0"/>
              <a:pPr fontAlgn="base">
                <a:spcBef>
                  <a:spcPct val="0"/>
                </a:spcBef>
                <a:spcAft>
                  <a:spcPct val="0"/>
                </a:spcAft>
                <a:defRPr/>
              </a:pPr>
              <a:t>1</a:t>
            </a:fld>
            <a:endParaRPr lang="es-E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a-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A9685E8-7A5D-451B-AF12-E62FE35C58C1}" type="slidenum">
              <a:rPr lang="es-ES" smtClean="0"/>
              <a:pPr/>
              <a:t>2</a:t>
            </a:fld>
            <a:endParaRPr lang="es-ES"/>
          </a:p>
        </p:txBody>
      </p:sp>
    </p:spTree>
    <p:extLst>
      <p:ext uri="{BB962C8B-B14F-4D97-AF65-F5344CB8AC3E}">
        <p14:creationId xmlns:p14="http://schemas.microsoft.com/office/powerpoint/2010/main" xmlns="" val="3638554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277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662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327541-34F0-42C4-87B2-BA37DB3A7C10}" type="slidenum">
              <a:rPr lang="es-ES" smtClean="0"/>
              <a:pPr fontAlgn="base">
                <a:spcBef>
                  <a:spcPct val="0"/>
                </a:spcBef>
                <a:spcAft>
                  <a:spcPct val="0"/>
                </a:spcAft>
                <a:defRPr/>
              </a:pPr>
              <a:t>10</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9EC914-9C53-4CED-A9D3-1385A8E353D0}" type="slidenum">
              <a:rPr lang="es-ES" smtClean="0"/>
              <a:pPr fontAlgn="base">
                <a:spcBef>
                  <a:spcPct val="0"/>
                </a:spcBef>
                <a:spcAft>
                  <a:spcPct val="0"/>
                </a:spcAft>
                <a:defRPr/>
              </a:pPr>
              <a:t>31</a:t>
            </a:fld>
            <a:endParaRPr lang="es-E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a-E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11C957-20C7-4EF7-A219-AE80842F2185}" type="slidenum">
              <a:rPr lang="es-ES" smtClean="0"/>
              <a:pPr fontAlgn="base">
                <a:spcBef>
                  <a:spcPct val="0"/>
                </a:spcBef>
                <a:spcAft>
                  <a:spcPct val="0"/>
                </a:spcAft>
                <a:defRPr/>
              </a:pPr>
              <a:t>32</a:t>
            </a:fld>
            <a:endParaRPr lang="es-E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a-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D466E1C5-37C0-4688-AC03-8112E2510A00}" type="datetimeFigureOut">
              <a:rPr lang="es-ES"/>
              <a:pPr>
                <a:defRPr/>
              </a:pPr>
              <a:t>10/10/2014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B66D142-66E4-4409-B446-8A1FD6015708}"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D58392A-AFC2-4492-A59B-BC2FF8569DC5}" type="datetimeFigureOut">
              <a:rPr lang="es-ES"/>
              <a:pPr>
                <a:defRPr/>
              </a:pPr>
              <a:t>10/10/2014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A8F6404-CD23-4AEF-A121-D7844C1910D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F97F73F-4C31-42EC-8A1F-1DFF4F797FF1}" type="datetimeFigureOut">
              <a:rPr lang="es-ES"/>
              <a:pPr>
                <a:defRPr/>
              </a:pPr>
              <a:t>10/10/2014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692511B-44C0-49C5-9D98-BB4B9EAE43A1}"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8A23DAF-9E5E-4837-9178-127598DA4A74}" type="datetimeFigureOut">
              <a:rPr lang="es-ES"/>
              <a:pPr>
                <a:defRPr/>
              </a:pPr>
              <a:t>10/10/2014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96AADF9-D036-4828-A268-F2BBF2E0D419}"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A063564-55C3-484E-A8E0-3BDE74CBFA57}" type="datetimeFigureOut">
              <a:rPr lang="es-ES"/>
              <a:pPr>
                <a:defRPr/>
              </a:pPr>
              <a:t>10/10/2014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C92BFFA-8ABA-48AB-8ECC-55D4D7FFA867}"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8CE5A093-6CD5-4CEF-9818-D58F339B22C3}" type="datetimeFigureOut">
              <a:rPr lang="es-ES"/>
              <a:pPr>
                <a:defRPr/>
              </a:pPr>
              <a:t>10/10/2014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C9E64DD-D917-4BB4-AB3E-FC79F8508D75}"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6B924D30-2B06-40DE-99FF-32A06DC73A76}" type="datetimeFigureOut">
              <a:rPr lang="es-ES"/>
              <a:pPr>
                <a:defRPr/>
              </a:pPr>
              <a:t>10/10/2014</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5F5EE5CB-889C-4F7B-8A3D-E9134379239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DDA5A34F-40B6-40E3-B07C-51C3C8501D2C}" type="datetimeFigureOut">
              <a:rPr lang="es-ES"/>
              <a:pPr>
                <a:defRPr/>
              </a:pPr>
              <a:t>10/10/2014</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5E109FDF-ED61-42C7-9C48-254AE6043AC1}"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17558A40-6F44-497A-9F08-DE9667B7F8EA}" type="datetimeFigureOut">
              <a:rPr lang="es-ES"/>
              <a:pPr>
                <a:defRPr/>
              </a:pPr>
              <a:t>10/10/2014</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C2C0F2FC-5B40-4AC5-A73C-5E962165F5B3}"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13E636-9B56-4F81-A750-9197743BBB0A}" type="datetimeFigureOut">
              <a:rPr lang="es-ES"/>
              <a:pPr>
                <a:defRPr/>
              </a:pPr>
              <a:t>10/10/2014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65D1157B-E4D2-4993-9DD0-E452C441E1C7}"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3280179-C40F-4E6C-9C0A-A520DD296517}" type="datetimeFigureOut">
              <a:rPr lang="es-ES"/>
              <a:pPr>
                <a:defRPr/>
              </a:pPr>
              <a:t>10/10/2014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2ED8F5A-006C-4349-92F0-8DCFA03362E9}"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6AC0BF0-565A-4EF9-A438-8635C5100894}" type="datetimeFigureOut">
              <a:rPr lang="es-ES"/>
              <a:pPr>
                <a:defRPr/>
              </a:pPr>
              <a:t>10/10/2014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6BA90FF-266A-46EE-A744-931600E013AF}"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eremarques.blogspo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wmf"/><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www.librowebsantillana.es/" TargetMode="External"/><Relationship Id="rId13" Type="http://schemas.openxmlformats.org/officeDocument/2006/relationships/image" Target="../media/image7.jpeg"/><Relationship Id="rId3" Type="http://schemas.openxmlformats.org/officeDocument/2006/relationships/hyperlink" Target="http://www.digital-text.com/" TargetMode="External"/><Relationship Id="rId7" Type="http://schemas.openxmlformats.org/officeDocument/2006/relationships/hyperlink" Target="http://www.iteach.cat/index.php/search/results/Coneixement_del_medi,20,0,2185;2186,0,30,1,tn,1.html" TargetMode="External"/><Relationship Id="rId12" Type="http://schemas.openxmlformats.org/officeDocument/2006/relationships/image" Target="../media/image4.png"/><Relationship Id="rId2" Type="http://schemas.openxmlformats.org/officeDocument/2006/relationships/notesSlide" Target="../notesSlides/notesSlide4.xml"/><Relationship Id="rId16"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hyperlink" Target="http://www.iteach.es/" TargetMode="External"/><Relationship Id="rId11" Type="http://schemas.openxmlformats.org/officeDocument/2006/relationships/hyperlink" Target="http://www.cruilladigital.cat/Libros_interactivos_en_red.html" TargetMode="External"/><Relationship Id="rId5" Type="http://schemas.openxmlformats.org/officeDocument/2006/relationships/hyperlink" Target="http://www.edebe.com/edebeinteractiva/librodigital_es.asp" TargetMode="External"/><Relationship Id="rId15" Type="http://schemas.openxmlformats.org/officeDocument/2006/relationships/image" Target="../media/image8.png"/><Relationship Id="rId10" Type="http://schemas.openxmlformats.org/officeDocument/2006/relationships/hyperlink" Target="http://www.smlir.com/" TargetMode="External"/><Relationship Id="rId4" Type="http://schemas.openxmlformats.org/officeDocument/2006/relationships/hyperlink" Target="http://www.digital-text.com/ca/ver-contenido/descubre.htm" TargetMode="External"/><Relationship Id="rId9" Type="http://schemas.openxmlformats.org/officeDocument/2006/relationships/hyperlink" Target="http://www.librosvivos.net/" TargetMode="External"/><Relationship Id="rId14" Type="http://schemas.openxmlformats.org/officeDocument/2006/relationships/image" Target="../media/image5.jpeg"/></Relationships>
</file>

<file path=ppt/slides/_rels/slide32.xml.rels><?xml version="1.0" encoding="UTF-8" standalone="yes"?>
<Relationships xmlns="http://schemas.openxmlformats.org/package/2006/relationships"><Relationship Id="rId8" Type="http://schemas.openxmlformats.org/officeDocument/2006/relationships/hyperlink" Target="http://peremarques.net/" TargetMode="External"/><Relationship Id="rId3" Type="http://schemas.openxmlformats.org/officeDocument/2006/relationships/hyperlink" Target="http://www.slideshare.net/peremarques/18-modelos-didcticos" TargetMode="External"/><Relationship Id="rId7" Type="http://schemas.openxmlformats.org/officeDocument/2006/relationships/hyperlink" Target="http://www.slideshare.net/peremarques/cfakepathreducirfracasoescolar1" TargetMode="External"/><Relationship Id="rId12" Type="http://schemas.openxmlformats.org/officeDocument/2006/relationships/hyperlink" Target="http://www.peremarques.net/snr.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tes.google.com/site/dimedutic/contenidos-digitales" TargetMode="External"/><Relationship Id="rId11" Type="http://schemas.openxmlformats.org/officeDocument/2006/relationships/hyperlink" Target="http://peremarques.net/docs/investigacionortografia.pdf" TargetMode="External"/><Relationship Id="rId5" Type="http://schemas.openxmlformats.org/officeDocument/2006/relationships/hyperlink" Target="http://peremarques.net/textoshipertextos.htm" TargetMode="External"/><Relationship Id="rId10" Type="http://schemas.openxmlformats.org/officeDocument/2006/relationships/hyperlink" Target="http://peremarques.pangea.org/educaline/" TargetMode="External"/><Relationship Id="rId4" Type="http://schemas.openxmlformats.org/officeDocument/2006/relationships/hyperlink" Target="http://www.slideshare.net/peremarques/29-modelos-didcticos-de-uso-de-las-aulas-20" TargetMode="External"/><Relationship Id="rId9" Type="http://schemas.openxmlformats.org/officeDocument/2006/relationships/hyperlink" Target="http://www.pangea.org/di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088" y="476250"/>
            <a:ext cx="8208962" cy="2016125"/>
          </a:xfrm>
        </p:spPr>
        <p:txBody>
          <a:bodyPr rtlCol="0">
            <a:normAutofit/>
          </a:bodyPr>
          <a:lstStyle/>
          <a:p>
            <a:pPr eaLnBrk="1" fontAlgn="auto" hangingPunct="1">
              <a:spcAft>
                <a:spcPts val="0"/>
              </a:spcAft>
              <a:defRPr/>
            </a:pPr>
            <a:r>
              <a:rPr lang="es-E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15 MODELOS DIDÁCTICOS</a:t>
            </a:r>
            <a:br>
              <a:rPr lang="es-ES" sz="40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4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para el uso del </a:t>
            </a:r>
            <a:r>
              <a:rPr lang="es-ES" sz="4800" b="1" dirty="0" smtClean="0">
                <a:solidFill>
                  <a:srgbClr val="FF0000"/>
                </a:solidFill>
                <a:effectLst>
                  <a:outerShdw blurRad="38100" dist="38100" dir="2700000" algn="tl">
                    <a:srgbClr val="000000">
                      <a:alpha val="43137"/>
                    </a:srgbClr>
                  </a:outerShdw>
                </a:effectLst>
              </a:rPr>
              <a:t/>
            </a:r>
            <a:br>
              <a:rPr lang="es-ES" sz="4800" b="1" dirty="0" smtClean="0">
                <a:solidFill>
                  <a:srgbClr val="FF0000"/>
                </a:solidFill>
                <a:effectLst>
                  <a:outerShdw blurRad="38100" dist="38100" dir="2700000" algn="tl">
                    <a:srgbClr val="000000">
                      <a:alpha val="43137"/>
                    </a:srgbClr>
                  </a:outerShdw>
                </a:effectLst>
              </a:rPr>
            </a:br>
            <a:r>
              <a:rPr lang="es-ES" sz="36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a:t>
            </a:r>
            <a:endParaRPr lang="es-ES" sz="3600" dirty="0" smtClean="0">
              <a:solidFill>
                <a:srgbClr val="FF0000"/>
              </a:solidFill>
              <a:effectLst>
                <a:outerShdw blurRad="38100" dist="38100" dir="2700000" algn="tl">
                  <a:srgbClr val="000000">
                    <a:alpha val="43137"/>
                  </a:srgbClr>
                </a:outerShdw>
              </a:effectLst>
            </a:endParaRPr>
          </a:p>
        </p:txBody>
      </p:sp>
      <p:sp>
        <p:nvSpPr>
          <p:cNvPr id="29699" name="Rectangle 3"/>
          <p:cNvSpPr>
            <a:spLocks noGrp="1" noChangeArrowheads="1"/>
          </p:cNvSpPr>
          <p:nvPr>
            <p:ph type="subTitle" idx="1"/>
          </p:nvPr>
        </p:nvSpPr>
        <p:spPr>
          <a:xfrm>
            <a:off x="1476375" y="5805488"/>
            <a:ext cx="6400800" cy="911225"/>
          </a:xfrm>
        </p:spPr>
        <p:txBody>
          <a:bodyPr rtlCol="0">
            <a:normAutofit/>
          </a:bodyPr>
          <a:lstStyle/>
          <a:p>
            <a:pPr eaLnBrk="1" fontAlgn="auto" hangingPunct="1">
              <a:spcAft>
                <a:spcPts val="0"/>
              </a:spcAft>
              <a:buFont typeface="Arial" pitchFamily="34" charset="0"/>
              <a:buNone/>
              <a:defRPr/>
            </a:pPr>
            <a:r>
              <a:rPr lang="es-ES" sz="2000" dirty="0" smtClean="0"/>
              <a:t>Pere </a:t>
            </a:r>
            <a:r>
              <a:rPr lang="es-ES" sz="2000" dirty="0" err="1" smtClean="0"/>
              <a:t>Marquès</a:t>
            </a:r>
            <a:r>
              <a:rPr lang="es-ES" sz="2000" dirty="0" smtClean="0"/>
              <a:t> (2010). UAB - grupo DIM</a:t>
            </a:r>
          </a:p>
          <a:p>
            <a:pPr eaLnBrk="1" fontAlgn="auto" hangingPunct="1">
              <a:spcAft>
                <a:spcPts val="0"/>
              </a:spcAft>
              <a:buFont typeface="Arial" pitchFamily="34" charset="0"/>
              <a:buNone/>
              <a:defRPr/>
            </a:pPr>
            <a:r>
              <a:rPr lang="es-ES" sz="2000" dirty="0" smtClean="0">
                <a:hlinkClick r:id="rId3"/>
              </a:rPr>
              <a:t>http://peremarques.blogspot.com/</a:t>
            </a:r>
            <a:endParaRPr lang="es-ES" sz="2000" dirty="0" smtClean="0"/>
          </a:p>
        </p:txBody>
      </p:sp>
      <p:sp>
        <p:nvSpPr>
          <p:cNvPr id="2052" name="Text Box 4"/>
          <p:cNvSpPr txBox="1">
            <a:spLocks noChangeArrowheads="1"/>
          </p:cNvSpPr>
          <p:nvPr/>
        </p:nvSpPr>
        <p:spPr bwMode="auto">
          <a:xfrm>
            <a:off x="250825" y="2636838"/>
            <a:ext cx="8497888" cy="2616200"/>
          </a:xfrm>
          <a:prstGeom prst="rect">
            <a:avLst/>
          </a:prstGeom>
          <a:noFill/>
          <a:ln w="9525">
            <a:noFill/>
            <a:miter lim="800000"/>
            <a:headEnd/>
            <a:tailEnd/>
          </a:ln>
        </p:spPr>
        <p:txBody>
          <a:bodyPr>
            <a:spAutoFit/>
          </a:bodyPr>
          <a:lstStyle/>
          <a:p>
            <a:pPr algn="ctr">
              <a:buFontTx/>
              <a:buChar char="-"/>
            </a:pPr>
            <a:r>
              <a:rPr lang="es-ES" sz="2800" b="1">
                <a:solidFill>
                  <a:srgbClr val="C00000"/>
                </a:solidFill>
              </a:rPr>
              <a:t> En aulas con pizarra digital </a:t>
            </a:r>
          </a:p>
          <a:p>
            <a:pPr algn="ctr">
              <a:buFontTx/>
              <a:buChar char="-"/>
            </a:pPr>
            <a:r>
              <a:rPr lang="es-ES" sz="2800" b="1">
                <a:solidFill>
                  <a:srgbClr val="C00000"/>
                </a:solidFill>
              </a:rPr>
              <a:t> En aulas 2.0</a:t>
            </a:r>
          </a:p>
          <a:p>
            <a:pPr algn="ctr">
              <a:buFontTx/>
              <a:buChar char="-"/>
            </a:pPr>
            <a:endParaRPr lang="es-ES" sz="2800" b="1">
              <a:solidFill>
                <a:srgbClr val="C00000"/>
              </a:solidFill>
            </a:endParaRPr>
          </a:p>
          <a:p>
            <a:pPr algn="ctr">
              <a:buFontTx/>
              <a:buChar char="-"/>
            </a:pPr>
            <a:endParaRPr lang="es-ES" sz="2000" i="1"/>
          </a:p>
          <a:p>
            <a:pPr algn="ctr"/>
            <a:r>
              <a:rPr lang="es-ES" sz="2000" b="1" i="1">
                <a:solidFill>
                  <a:srgbClr val="2E05FB"/>
                </a:solidFill>
              </a:rPr>
              <a:t>Incluye una conceptualización del libro de texto digital, un listado de “demos” de libro digital y un análisis de sus características, ventajas e inconvenientes.</a:t>
            </a:r>
            <a:endParaRPr lang="es-ES" sz="2000">
              <a:solidFill>
                <a:srgbClr val="2E05FB"/>
              </a:solidFill>
            </a:endParaRPr>
          </a:p>
        </p:txBody>
      </p:sp>
      <p:pic>
        <p:nvPicPr>
          <p:cNvPr id="2053" name="Picture 7" descr="dimnou"/>
          <p:cNvPicPr>
            <a:picLocks noChangeAspect="1" noChangeArrowheads="1"/>
          </p:cNvPicPr>
          <p:nvPr/>
        </p:nvPicPr>
        <p:blipFill>
          <a:blip r:embed="rId4" cstate="print"/>
          <a:srcRect/>
          <a:stretch>
            <a:fillRect/>
          </a:stretch>
        </p:blipFill>
        <p:spPr bwMode="auto">
          <a:xfrm>
            <a:off x="7380288" y="5805488"/>
            <a:ext cx="1295400" cy="647700"/>
          </a:xfrm>
          <a:prstGeom prst="rect">
            <a:avLst/>
          </a:prstGeom>
          <a:noFill/>
          <a:ln w="9525">
            <a:noFill/>
            <a:miter lim="800000"/>
            <a:headEnd/>
            <a:tailEnd/>
          </a:ln>
        </p:spPr>
      </p:pic>
      <p:pic>
        <p:nvPicPr>
          <p:cNvPr id="2054" name="Picture 9" descr="uablogo"/>
          <p:cNvPicPr>
            <a:picLocks noChangeAspect="1" noChangeArrowheads="1"/>
          </p:cNvPicPr>
          <p:nvPr/>
        </p:nvPicPr>
        <p:blipFill>
          <a:blip r:embed="rId5" cstate="print"/>
          <a:srcRect/>
          <a:stretch>
            <a:fillRect/>
          </a:stretch>
        </p:blipFill>
        <p:spPr bwMode="auto">
          <a:xfrm>
            <a:off x="468313" y="5949950"/>
            <a:ext cx="1439862" cy="503238"/>
          </a:xfrm>
          <a:prstGeom prst="rect">
            <a:avLst/>
          </a:prstGeom>
          <a:noFill/>
          <a:ln w="9525">
            <a:noFill/>
            <a:miter lim="800000"/>
            <a:headEnd/>
            <a:tailEnd/>
          </a:ln>
        </p:spPr>
      </p:pic>
      <p:pic>
        <p:nvPicPr>
          <p:cNvPr id="2055" name="Picture 12" descr="MCj02869020000[1]"/>
          <p:cNvPicPr>
            <a:picLocks noChangeAspect="1" noChangeArrowheads="1"/>
          </p:cNvPicPr>
          <p:nvPr/>
        </p:nvPicPr>
        <p:blipFill>
          <a:blip r:embed="rId6" cstate="print">
            <a:lum bright="20000" contrast="-20000"/>
          </a:blip>
          <a:srcRect/>
          <a:stretch>
            <a:fillRect/>
          </a:stretch>
        </p:blipFill>
        <p:spPr bwMode="auto">
          <a:xfrm>
            <a:off x="34925" y="142875"/>
            <a:ext cx="1727200" cy="1573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15888"/>
            <a:ext cx="9144000" cy="1009650"/>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Estudiar en casa con el libro digital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los deberes con los libros digitales)</a:t>
            </a:r>
            <a:endParaRPr lang="es-ES" sz="2800" b="1" i="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250825" y="1341438"/>
            <a:ext cx="8893175" cy="5400675"/>
          </a:xfrm>
        </p:spPr>
        <p:txBody>
          <a:bodyPr rtlCol="0">
            <a:noAutofit/>
          </a:bodyPr>
          <a:lstStyle/>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Si los alumnos disponen de ordenador en casa, </a:t>
            </a:r>
            <a:r>
              <a:rPr lang="es-ES" sz="2000" b="1" dirty="0" smtClean="0">
                <a:solidFill>
                  <a:srgbClr val="2E05FB"/>
                </a:solidFill>
                <a:latin typeface="Arial" pitchFamily="34" charset="0"/>
                <a:cs typeface="Arial" pitchFamily="34" charset="0"/>
              </a:rPr>
              <a:t>el profesor encargará el estudio de determinados contenidos del libro digital y la realización de algunos de sus ejercicios como deberes para casa</a:t>
            </a:r>
            <a:r>
              <a:rPr lang="es-ES" sz="2000" dirty="0" smtClean="0">
                <a:solidFill>
                  <a:srgbClr val="002060"/>
                </a:solidFill>
                <a:latin typeface="Arial" pitchFamily="34" charset="0"/>
                <a:cs typeface="Arial" pitchFamily="34" charset="0"/>
              </a:rPr>
              <a:t>. </a:t>
            </a:r>
          </a:p>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 En definitiva lo mismo que se ha hecho siempre con los </a:t>
            </a:r>
            <a:r>
              <a:rPr lang="es-ES" sz="2000" i="1" dirty="0" smtClean="0">
                <a:solidFill>
                  <a:srgbClr val="C00000"/>
                </a:solidFill>
                <a:latin typeface="Arial" pitchFamily="34" charset="0"/>
                <a:cs typeface="Arial" pitchFamily="34" charset="0"/>
              </a:rPr>
              <a:t>libros de texto en papel</a:t>
            </a:r>
            <a:r>
              <a:rPr lang="es-ES" sz="2000" dirty="0" smtClean="0">
                <a:solidFill>
                  <a:srgbClr val="002060"/>
                </a:solidFill>
                <a:latin typeface="Arial" pitchFamily="34" charset="0"/>
                <a:cs typeface="Arial" pitchFamily="34" charset="0"/>
              </a:rPr>
              <a:t>.</a:t>
            </a:r>
          </a:p>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El siguiente día de clase, el profesor realizará preguntas a algunos alumnos para verificar sus aprendizajes y otros estudiantes harán ante la PD los ejercicios del libro de texto digital para que toda la clase pueda ver el proceso correcto de resolución y exponer sus dudas y comentarios. </a:t>
            </a:r>
          </a:p>
          <a:p>
            <a:pPr marL="108000" indent="360000" eaLnBrk="1" fontAlgn="auto" hangingPunct="1">
              <a:spcBef>
                <a:spcPts val="1200"/>
              </a:spcBef>
              <a:spcAft>
                <a:spcPts val="1200"/>
              </a:spcAft>
              <a:buFont typeface="Arial" pitchFamily="34" charset="0"/>
              <a:buNone/>
              <a:defRPr/>
            </a:pPr>
            <a:r>
              <a:rPr lang="es-ES" sz="2000" dirty="0" smtClean="0">
                <a:solidFill>
                  <a:srgbClr val="FF0000"/>
                </a:solidFill>
                <a:latin typeface="Arial" pitchFamily="34" charset="0"/>
                <a:cs typeface="Arial" pitchFamily="34" charset="0"/>
              </a:rPr>
              <a:t>OTRAS POSIBILIDADES</a:t>
            </a:r>
          </a:p>
          <a:p>
            <a:pPr marL="108000"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Que </a:t>
            </a:r>
            <a:r>
              <a:rPr lang="es-ES" sz="2000" b="1" i="1" dirty="0" smtClean="0">
                <a:solidFill>
                  <a:srgbClr val="2E05FB"/>
                </a:solidFill>
                <a:latin typeface="Arial" pitchFamily="34" charset="0"/>
                <a:cs typeface="Arial" pitchFamily="34" charset="0"/>
              </a:rPr>
              <a:t>busquen en Internet otros recursos complementarios </a:t>
            </a:r>
            <a:r>
              <a:rPr lang="es-ES" sz="2000" dirty="0" smtClean="0">
                <a:solidFill>
                  <a:srgbClr val="002060"/>
                </a:solidFill>
                <a:latin typeface="Arial" pitchFamily="34" charset="0"/>
                <a:cs typeface="Arial" pitchFamily="34" charset="0"/>
              </a:rPr>
              <a:t>(vídeos cortos, fotos…) a los del libro de texto digital.</a:t>
            </a:r>
          </a:p>
          <a:p>
            <a:pPr marL="108000"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Que realicen </a:t>
            </a:r>
            <a:r>
              <a:rPr lang="es-ES" sz="2000" b="1" i="1" dirty="0" smtClean="0">
                <a:solidFill>
                  <a:srgbClr val="2E05FB"/>
                </a:solidFill>
                <a:latin typeface="Arial" pitchFamily="34" charset="0"/>
                <a:cs typeface="Arial" pitchFamily="34" charset="0"/>
              </a:rPr>
              <a:t>otros ejercicios </a:t>
            </a:r>
            <a:r>
              <a:rPr lang="es-ES" sz="2000" dirty="0" smtClean="0">
                <a:solidFill>
                  <a:srgbClr val="002060"/>
                </a:solidFill>
                <a:latin typeface="Arial" pitchFamily="34" charset="0"/>
                <a:cs typeface="Arial" pitchFamily="34" charset="0"/>
              </a:rPr>
              <a:t>(de otros libros, de la </a:t>
            </a:r>
            <a:r>
              <a:rPr lang="es-ES" sz="2000" i="1" dirty="0" smtClean="0">
                <a:solidFill>
                  <a:srgbClr val="C00000"/>
                </a:solidFill>
                <a:latin typeface="Arial" pitchFamily="34" charset="0"/>
                <a:cs typeface="Arial" pitchFamily="34" charset="0"/>
              </a:rPr>
              <a:t>intranet de centro</a:t>
            </a:r>
            <a:r>
              <a:rPr lang="es-ES" sz="2000" dirty="0" smtClean="0">
                <a:solidFill>
                  <a:srgbClr val="002060"/>
                </a:solidFill>
                <a:latin typeface="Arial" pitchFamily="34" charset="0"/>
                <a:cs typeface="Arial" pitchFamily="34" charset="0"/>
              </a:rPr>
              <a:t>, de Internet…) complementarios a los del libro de texto</a:t>
            </a:r>
            <a:endParaRPr lang="es-ES" sz="2000" dirty="0">
              <a:solidFill>
                <a:srgbClr val="002060"/>
              </a:solidFill>
              <a:latin typeface="Arial" pitchFamily="34" charset="0"/>
              <a:cs typeface="Arial" pitchFamily="34" charset="0"/>
            </a:endParaRPr>
          </a:p>
        </p:txBody>
      </p:sp>
      <p:sp>
        <p:nvSpPr>
          <p:cNvPr id="7172"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0825" y="115888"/>
            <a:ext cx="8569325" cy="792162"/>
          </a:xfrm>
        </p:spPr>
        <p:txBody>
          <a:bodyPr rtlCol="0">
            <a:no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Estudiar los contenidos del libro digital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en el aula informática</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8195" name="2 Subtítulo"/>
          <p:cNvSpPr>
            <a:spLocks noGrp="1"/>
          </p:cNvSpPr>
          <p:nvPr>
            <p:ph type="subTitle" idx="1"/>
          </p:nvPr>
        </p:nvSpPr>
        <p:spPr>
          <a:xfrm>
            <a:off x="179388" y="1152525"/>
            <a:ext cx="8964612" cy="5661025"/>
          </a:xfrm>
        </p:spPr>
        <p:txBody>
          <a:bodyPr/>
          <a:lstStyle/>
          <a:p>
            <a:pPr indent="358775" algn="l" eaLnBrk="1" hangingPunct="1">
              <a:spcBef>
                <a:spcPts val="600"/>
              </a:spcBef>
              <a:spcAft>
                <a:spcPts val="600"/>
              </a:spcAft>
              <a:buFont typeface="Arial" charset="0"/>
              <a:buChar char="•"/>
            </a:pPr>
            <a:r>
              <a:rPr lang="es-ES" sz="2000" b="1" dirty="0" smtClean="0">
                <a:solidFill>
                  <a:srgbClr val="2E05FB"/>
                </a:solidFill>
                <a:latin typeface="Arial" charset="0"/>
                <a:cs typeface="Arial" charset="0"/>
              </a:rPr>
              <a:t>En el aula informática, los alumnos estudian contenidos del libro de texto digital y luego realizan los ejercicios que les propone el profesor. Al final se hace un puesta en común en clase con la PDI.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Para dar la oportunidad a TODOS los alumnos de realizar el estudio de cada tema con los contenidos del libro de texto digital, el profesor reservará el aula informática un par de sesiones para cada tema.</a:t>
            </a:r>
          </a:p>
          <a:p>
            <a:pPr indent="358775" algn="l" eaLnBrk="1" hangingPunct="1">
              <a:spcBef>
                <a:spcPts val="600"/>
              </a:spcBef>
              <a:spcAft>
                <a:spcPts val="600"/>
              </a:spcAft>
              <a:buFont typeface="Arial" charset="0"/>
              <a:buChar char="•"/>
            </a:pPr>
            <a:r>
              <a:rPr lang="es-ES" sz="2000" b="1" i="1" dirty="0" smtClean="0">
                <a:solidFill>
                  <a:srgbClr val="2E05FB"/>
                </a:solidFill>
                <a:latin typeface="Arial" charset="0"/>
                <a:cs typeface="Arial" charset="0"/>
              </a:rPr>
              <a:t>En la primera sesión</a:t>
            </a:r>
            <a:r>
              <a:rPr lang="es-ES" sz="2000" dirty="0" smtClean="0">
                <a:solidFill>
                  <a:srgbClr val="002060"/>
                </a:solidFill>
                <a:latin typeface="Arial" charset="0"/>
                <a:cs typeface="Arial" charset="0"/>
              </a:rPr>
              <a:t>, el profesor hará una presentación del tema y de los ejercicios de ejemplo con la PD, utilizando los contenidos del libro digital y presentando algunos de sus recursos </a:t>
            </a:r>
            <a:r>
              <a:rPr lang="es-ES" sz="2000" i="1" dirty="0" smtClean="0">
                <a:solidFill>
                  <a:srgbClr val="002060"/>
                </a:solidFill>
                <a:latin typeface="Arial" charset="0"/>
                <a:cs typeface="Arial" charset="0"/>
              </a:rPr>
              <a:t>(vídeos, animaciones...).</a:t>
            </a:r>
            <a:r>
              <a:rPr lang="es-ES" sz="2000" dirty="0" smtClean="0">
                <a:solidFill>
                  <a:srgbClr val="002060"/>
                </a:solidFill>
                <a:latin typeface="Arial" charset="0"/>
                <a:cs typeface="Arial" charset="0"/>
              </a:rPr>
              <a:t>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Luego los alumnos trabajarán con el libro digital individualmente o por parejas </a:t>
            </a:r>
            <a:r>
              <a:rPr lang="es-ES" sz="2000" b="1" i="1" dirty="0" smtClean="0">
                <a:solidFill>
                  <a:srgbClr val="2E05FB"/>
                </a:solidFill>
                <a:latin typeface="Arial" charset="0"/>
                <a:cs typeface="Arial" charset="0"/>
              </a:rPr>
              <a:t>durante las dos sesiones</a:t>
            </a:r>
            <a:r>
              <a:rPr lang="es-ES" sz="2000" dirty="0" smtClean="0">
                <a:solidFill>
                  <a:srgbClr val="002060"/>
                </a:solidFill>
                <a:latin typeface="Arial" charset="0"/>
                <a:cs typeface="Arial" charset="0"/>
              </a:rPr>
              <a:t> en el </a:t>
            </a:r>
            <a:r>
              <a:rPr lang="es-ES" sz="2000" i="1" dirty="0" smtClean="0">
                <a:solidFill>
                  <a:srgbClr val="C00000"/>
                </a:solidFill>
                <a:latin typeface="Arial" charset="0"/>
                <a:cs typeface="Arial" charset="0"/>
              </a:rPr>
              <a:t>aula informática </a:t>
            </a:r>
            <a:r>
              <a:rPr lang="es-ES" sz="2000" dirty="0" smtClean="0">
                <a:solidFill>
                  <a:srgbClr val="002060"/>
                </a:solidFill>
                <a:latin typeface="Arial" charset="0"/>
                <a:cs typeface="Arial" charset="0"/>
              </a:rPr>
              <a:t>siguiendo las pautas que haya marcado el profesor y harán los ejercicios propuestos. Se recogerá un registro de su actividad a efectos de evaluación.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Finalmente, </a:t>
            </a:r>
            <a:r>
              <a:rPr lang="es-ES" sz="2000" b="1" i="1" dirty="0" smtClean="0">
                <a:solidFill>
                  <a:srgbClr val="2E05FB"/>
                </a:solidFill>
                <a:latin typeface="Arial" charset="0"/>
                <a:cs typeface="Arial" charset="0"/>
              </a:rPr>
              <a:t>en una tercera sesión</a:t>
            </a:r>
            <a:r>
              <a:rPr lang="es-ES" sz="2000" dirty="0" smtClean="0">
                <a:solidFill>
                  <a:srgbClr val="002060"/>
                </a:solidFill>
                <a:latin typeface="Arial" charset="0"/>
                <a:cs typeface="Arial" charset="0"/>
              </a:rPr>
              <a:t> ya en el aula de clase el profesor proyectará el libro de texto digital con la PD e irán saliendo algunos alumnos a realizar los ejercicios y a contestar preguntas. </a:t>
            </a:r>
            <a:r>
              <a:rPr lang="es-ES" sz="2000" b="1" i="1" dirty="0" smtClean="0">
                <a:solidFill>
                  <a:srgbClr val="002060"/>
                </a:solidFill>
                <a:latin typeface="Arial" charset="0"/>
                <a:cs typeface="Arial" charset="0"/>
              </a:rPr>
              <a:t>Valorará</a:t>
            </a:r>
            <a:r>
              <a:rPr lang="es-ES" sz="2000" dirty="0" smtClean="0">
                <a:solidFill>
                  <a:srgbClr val="002060"/>
                </a:solidFill>
                <a:latin typeface="Arial" charset="0"/>
                <a:cs typeface="Arial" charset="0"/>
              </a:rPr>
              <a:t> sus intervenciones.</a:t>
            </a:r>
          </a:p>
        </p:txBody>
      </p:sp>
      <p:sp>
        <p:nvSpPr>
          <p:cNvPr id="819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437"/>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MODELOS DIDÁCTICOS EN AULAS 2.0</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323850" y="1412875"/>
            <a:ext cx="8229600" cy="2376488"/>
          </a:xfrm>
        </p:spPr>
        <p:txBody>
          <a:bodyPr rtlCol="0">
            <a:normAutofit lnSpcReduction="10000"/>
          </a:bodyPr>
          <a:lstStyle/>
          <a:p>
            <a:pPr marL="0" indent="0" algn="just" eaLnBrk="1" fontAlgn="auto" hangingPunct="1">
              <a:lnSpc>
                <a:spcPct val="120000"/>
              </a:lnSpc>
              <a:spcBef>
                <a:spcPts val="600"/>
              </a:spcBef>
              <a:spcAft>
                <a:spcPts val="600"/>
              </a:spcAft>
              <a:buFont typeface="Arial" pitchFamily="34" charset="0"/>
              <a:buNone/>
              <a:defRPr/>
            </a:pPr>
            <a:r>
              <a:rPr lang="es-ES" sz="2000" dirty="0" smtClean="0">
                <a:latin typeface="Arial" pitchFamily="34" charset="0"/>
                <a:cs typeface="Arial" pitchFamily="34" charset="0"/>
              </a:rPr>
              <a:t>En las AULAS 2.0, además de tener una </a:t>
            </a:r>
            <a:r>
              <a:rPr lang="es-ES" sz="2000" b="1" i="1" dirty="0" smtClean="0">
                <a:solidFill>
                  <a:srgbClr val="C00000"/>
                </a:solidFill>
                <a:latin typeface="Arial" pitchFamily="34" charset="0"/>
                <a:cs typeface="Arial" pitchFamily="34" charset="0"/>
              </a:rPr>
              <a:t>pizarra digital </a:t>
            </a:r>
            <a:r>
              <a:rPr lang="es-ES" sz="2000" dirty="0" smtClean="0">
                <a:latin typeface="Arial" pitchFamily="34" charset="0"/>
                <a:cs typeface="Arial" pitchFamily="34" charset="0"/>
              </a:rPr>
              <a:t>o </a:t>
            </a:r>
            <a:r>
              <a:rPr lang="es-ES" sz="2000" b="1" i="1" dirty="0" smtClean="0">
                <a:solidFill>
                  <a:srgbClr val="C00000"/>
                </a:solidFill>
                <a:latin typeface="Arial" pitchFamily="34" charset="0"/>
                <a:cs typeface="Arial" pitchFamily="34" charset="0"/>
              </a:rPr>
              <a:t>pizarra digital interactiva</a:t>
            </a:r>
            <a:r>
              <a:rPr lang="es-ES" sz="2000" dirty="0" smtClean="0">
                <a:latin typeface="Arial" pitchFamily="34" charset="0"/>
                <a:cs typeface="Arial" pitchFamily="34" charset="0"/>
              </a:rPr>
              <a:t>, todos los alumnos disponen de un </a:t>
            </a:r>
            <a:r>
              <a:rPr lang="es-ES" sz="2000" b="1" i="1" dirty="0" smtClean="0">
                <a:solidFill>
                  <a:srgbClr val="C00000"/>
                </a:solidFill>
                <a:latin typeface="Arial" pitchFamily="34" charset="0"/>
                <a:cs typeface="Arial" pitchFamily="34" charset="0"/>
              </a:rPr>
              <a:t>ordenador personal (PC)</a:t>
            </a:r>
            <a:r>
              <a:rPr lang="es-ES" sz="2000" dirty="0" smtClean="0">
                <a:latin typeface="Arial" pitchFamily="34" charset="0"/>
                <a:cs typeface="Arial" pitchFamily="34" charset="0"/>
              </a:rPr>
              <a:t>, que podrán utilizar cuando el profesor lo indique.</a:t>
            </a:r>
          </a:p>
          <a:p>
            <a:pPr marL="0" indent="0" algn="just" eaLnBrk="1" fontAlgn="auto" hangingPunct="1">
              <a:lnSpc>
                <a:spcPct val="120000"/>
              </a:lnSpc>
              <a:spcBef>
                <a:spcPts val="600"/>
              </a:spcBef>
              <a:spcAft>
                <a:spcPts val="600"/>
              </a:spcAft>
              <a:buFont typeface="Arial" pitchFamily="34" charset="0"/>
              <a:buNone/>
              <a:defRPr/>
            </a:pPr>
            <a:r>
              <a:rPr lang="es-ES" sz="2000" dirty="0" smtClean="0">
                <a:latin typeface="Arial" pitchFamily="34" charset="0"/>
                <a:cs typeface="Arial" pitchFamily="34" charset="0"/>
              </a:rPr>
              <a:t>En esta aulas, </a:t>
            </a:r>
            <a:r>
              <a:rPr lang="es-ES" sz="2000" dirty="0" smtClean="0">
                <a:solidFill>
                  <a:srgbClr val="C00000"/>
                </a:solidFill>
                <a:latin typeface="Arial" pitchFamily="34" charset="0"/>
                <a:cs typeface="Arial" pitchFamily="34" charset="0"/>
              </a:rPr>
              <a:t>además de los modelos propuestos para las aulas con PD</a:t>
            </a:r>
            <a:r>
              <a:rPr lang="es-ES" sz="2000" dirty="0" smtClean="0">
                <a:latin typeface="Arial" pitchFamily="34" charset="0"/>
                <a:cs typeface="Arial" pitchFamily="34" charset="0"/>
              </a:rPr>
              <a:t>, podemos considerar los modelos que se describen a continuación.</a:t>
            </a:r>
          </a:p>
          <a:p>
            <a:pPr marL="0" algn="just" eaLnBrk="1" fontAlgn="auto" hangingPunct="1">
              <a:spcAft>
                <a:spcPts val="0"/>
              </a:spcAft>
              <a:buFont typeface="Arial" pitchFamily="34" charset="0"/>
              <a:buNone/>
              <a:defRPr/>
            </a:pPr>
            <a:r>
              <a:rPr lang="es-ES" sz="2000" dirty="0" smtClean="0">
                <a:latin typeface="Arial" pitchFamily="34" charset="0"/>
                <a:cs typeface="Arial" pitchFamily="34" charset="0"/>
              </a:rPr>
              <a:t>.</a:t>
            </a:r>
            <a:endParaRPr lang="es-ES" sz="2000" dirty="0">
              <a:latin typeface="Arial" pitchFamily="34" charset="0"/>
              <a:cs typeface="Arial" pitchFamily="34" charset="0"/>
            </a:endParaRPr>
          </a:p>
        </p:txBody>
      </p:sp>
      <p:sp>
        <p:nvSpPr>
          <p:cNvPr id="9220"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388" y="71438"/>
            <a:ext cx="8569325" cy="981075"/>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Estudiar los contenidos del libro digital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y realizar sus ejercicios</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0243" name="2 Subtítulo"/>
          <p:cNvSpPr>
            <a:spLocks noGrp="1"/>
          </p:cNvSpPr>
          <p:nvPr>
            <p:ph type="subTitle" idx="1"/>
          </p:nvPr>
        </p:nvSpPr>
        <p:spPr>
          <a:xfrm>
            <a:off x="107950" y="1341438"/>
            <a:ext cx="8964613" cy="5516562"/>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Tras la presentación del tema por parte del profesor, </a:t>
            </a:r>
            <a:r>
              <a:rPr lang="es-ES" sz="2000" b="1" dirty="0" smtClean="0">
                <a:solidFill>
                  <a:srgbClr val="2E05FB"/>
                </a:solidFill>
                <a:latin typeface="Arial" charset="0"/>
                <a:cs typeface="Arial" charset="0"/>
              </a:rPr>
              <a:t>los alumnos estudian los contenidos del libro de texto digital en su PC y luego realizan los ejercicios que les han indicado.</a:t>
            </a:r>
          </a:p>
          <a:p>
            <a:pPr indent="358775" algn="l" eaLnBrk="1" hangingPunct="1">
              <a:spcBef>
                <a:spcPts val="600"/>
              </a:spcBef>
              <a:spcAft>
                <a:spcPts val="600"/>
              </a:spcAft>
              <a:buFont typeface="Arial" charset="0"/>
              <a:buChar char="•"/>
            </a:pPr>
            <a:r>
              <a:rPr lang="es-ES" sz="2000" b="1" i="1" dirty="0" smtClean="0">
                <a:solidFill>
                  <a:srgbClr val="2E05FB"/>
                </a:solidFill>
                <a:latin typeface="Arial" charset="0"/>
                <a:cs typeface="Arial" charset="0"/>
              </a:rPr>
              <a:t>Al final de la clase</a:t>
            </a:r>
            <a:r>
              <a:rPr lang="es-ES" sz="2000" dirty="0" smtClean="0">
                <a:solidFill>
                  <a:srgbClr val="002060"/>
                </a:solidFill>
                <a:latin typeface="Arial" charset="0"/>
                <a:cs typeface="Arial" charset="0"/>
              </a:rPr>
              <a:t>, el profesor hará preguntas a algunos alumnos para verificar sus aprendizajes y otros alumnos harán ante la PD los ejercicios para que toda la clase pueda ver el proceso correcto de resolución. Y se </a:t>
            </a:r>
            <a:r>
              <a:rPr lang="es-ES" sz="2000" b="1" i="1" dirty="0" smtClean="0">
                <a:solidFill>
                  <a:srgbClr val="2E05FB"/>
                </a:solidFill>
                <a:latin typeface="Arial" charset="0"/>
                <a:cs typeface="Arial" charset="0"/>
              </a:rPr>
              <a:t>valorará</a:t>
            </a:r>
            <a:r>
              <a:rPr lang="es-ES" sz="2000" dirty="0" smtClean="0">
                <a:solidFill>
                  <a:srgbClr val="002060"/>
                </a:solidFill>
                <a:latin typeface="Arial" charset="0"/>
                <a:cs typeface="Arial" charset="0"/>
              </a:rPr>
              <a: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En definitiva, una actividad similar a la que se  ha hecho siempre con los </a:t>
            </a:r>
            <a:r>
              <a:rPr lang="es-ES" sz="2000" i="1" dirty="0" smtClean="0">
                <a:solidFill>
                  <a:srgbClr val="C00000"/>
                </a:solidFill>
                <a:latin typeface="Arial" charset="0"/>
                <a:cs typeface="Arial" charset="0"/>
              </a:rPr>
              <a:t>libros de texto en papel</a:t>
            </a:r>
            <a:r>
              <a:rPr lang="es-ES" sz="2000" dirty="0" smtClean="0">
                <a:solidFill>
                  <a:srgbClr val="002060"/>
                </a:solidFill>
                <a:latin typeface="Arial" charset="0"/>
                <a:cs typeface="Arial" charset="0"/>
              </a:rPr>
              <a:t>. No obstante aquí trabajamos con materiales </a:t>
            </a:r>
            <a:r>
              <a:rPr lang="es-ES" sz="2000" dirty="0" err="1" smtClean="0">
                <a:solidFill>
                  <a:srgbClr val="002060"/>
                </a:solidFill>
                <a:latin typeface="Arial" charset="0"/>
                <a:cs typeface="Arial" charset="0"/>
              </a:rPr>
              <a:t>multimediales</a:t>
            </a:r>
            <a:r>
              <a:rPr lang="es-ES" sz="2000" dirty="0" smtClean="0">
                <a:solidFill>
                  <a:srgbClr val="002060"/>
                </a:solidFill>
                <a:latin typeface="Arial" charset="0"/>
                <a:cs typeface="Arial" charset="0"/>
              </a:rPr>
              <a:t> e interactivos, que facilitan la comprensión de los temas y resultan más atractivos.</a:t>
            </a:r>
          </a:p>
          <a:p>
            <a:pPr indent="358775" eaLnBrk="1" hangingPunct="1">
              <a:spcBef>
                <a:spcPts val="600"/>
              </a:spcBef>
              <a:spcAft>
                <a:spcPts val="6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Encargar que realicen </a:t>
            </a:r>
            <a:r>
              <a:rPr lang="es-ES" sz="2000" b="1" i="1" dirty="0" smtClean="0">
                <a:solidFill>
                  <a:srgbClr val="2E05FB"/>
                </a:solidFill>
                <a:latin typeface="Arial" charset="0"/>
                <a:cs typeface="Arial" charset="0"/>
              </a:rPr>
              <a:t>otros ejercicios </a:t>
            </a:r>
            <a:r>
              <a:rPr lang="es-ES" sz="2000" dirty="0" smtClean="0">
                <a:solidFill>
                  <a:srgbClr val="002060"/>
                </a:solidFill>
                <a:latin typeface="Arial" charset="0"/>
                <a:cs typeface="Arial" charset="0"/>
              </a:rPr>
              <a:t>afines, </a:t>
            </a:r>
            <a:r>
              <a:rPr lang="es-ES" sz="2000" dirty="0" err="1" smtClean="0">
                <a:solidFill>
                  <a:srgbClr val="002060"/>
                </a:solidFill>
                <a:latin typeface="Arial" charset="0"/>
                <a:cs typeface="Arial" charset="0"/>
              </a:rPr>
              <a:t>autocorrectivos</a:t>
            </a:r>
            <a:r>
              <a:rPr lang="es-ES" sz="2000" dirty="0" smtClean="0">
                <a:solidFill>
                  <a:srgbClr val="002060"/>
                </a:solidFill>
                <a:latin typeface="Arial" charset="0"/>
                <a:cs typeface="Arial" charset="0"/>
              </a:rPr>
              <a:t> o no. </a:t>
            </a:r>
          </a:p>
          <a:p>
            <a:pPr indent="358775" algn="l" eaLnBrk="1" hangingPunct="1">
              <a:spcBef>
                <a:spcPts val="600"/>
              </a:spcBef>
              <a:spcAft>
                <a:spcPts val="600"/>
              </a:spcAft>
              <a:buFont typeface="Arial" charset="0"/>
              <a:buChar char="•"/>
            </a:pPr>
            <a:r>
              <a:rPr lang="es-ES" sz="2000" b="1" i="1" dirty="0" smtClean="0">
                <a:solidFill>
                  <a:srgbClr val="2E05FB"/>
                </a:solidFill>
                <a:latin typeface="Arial" charset="0"/>
                <a:cs typeface="Arial" charset="0"/>
              </a:rPr>
              <a:t>Que los alumnos busquen y comenten determinados recursos multimedia del libro de texto digital</a:t>
            </a:r>
            <a:r>
              <a:rPr lang="es-ES" sz="2000" dirty="0" smtClean="0">
                <a:solidFill>
                  <a:srgbClr val="002060"/>
                </a:solidFill>
                <a:latin typeface="Arial" charset="0"/>
                <a:cs typeface="Arial" charset="0"/>
              </a:rPr>
              <a:t> (vídeos, animaciones, simulaciones…) </a:t>
            </a:r>
          </a:p>
        </p:txBody>
      </p:sp>
      <p:sp>
        <p:nvSpPr>
          <p:cNvPr id="1024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950" y="-26988"/>
            <a:ext cx="8891588" cy="1009651"/>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Realizar los ejercicios del libro digital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con puesta en común inmediata</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1267" name="2 Subtítulo"/>
          <p:cNvSpPr>
            <a:spLocks noGrp="1"/>
          </p:cNvSpPr>
          <p:nvPr>
            <p:ph type="subTitle" idx="1"/>
          </p:nvPr>
        </p:nvSpPr>
        <p:spPr>
          <a:xfrm>
            <a:off x="179388" y="1125538"/>
            <a:ext cx="8785225" cy="5588000"/>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Es una variante del modelo didáctico anterior en la que se revisan  los ejercicios “en caliente”, justo cuando se acaban de hacer. </a:t>
            </a:r>
          </a:p>
          <a:p>
            <a:pPr indent="358775" algn="l" eaLnBrk="1" hangingPunct="1">
              <a:spcBef>
                <a:spcPts val="600"/>
              </a:spcBef>
              <a:spcAft>
                <a:spcPts val="600"/>
              </a:spcAft>
              <a:buFont typeface="Arial" charset="0"/>
              <a:buChar char="•"/>
            </a:pPr>
            <a:r>
              <a:rPr lang="es-ES" sz="2000" b="1" dirty="0" smtClean="0">
                <a:solidFill>
                  <a:srgbClr val="2E05FB"/>
                </a:solidFill>
                <a:latin typeface="Arial" charset="0"/>
                <a:cs typeface="Arial" charset="0"/>
              </a:rPr>
              <a:t>El profesor va encargando a los estudiantes que realicen determinados ejercicios del libro de texto digital en su PC, y tras dar un tiempo</a:t>
            </a:r>
            <a:r>
              <a:rPr lang="es-ES" sz="2000" dirty="0" smtClean="0">
                <a:solidFill>
                  <a:srgbClr val="002060"/>
                </a:solidFill>
                <a:latin typeface="Arial" charset="0"/>
                <a:cs typeface="Arial" charset="0"/>
              </a:rPr>
              <a:t> prudencial para su resolución, </a:t>
            </a:r>
            <a:r>
              <a:rPr lang="es-ES" sz="2000" b="1" dirty="0" smtClean="0">
                <a:solidFill>
                  <a:srgbClr val="2E05FB"/>
                </a:solidFill>
                <a:latin typeface="Arial" charset="0"/>
                <a:cs typeface="Arial" charset="0"/>
              </a:rPr>
              <a:t>uno de los alumnos sale a hacerlo en la PD </a:t>
            </a:r>
            <a:r>
              <a:rPr lang="es-ES" sz="2000" dirty="0" smtClean="0">
                <a:solidFill>
                  <a:srgbClr val="002060"/>
                </a:solidFill>
                <a:latin typeface="Arial" charset="0"/>
                <a:cs typeface="Arial" charset="0"/>
              </a:rPr>
              <a:t>para comentarlo entre todos.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De esta manera los alumnos que tienen dudas pueden exponerlas. Y además se fuerza a los estudiantes que salen a la PD a reflexionar sobre lo que han hecho.</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Entre los ejercicios del libro de texto digital, el profesor </a:t>
            </a:r>
            <a:r>
              <a:rPr lang="es-ES" sz="2000" b="1" i="1" dirty="0" smtClean="0">
                <a:solidFill>
                  <a:srgbClr val="2E05FB"/>
                </a:solidFill>
                <a:latin typeface="Arial" charset="0"/>
                <a:cs typeface="Arial" charset="0"/>
              </a:rPr>
              <a:t>puede intercalar otros ejercicios de refuerzo y ampliación que ha preparado el mismo </a:t>
            </a:r>
            <a:r>
              <a:rPr lang="es-ES" sz="2000" dirty="0" smtClean="0">
                <a:solidFill>
                  <a:srgbClr val="002060"/>
                </a:solidFill>
                <a:latin typeface="Arial" charset="0"/>
                <a:cs typeface="Arial" charset="0"/>
              </a:rPr>
              <a:t>o seleccionado de Internet.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También se pueden incluir preguntas que exijan a los estudiantes buscar su respuesta en los contenidos del libro de texto digital o en internet </a:t>
            </a:r>
          </a:p>
        </p:txBody>
      </p:sp>
      <p:sp>
        <p:nvSpPr>
          <p:cNvPr id="1126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1081088"/>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Contestar una batería informatizada de preguntas consultando los libros digitales</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2291" name="2 Subtítulo"/>
          <p:cNvSpPr>
            <a:spLocks noGrp="1"/>
          </p:cNvSpPr>
          <p:nvPr>
            <p:ph type="subTitle" idx="1"/>
          </p:nvPr>
        </p:nvSpPr>
        <p:spPr>
          <a:xfrm>
            <a:off x="179388" y="1412875"/>
            <a:ext cx="8785225" cy="5184775"/>
          </a:xfrm>
        </p:spPr>
        <p:txBody>
          <a:bodyPr/>
          <a:lstStyle/>
          <a:p>
            <a:pPr indent="358775" algn="l" eaLnBrk="1" hangingPunct="1">
              <a:spcBef>
                <a:spcPts val="600"/>
              </a:spcBef>
              <a:spcAft>
                <a:spcPts val="600"/>
              </a:spcAft>
              <a:buFont typeface="Arial" charset="0"/>
              <a:buChar char="•"/>
            </a:pPr>
            <a:r>
              <a:rPr lang="es-ES" sz="2000" b="1" dirty="0" smtClean="0">
                <a:solidFill>
                  <a:srgbClr val="2E05FB"/>
                </a:solidFill>
                <a:latin typeface="Arial" charset="0"/>
                <a:cs typeface="Arial" charset="0"/>
              </a:rPr>
              <a:t>El profesor </a:t>
            </a:r>
            <a:r>
              <a:rPr lang="es-ES" sz="2000" i="1" dirty="0" smtClean="0">
                <a:solidFill>
                  <a:srgbClr val="002060"/>
                </a:solidFill>
                <a:latin typeface="Arial" charset="0"/>
                <a:cs typeface="Arial" charset="0"/>
              </a:rPr>
              <a:t>(utilizando </a:t>
            </a:r>
            <a:r>
              <a:rPr lang="es-ES" sz="2000" i="1" dirty="0" err="1" smtClean="0">
                <a:solidFill>
                  <a:srgbClr val="002060"/>
                </a:solidFill>
                <a:latin typeface="Arial" charset="0"/>
                <a:cs typeface="Arial" charset="0"/>
              </a:rPr>
              <a:t>JClic</a:t>
            </a:r>
            <a:r>
              <a:rPr lang="es-ES" sz="2000" i="1" dirty="0" smtClean="0">
                <a:solidFill>
                  <a:srgbClr val="002060"/>
                </a:solidFill>
                <a:latin typeface="Arial" charset="0"/>
                <a:cs typeface="Arial" charset="0"/>
              </a:rPr>
              <a:t>, Hot </a:t>
            </a:r>
            <a:r>
              <a:rPr lang="es-ES" sz="2000" i="1" dirty="0" err="1" smtClean="0">
                <a:solidFill>
                  <a:srgbClr val="002060"/>
                </a:solidFill>
                <a:latin typeface="Arial" charset="0"/>
                <a:cs typeface="Arial" charset="0"/>
              </a:rPr>
              <a:t>Potatoes</a:t>
            </a:r>
            <a:r>
              <a:rPr lang="es-ES" sz="2000" i="1" dirty="0" smtClean="0">
                <a:solidFill>
                  <a:srgbClr val="002060"/>
                </a:solidFill>
                <a:latin typeface="Arial" charset="0"/>
                <a:cs typeface="Arial" charset="0"/>
              </a:rPr>
              <a:t>, cuestionarios </a:t>
            </a:r>
            <a:r>
              <a:rPr lang="es-ES" sz="2000" i="1" dirty="0" err="1" smtClean="0">
                <a:solidFill>
                  <a:srgbClr val="002060"/>
                </a:solidFill>
                <a:latin typeface="Arial" charset="0"/>
                <a:cs typeface="Arial" charset="0"/>
              </a:rPr>
              <a:t>Moodle</a:t>
            </a:r>
            <a:r>
              <a:rPr lang="es-ES" sz="2000" i="1" dirty="0" smtClean="0">
                <a:solidFill>
                  <a:srgbClr val="002060"/>
                </a:solidFill>
                <a:latin typeface="Arial" charset="0"/>
                <a:cs typeface="Arial" charset="0"/>
              </a:rPr>
              <a:t>...)</a:t>
            </a:r>
            <a:r>
              <a:rPr lang="es-ES" sz="2000" b="1" dirty="0" smtClean="0">
                <a:solidFill>
                  <a:srgbClr val="2E05FB"/>
                </a:solidFill>
                <a:latin typeface="Arial" charset="0"/>
                <a:cs typeface="Arial" charset="0"/>
              </a:rPr>
              <a:t> elabora un test informatizado con una colección de preguntas relacionadas con el tema que se está estudiando y los alumnos deben contestarlo </a:t>
            </a:r>
            <a:r>
              <a:rPr lang="es-ES" sz="2000" dirty="0" smtClean="0">
                <a:solidFill>
                  <a:srgbClr val="002060"/>
                </a:solidFill>
                <a:latin typeface="Arial" charset="0"/>
                <a:cs typeface="Arial" charset="0"/>
              </a:rPr>
              <a:t>en su PC un tiempo limitado pero</a:t>
            </a:r>
            <a:r>
              <a:rPr lang="es-ES" sz="2000" b="1" dirty="0" smtClean="0">
                <a:solidFill>
                  <a:srgbClr val="2E05FB"/>
                </a:solidFill>
                <a:latin typeface="Arial" charset="0"/>
                <a:cs typeface="Arial" charset="0"/>
              </a:rPr>
              <a:t> con posibilidad de consultar los contenidos del libro de texto digital</a:t>
            </a:r>
            <a:r>
              <a:rPr lang="es-ES" sz="2000" dirty="0" smtClean="0">
                <a:solidFill>
                  <a:srgbClr val="002060"/>
                </a:solidFill>
                <a:latin typeface="Arial" charset="0"/>
                <a:cs typeface="Arial" charset="0"/>
              </a:rPr>
              <a: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En algunos casos también se puede permitir a los alumnos que consulten un </a:t>
            </a:r>
            <a:r>
              <a:rPr lang="es-ES" sz="2000" i="1" dirty="0" smtClean="0">
                <a:solidFill>
                  <a:srgbClr val="C00000"/>
                </a:solidFill>
                <a:latin typeface="Arial" charset="0"/>
                <a:cs typeface="Arial" charset="0"/>
              </a:rPr>
              <a:t>libro de texto en papel</a:t>
            </a:r>
            <a:r>
              <a:rPr lang="es-ES" sz="2000" dirty="0" smtClean="0">
                <a:solidFill>
                  <a:srgbClr val="002060"/>
                </a:solidFill>
                <a:latin typeface="Arial" charset="0"/>
                <a:cs typeface="Arial" charset="0"/>
              </a:rPr>
              <a:t> o los recursos de la </a:t>
            </a:r>
            <a:r>
              <a:rPr lang="es-ES" sz="2000" i="1" dirty="0" smtClean="0">
                <a:solidFill>
                  <a:srgbClr val="C00000"/>
                </a:solidFill>
                <a:latin typeface="Arial" charset="0"/>
                <a:cs typeface="Arial" charset="0"/>
              </a:rPr>
              <a:t>intranet educativa</a:t>
            </a:r>
            <a:r>
              <a:rPr lang="es-ES" sz="2000" dirty="0" smtClean="0">
                <a:solidFill>
                  <a:srgbClr val="002060"/>
                </a:solidFill>
                <a:latin typeface="Arial" charset="0"/>
                <a:cs typeface="Arial" charset="0"/>
              </a:rPr>
              <a:t> del centro o de Internet.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Si el test no es </a:t>
            </a:r>
            <a:r>
              <a:rPr lang="es-ES" sz="2000" dirty="0" err="1" smtClean="0">
                <a:solidFill>
                  <a:srgbClr val="002060"/>
                </a:solidFill>
                <a:latin typeface="Arial" charset="0"/>
                <a:cs typeface="Arial" charset="0"/>
              </a:rPr>
              <a:t>autocorrectivo</a:t>
            </a:r>
            <a:r>
              <a:rPr lang="es-ES" sz="2000" dirty="0" smtClean="0">
                <a:solidFill>
                  <a:srgbClr val="002060"/>
                </a:solidFill>
                <a:latin typeface="Arial" charset="0"/>
                <a:cs typeface="Arial" charset="0"/>
              </a:rPr>
              <a:t>, luego puede hacerse corrección por pares o una corrección general en la PDI.</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El profesor encarga a un grupo de alumnos</a:t>
            </a:r>
            <a:r>
              <a:rPr lang="es-ES" sz="2000" i="1" dirty="0" smtClean="0">
                <a:solidFill>
                  <a:srgbClr val="002060"/>
                </a:solidFill>
                <a:latin typeface="Arial" charset="0"/>
                <a:cs typeface="Arial" charset="0"/>
              </a:rPr>
              <a:t> </a:t>
            </a:r>
            <a:r>
              <a:rPr lang="es-ES" sz="2000" b="1" i="1" dirty="0" smtClean="0">
                <a:solidFill>
                  <a:srgbClr val="2E05FB"/>
                </a:solidFill>
                <a:latin typeface="Arial" charset="0"/>
                <a:cs typeface="Arial" charset="0"/>
              </a:rPr>
              <a:t>que realice esta batería de preguntas informatizad</a:t>
            </a:r>
            <a:r>
              <a:rPr lang="es-ES" sz="2000" i="1" dirty="0" smtClean="0">
                <a:solidFill>
                  <a:srgbClr val="002060"/>
                </a:solidFill>
                <a:latin typeface="Arial" charset="0"/>
                <a:cs typeface="Arial" charset="0"/>
              </a:rPr>
              <a:t>a</a:t>
            </a:r>
            <a:r>
              <a:rPr lang="es-ES" sz="2000" dirty="0" smtClean="0">
                <a:solidFill>
                  <a:srgbClr val="002060"/>
                </a:solidFill>
                <a:latin typeface="Arial" charset="0"/>
                <a:cs typeface="Arial" charset="0"/>
              </a:rPr>
              <a:t>. Antes de pasarla a toda la clase, la revisará, y </a:t>
            </a:r>
            <a:r>
              <a:rPr lang="es-ES" sz="2000" b="1" i="1" dirty="0" smtClean="0">
                <a:solidFill>
                  <a:srgbClr val="002060"/>
                </a:solidFill>
                <a:latin typeface="Arial" charset="0"/>
                <a:cs typeface="Arial" charset="0"/>
              </a:rPr>
              <a:t>valorará</a:t>
            </a:r>
            <a:r>
              <a:rPr lang="es-ES" sz="2000" dirty="0" smtClean="0">
                <a:solidFill>
                  <a:srgbClr val="002060"/>
                </a:solidFill>
                <a:latin typeface="Arial" charset="0"/>
                <a:cs typeface="Arial" charset="0"/>
              </a:rPr>
              <a:t> e trabajo realizado por el grupo. </a:t>
            </a:r>
          </a:p>
        </p:txBody>
      </p:sp>
      <p:sp>
        <p:nvSpPr>
          <p:cNvPr id="12292"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1081088"/>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alumnos elaboran presentaciones multimedia con el libro digital y las exponen en la PD</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3315" name="2 Subtítulo"/>
          <p:cNvSpPr>
            <a:spLocks noGrp="1"/>
          </p:cNvSpPr>
          <p:nvPr>
            <p:ph type="subTitle" idx="1"/>
          </p:nvPr>
        </p:nvSpPr>
        <p:spPr>
          <a:xfrm>
            <a:off x="179388" y="1125538"/>
            <a:ext cx="8964612" cy="5732462"/>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Grupos de </a:t>
            </a:r>
            <a:r>
              <a:rPr lang="es-ES" sz="2000" b="1" dirty="0" smtClean="0">
                <a:solidFill>
                  <a:srgbClr val="2E05FB"/>
                </a:solidFill>
                <a:latin typeface="Arial" charset="0"/>
                <a:cs typeface="Arial" charset="0"/>
              </a:rPr>
              <a:t>alumnos elaboran presentaciones multimedia documentándose con el libro de texto digital, y luego las presentan a sus compañeros </a:t>
            </a:r>
            <a:r>
              <a:rPr lang="es-ES" sz="2000" dirty="0" smtClean="0">
                <a:solidFill>
                  <a:srgbClr val="002060"/>
                </a:solidFill>
                <a:latin typeface="Arial" charset="0"/>
                <a:cs typeface="Arial" charset="0"/>
              </a:rPr>
              <a:t>con la PDI.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Debe haber unas </a:t>
            </a:r>
            <a:r>
              <a:rPr lang="es-ES" sz="2000" b="1" i="1" dirty="0" smtClean="0">
                <a:solidFill>
                  <a:srgbClr val="2E05FB"/>
                </a:solidFill>
                <a:latin typeface="Arial" charset="0"/>
                <a:cs typeface="Arial" charset="0"/>
              </a:rPr>
              <a:t>normas</a:t>
            </a:r>
            <a:r>
              <a:rPr lang="es-ES" sz="2000" dirty="0" smtClean="0">
                <a:solidFill>
                  <a:srgbClr val="002060"/>
                </a:solidFill>
                <a:latin typeface="Arial" charset="0"/>
                <a:cs typeface="Arial" charset="0"/>
              </a:rPr>
              <a:t> claras para estas presentaciones. Por ejemplo: </a:t>
            </a:r>
            <a:r>
              <a:rPr lang="es-ES" sz="2000" i="1" dirty="0" smtClean="0">
                <a:solidFill>
                  <a:srgbClr val="002060"/>
                </a:solidFill>
                <a:latin typeface="Arial" charset="0"/>
                <a:cs typeface="Arial" charset="0"/>
              </a:rPr>
              <a:t>un máximo de 6 diapositivas de no más de 10 líneas de texto cada una; que utilicen los recursos multimedia del libro de texto digital; que incluyan un máximo de 3 recursos multimedia complementarios de Internet...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Durante su exposición, sus compañeros les pueden hacer preguntas y también, si es el caso, pueden poner en evidencia errores que cometan. El profesor </a:t>
            </a:r>
            <a:r>
              <a:rPr lang="es-ES" sz="2000" b="1" i="1" dirty="0" smtClean="0">
                <a:solidFill>
                  <a:srgbClr val="2E05FB"/>
                </a:solidFill>
                <a:latin typeface="Arial" charset="0"/>
                <a:cs typeface="Arial" charset="0"/>
              </a:rPr>
              <a:t>valorará</a:t>
            </a:r>
            <a:r>
              <a:rPr lang="es-ES" sz="2000" dirty="0" smtClean="0">
                <a:solidFill>
                  <a:srgbClr val="002060"/>
                </a:solidFill>
                <a:latin typeface="Arial" charset="0"/>
                <a:cs typeface="Arial" charset="0"/>
              </a:rPr>
              <a:t> tanto el trabajo de exposición como las preguntas y comentarios del resto de la clase.</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Se puede dividir la clase en grupos, y encargar a </a:t>
            </a:r>
            <a:r>
              <a:rPr lang="es-ES" sz="2000" b="1" i="1" dirty="0" smtClean="0">
                <a:solidFill>
                  <a:srgbClr val="2E05FB"/>
                </a:solidFill>
                <a:latin typeface="Arial" charset="0"/>
                <a:cs typeface="Arial" charset="0"/>
              </a:rPr>
              <a:t>cada uno que prepare una presentación multimedia de una parte del tema</a:t>
            </a:r>
            <a:r>
              <a:rPr lang="es-ES" sz="2000" dirty="0" smtClean="0">
                <a:solidFill>
                  <a:srgbClr val="002060"/>
                </a:solidFill>
                <a:latin typeface="Arial" charset="0"/>
                <a:cs typeface="Arial" charset="0"/>
              </a:rPr>
              <a:t>. A veces puede convenir que dos grupos distintos reciban el mismo encargo, ya que de esta manera se estimula una sana competencia entre los grupos.</a:t>
            </a:r>
          </a:p>
        </p:txBody>
      </p:sp>
      <p:sp>
        <p:nvSpPr>
          <p:cNvPr id="1331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1081088"/>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alumnos presentan en la PD recursos multimedia complementarios a los del libro digital</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4339" name="2 Subtítulo"/>
          <p:cNvSpPr>
            <a:spLocks noGrp="1"/>
          </p:cNvSpPr>
          <p:nvPr>
            <p:ph type="subTitle" idx="1"/>
          </p:nvPr>
        </p:nvSpPr>
        <p:spPr>
          <a:xfrm>
            <a:off x="179388" y="1557338"/>
            <a:ext cx="8785225" cy="5040312"/>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Los alumnos, individualmente o en grupo, </a:t>
            </a:r>
            <a:r>
              <a:rPr lang="es-ES" sz="2000" b="1" dirty="0" smtClean="0">
                <a:solidFill>
                  <a:srgbClr val="2E05FB"/>
                </a:solidFill>
                <a:latin typeface="Arial" charset="0"/>
                <a:cs typeface="Arial" charset="0"/>
              </a:rPr>
              <a:t>buscan en Internet recursos multimedia </a:t>
            </a:r>
            <a:r>
              <a:rPr lang="es-ES" sz="2000" dirty="0" smtClean="0">
                <a:solidFill>
                  <a:schemeClr val="tx1"/>
                </a:solidFill>
                <a:latin typeface="Arial" charset="0"/>
                <a:cs typeface="Arial" charset="0"/>
              </a:rPr>
              <a:t>(vídeos, visitas virtuales, animaciones, simulaciones, fotos y archivos de audio…) </a:t>
            </a:r>
            <a:r>
              <a:rPr lang="es-ES" sz="2000" b="1" dirty="0" smtClean="0">
                <a:solidFill>
                  <a:srgbClr val="2E05FB"/>
                </a:solidFill>
                <a:latin typeface="Arial" charset="0"/>
                <a:cs typeface="Arial" charset="0"/>
              </a:rPr>
              <a:t>complementarios a los que presenta el libro digital y se preparan una presentación </a:t>
            </a:r>
            <a:r>
              <a:rPr lang="es-ES" sz="2000" dirty="0" smtClean="0">
                <a:solidFill>
                  <a:schemeClr val="tx1"/>
                </a:solidFill>
                <a:latin typeface="Arial" charset="0"/>
                <a:cs typeface="Arial" charset="0"/>
              </a:rPr>
              <a:t>de los mismos </a:t>
            </a:r>
            <a:r>
              <a:rPr lang="es-ES" sz="2000" b="1" dirty="0" smtClean="0">
                <a:solidFill>
                  <a:srgbClr val="2E05FB"/>
                </a:solidFill>
                <a:latin typeface="Arial" charset="0"/>
                <a:cs typeface="Arial" charset="0"/>
              </a:rPr>
              <a:t>para hacer a sus compañeros con la PD </a:t>
            </a:r>
            <a:r>
              <a:rPr lang="es-ES" sz="2000" dirty="0" smtClean="0">
                <a:solidFill>
                  <a:schemeClr val="tx1"/>
                </a:solidFill>
                <a:latin typeface="Arial" charset="0"/>
                <a:cs typeface="Arial" charset="0"/>
              </a:rPr>
              <a:t>cuando lo indique el profesor.</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Durante su exposición, sus compañeros les pueden hacer preguntas y también, si es el caso, pueden poner en evidencia errores que cometan. El profesor </a:t>
            </a:r>
            <a:r>
              <a:rPr lang="es-ES" sz="2000" b="1" i="1" dirty="0" smtClean="0">
                <a:solidFill>
                  <a:srgbClr val="2E05FB"/>
                </a:solidFill>
                <a:latin typeface="Arial" charset="0"/>
                <a:cs typeface="Arial" charset="0"/>
              </a:rPr>
              <a:t>valorará</a:t>
            </a:r>
            <a:r>
              <a:rPr lang="es-ES" sz="2000" dirty="0" smtClean="0">
                <a:solidFill>
                  <a:srgbClr val="002060"/>
                </a:solidFill>
                <a:latin typeface="Arial" charset="0"/>
                <a:cs typeface="Arial" charset="0"/>
              </a:rPr>
              <a:t> tanto el trabajo de exposición como las preguntas y comentarios del resto de la clase.</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Se puede dividir la clase en grupos, y encargar a </a:t>
            </a:r>
            <a:r>
              <a:rPr lang="es-ES" sz="2000" b="1" i="1" dirty="0" smtClean="0">
                <a:solidFill>
                  <a:srgbClr val="2E05FB"/>
                </a:solidFill>
                <a:latin typeface="Arial" charset="0"/>
                <a:cs typeface="Arial" charset="0"/>
              </a:rPr>
              <a:t>cada uno se especialice en buscar recursos complementarios de un tema determinado.</a:t>
            </a:r>
            <a:endParaRPr lang="es-ES" sz="2000" dirty="0" smtClean="0">
              <a:solidFill>
                <a:srgbClr val="002060"/>
              </a:solidFill>
              <a:latin typeface="Arial" charset="0"/>
              <a:cs typeface="Arial" charset="0"/>
            </a:endParaRPr>
          </a:p>
        </p:txBody>
      </p:sp>
      <p:sp>
        <p:nvSpPr>
          <p:cNvPr id="14340"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1008063"/>
          </a:xfrm>
        </p:spPr>
        <p:txBody>
          <a:bodyPr rtlCol="0">
            <a:normAutofit fontScale="90000"/>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Los alumnos preparan una batería de preguntas con los contenidos del libro digital y la pasan a la clase en la PD</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5363" name="2 Subtítulo"/>
          <p:cNvSpPr>
            <a:spLocks noGrp="1"/>
          </p:cNvSpPr>
          <p:nvPr>
            <p:ph type="subTitle" idx="1"/>
          </p:nvPr>
        </p:nvSpPr>
        <p:spPr>
          <a:xfrm>
            <a:off x="179388" y="1125538"/>
            <a:ext cx="8964612" cy="5688012"/>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Cuando ya se lleva un tiempo trabajando un determinado tema con el libro digital, </a:t>
            </a:r>
            <a:r>
              <a:rPr lang="es-ES" sz="2000" b="1" dirty="0" smtClean="0">
                <a:solidFill>
                  <a:srgbClr val="2E05FB"/>
                </a:solidFill>
                <a:latin typeface="Arial" charset="0"/>
                <a:cs typeface="Arial" charset="0"/>
              </a:rPr>
              <a:t>cada alumno</a:t>
            </a:r>
            <a:r>
              <a:rPr lang="es-ES" sz="2000" dirty="0" smtClean="0">
                <a:solidFill>
                  <a:srgbClr val="002060"/>
                </a:solidFill>
                <a:latin typeface="Arial" charset="0"/>
                <a:cs typeface="Arial" charset="0"/>
              </a:rPr>
              <a:t> (o pareja) </a:t>
            </a:r>
            <a:r>
              <a:rPr lang="es-ES" sz="2000" b="1" dirty="0" smtClean="0">
                <a:solidFill>
                  <a:srgbClr val="2E05FB"/>
                </a:solidFill>
                <a:latin typeface="Arial" charset="0"/>
                <a:cs typeface="Arial" charset="0"/>
              </a:rPr>
              <a:t>elabora en su PC  una diapositiva </a:t>
            </a:r>
            <a:r>
              <a:rPr lang="es-ES" sz="2000" i="1" dirty="0" smtClean="0">
                <a:solidFill>
                  <a:srgbClr val="002060"/>
                </a:solidFill>
                <a:latin typeface="Arial" charset="0"/>
                <a:cs typeface="Arial" charset="0"/>
              </a:rPr>
              <a:t>(incluyendo alguna imagen)</a:t>
            </a:r>
            <a:r>
              <a:rPr lang="es-ES" sz="2000" dirty="0" smtClean="0">
                <a:solidFill>
                  <a:srgbClr val="002060"/>
                </a:solidFill>
                <a:latin typeface="Arial" charset="0"/>
                <a:cs typeface="Arial" charset="0"/>
              </a:rPr>
              <a:t> </a:t>
            </a:r>
            <a:r>
              <a:rPr lang="es-ES" sz="2000" b="1" dirty="0" smtClean="0">
                <a:solidFill>
                  <a:srgbClr val="2E05FB"/>
                </a:solidFill>
                <a:latin typeface="Arial" charset="0"/>
                <a:cs typeface="Arial" charset="0"/>
              </a:rPr>
              <a:t>con una pregunta relacionada con el tema</a:t>
            </a:r>
            <a:r>
              <a:rPr lang="es-ES" sz="2000" dirty="0" smtClean="0">
                <a:solidFill>
                  <a:srgbClr val="002060"/>
                </a:solidFill>
                <a:latin typeface="Arial" charset="0"/>
                <a:cs typeface="Arial" charset="0"/>
              </a:rPr>
              <a:t>. Y una segunda diapositiva que además de la pregunta incluya la respuesta.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Los archivos con estas preguntas y respuestas los envían a un </a:t>
            </a:r>
            <a:r>
              <a:rPr lang="es-ES" sz="2000" b="1" i="1" dirty="0" smtClean="0">
                <a:solidFill>
                  <a:srgbClr val="002060"/>
                </a:solidFill>
                <a:latin typeface="Arial" charset="0"/>
                <a:cs typeface="Arial" charset="0"/>
              </a:rPr>
              <a:t>"alumno coordinador"</a:t>
            </a:r>
            <a:r>
              <a:rPr lang="es-ES" sz="2000" dirty="0" smtClean="0">
                <a:solidFill>
                  <a:srgbClr val="002060"/>
                </a:solidFill>
                <a:latin typeface="Arial" charset="0"/>
                <a:cs typeface="Arial" charset="0"/>
              </a:rPr>
              <a:t> que las va </a:t>
            </a:r>
            <a:r>
              <a:rPr lang="es-ES" sz="2000" b="1" i="1" dirty="0" smtClean="0">
                <a:solidFill>
                  <a:srgbClr val="2E05FB"/>
                </a:solidFill>
                <a:latin typeface="Arial" charset="0"/>
                <a:cs typeface="Arial" charset="0"/>
              </a:rPr>
              <a:t>reuniendo en una presentación multimedia </a:t>
            </a:r>
            <a:r>
              <a:rPr lang="es-ES" sz="2000" dirty="0" smtClean="0">
                <a:solidFill>
                  <a:srgbClr val="002060"/>
                </a:solidFill>
                <a:latin typeface="Arial" charset="0"/>
                <a:cs typeface="Arial" charset="0"/>
              </a:rPr>
              <a:t>donde cada a pregunta le sigue su respuesta.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Más tarde, el alumno coordinador </a:t>
            </a:r>
            <a:r>
              <a:rPr lang="es-ES" sz="2000" b="1" i="1" dirty="0" smtClean="0">
                <a:solidFill>
                  <a:srgbClr val="2E05FB"/>
                </a:solidFill>
                <a:latin typeface="Arial" charset="0"/>
                <a:cs typeface="Arial" charset="0"/>
              </a:rPr>
              <a:t>va pasando la presentación en la PD</a:t>
            </a:r>
            <a:r>
              <a:rPr lang="es-ES" sz="2000" dirty="0" smtClean="0">
                <a:solidFill>
                  <a:srgbClr val="002060"/>
                </a:solidFill>
                <a:latin typeface="Arial" charset="0"/>
                <a:cs typeface="Arial" charset="0"/>
              </a:rPr>
              <a:t>. </a:t>
            </a:r>
            <a:r>
              <a:rPr lang="es-ES" sz="2000" b="1" i="1" dirty="0" smtClean="0">
                <a:solidFill>
                  <a:srgbClr val="2E05FB"/>
                </a:solidFill>
                <a:latin typeface="Arial" charset="0"/>
                <a:cs typeface="Arial" charset="0"/>
              </a:rPr>
              <a:t>Cada alumno apunta en una hoja</a:t>
            </a:r>
            <a:r>
              <a:rPr lang="es-ES" sz="2000" dirty="0" smtClean="0">
                <a:solidFill>
                  <a:srgbClr val="002060"/>
                </a:solidFill>
                <a:latin typeface="Arial" charset="0"/>
                <a:cs typeface="Arial" charset="0"/>
              </a:rPr>
              <a:t> </a:t>
            </a:r>
            <a:r>
              <a:rPr lang="es-ES" sz="2000" b="1" i="1" dirty="0" smtClean="0">
                <a:solidFill>
                  <a:srgbClr val="2E05FB"/>
                </a:solidFill>
                <a:latin typeface="Arial" charset="0"/>
                <a:cs typeface="Arial" charset="0"/>
              </a:rPr>
              <a:t>sus respuestas</a:t>
            </a:r>
            <a:r>
              <a:rPr lang="es-ES" sz="2000" dirty="0" smtClean="0">
                <a:solidFill>
                  <a:srgbClr val="002060"/>
                </a:solidFill>
                <a:latin typeface="Arial" charset="0"/>
                <a:cs typeface="Arial" charset="0"/>
              </a:rPr>
              <a:t> a cada pregunta. Y </a:t>
            </a:r>
            <a:r>
              <a:rPr lang="es-ES" sz="2000" b="1" i="1" dirty="0" smtClean="0">
                <a:solidFill>
                  <a:srgbClr val="2E05FB"/>
                </a:solidFill>
                <a:latin typeface="Arial" charset="0"/>
                <a:cs typeface="Arial" charset="0"/>
              </a:rPr>
              <a:t>tras cada pregunta se muestra la respuesta para corregir inmediatamente</a:t>
            </a:r>
            <a:r>
              <a:rPr lang="es-ES" sz="2000" dirty="0" smtClean="0">
                <a:solidFill>
                  <a:srgbClr val="002060"/>
                </a:solidFill>
                <a:latin typeface="Arial" charset="0"/>
                <a:cs typeface="Arial" charset="0"/>
              </a:rPr>
              <a: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En este proceso, el profesor puede ir sondeando los aciertos de los alumnos y los estudiantes pueden hacer preguntas sobre lo que no entiendan bien. Si identifican errores ortográficos o de redacción o de contenido, lo pueden manifestar públicamente, de la misma manera que si no están de acuerdo con las respuestas que se proponen como válidas. El profesor también </a:t>
            </a:r>
            <a:r>
              <a:rPr lang="es-ES" sz="2000" b="1" i="1" dirty="0" smtClean="0">
                <a:solidFill>
                  <a:srgbClr val="2E05FB"/>
                </a:solidFill>
                <a:latin typeface="Arial" charset="0"/>
                <a:cs typeface="Arial" charset="0"/>
              </a:rPr>
              <a:t>valorará</a:t>
            </a:r>
            <a:r>
              <a:rPr lang="es-ES" sz="2000" dirty="0" smtClean="0">
                <a:solidFill>
                  <a:srgbClr val="002060"/>
                </a:solidFill>
                <a:latin typeface="Arial" charset="0"/>
                <a:cs typeface="Arial" charset="0"/>
              </a:rPr>
              <a:t> estas intervenciones.</a:t>
            </a:r>
            <a:endParaRPr lang="es-ES" sz="2000" i="1" dirty="0" smtClean="0">
              <a:solidFill>
                <a:srgbClr val="C00000"/>
              </a:solidFill>
              <a:latin typeface="Arial" charset="0"/>
              <a:cs typeface="Arial" charset="0"/>
            </a:endParaRPr>
          </a:p>
        </p:txBody>
      </p:sp>
      <p:sp>
        <p:nvSpPr>
          <p:cNvPr id="1536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6988"/>
            <a:ext cx="9144000" cy="1008063"/>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síntesis en el blog personal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consultando el libro digital</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4925" y="981075"/>
            <a:ext cx="9109075" cy="5732463"/>
          </a:xfrm>
        </p:spPr>
        <p:txBody>
          <a:bodyPr rtlCol="0">
            <a:noAutofit/>
          </a:bodyPr>
          <a:lstStyle/>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Si los estudiantes tienen un </a:t>
            </a:r>
            <a:r>
              <a:rPr lang="es-ES" sz="2000" b="1" i="1" dirty="0" smtClean="0">
                <a:solidFill>
                  <a:srgbClr val="FF0000"/>
                </a:solidFill>
                <a:latin typeface="Arial" pitchFamily="34" charset="0"/>
                <a:cs typeface="Arial" pitchFamily="34" charset="0"/>
              </a:rPr>
              <a:t>blog personal</a:t>
            </a:r>
            <a:r>
              <a:rPr lang="es-ES" sz="2000" dirty="0" smtClean="0">
                <a:solidFill>
                  <a:schemeClr val="tx1"/>
                </a:solidFill>
                <a:latin typeface="Arial" pitchFamily="34" charset="0"/>
                <a:cs typeface="Arial" pitchFamily="34" charset="0"/>
              </a:rPr>
              <a:t>, </a:t>
            </a:r>
            <a:r>
              <a:rPr lang="es-ES" sz="2000" b="1" dirty="0" smtClean="0">
                <a:solidFill>
                  <a:srgbClr val="2E05FB"/>
                </a:solidFill>
                <a:latin typeface="Arial" pitchFamily="34" charset="0"/>
                <a:cs typeface="Arial" pitchFamily="34" charset="0"/>
              </a:rPr>
              <a:t>al terminar de trabajar cada tema, harán un artículo en su blog con un resumen de los contenidos que consideren más importantes del libro de texto digital</a:t>
            </a:r>
            <a:r>
              <a:rPr lang="es-ES" sz="2000" dirty="0" smtClean="0">
                <a:solidFill>
                  <a:schemeClr val="tx1"/>
                </a:solidFill>
                <a:latin typeface="Arial" pitchFamily="34" charset="0"/>
                <a:cs typeface="Arial" pitchFamily="34" charset="0"/>
              </a:rPr>
              <a:t>. Se podría hacer igualmente con el </a:t>
            </a:r>
            <a:r>
              <a:rPr lang="es-ES" sz="2000" i="1" dirty="0" smtClean="0">
                <a:solidFill>
                  <a:srgbClr val="C00000"/>
                </a:solidFill>
                <a:latin typeface="Arial" pitchFamily="34" charset="0"/>
                <a:cs typeface="Arial" pitchFamily="34" charset="0"/>
              </a:rPr>
              <a:t>libro de texto en papel</a:t>
            </a:r>
            <a:r>
              <a:rPr lang="es-ES" sz="2000" dirty="0" smtClean="0">
                <a:solidFill>
                  <a:schemeClr val="tx1"/>
                </a:solidFill>
                <a:latin typeface="Arial" pitchFamily="34" charset="0"/>
                <a:cs typeface="Arial" pitchFamily="34" charset="0"/>
              </a:rPr>
              <a:t>. </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Luego el profesor organizará que </a:t>
            </a:r>
            <a:r>
              <a:rPr lang="es-ES" sz="2000" b="1" i="1" dirty="0" smtClean="0">
                <a:solidFill>
                  <a:srgbClr val="2E05FB"/>
                </a:solidFill>
                <a:latin typeface="Arial" pitchFamily="34" charset="0"/>
                <a:cs typeface="Arial" pitchFamily="34" charset="0"/>
              </a:rPr>
              <a:t>cada blog sea visitado por tres estudiantes</a:t>
            </a:r>
            <a:r>
              <a:rPr lang="es-ES" sz="2000" dirty="0" smtClean="0">
                <a:solidFill>
                  <a:schemeClr val="tx1"/>
                </a:solidFill>
                <a:latin typeface="Arial" pitchFamily="34" charset="0"/>
                <a:cs typeface="Arial" pitchFamily="34" charset="0"/>
              </a:rPr>
              <a:t> al azar, </a:t>
            </a:r>
            <a:r>
              <a:rPr lang="es-ES" sz="2000" b="1" i="1" dirty="0" smtClean="0">
                <a:solidFill>
                  <a:srgbClr val="2E05FB"/>
                </a:solidFill>
                <a:latin typeface="Arial" pitchFamily="34" charset="0"/>
                <a:cs typeface="Arial" pitchFamily="34" charset="0"/>
              </a:rPr>
              <a:t>que deberán dejar un comentario al autor del blog </a:t>
            </a:r>
            <a:r>
              <a:rPr lang="es-ES" sz="2000" dirty="0" smtClean="0">
                <a:solidFill>
                  <a:srgbClr val="002060"/>
                </a:solidFill>
                <a:latin typeface="Arial" pitchFamily="34" charset="0"/>
                <a:cs typeface="Arial" pitchFamily="34" charset="0"/>
              </a:rPr>
              <a:t>indicando su opinión </a:t>
            </a:r>
            <a:r>
              <a:rPr lang="es-ES" sz="2000" dirty="0" smtClean="0">
                <a:solidFill>
                  <a:schemeClr val="tx1"/>
                </a:solidFill>
                <a:latin typeface="Arial" pitchFamily="34" charset="0"/>
                <a:cs typeface="Arial" pitchFamily="34" charset="0"/>
              </a:rPr>
              <a:t>sobre le resumen y </a:t>
            </a:r>
            <a:r>
              <a:rPr lang="es-ES" sz="2000" b="1" i="1" dirty="0" smtClean="0">
                <a:solidFill>
                  <a:srgbClr val="2E05FB"/>
                </a:solidFill>
                <a:latin typeface="Arial" pitchFamily="34" charset="0"/>
                <a:cs typeface="Arial" pitchFamily="34" charset="0"/>
              </a:rPr>
              <a:t>haciendo sugerencias de mejora</a:t>
            </a:r>
            <a:r>
              <a:rPr lang="es-ES" sz="2000" dirty="0" smtClean="0">
                <a:solidFill>
                  <a:schemeClr val="tx1"/>
                </a:solidFill>
                <a:latin typeface="Arial" pitchFamily="34" charset="0"/>
                <a:cs typeface="Arial" pitchFamily="34" charset="0"/>
              </a:rPr>
              <a:t>: </a:t>
            </a:r>
            <a:r>
              <a:rPr lang="es-ES" sz="2000" i="1" dirty="0" smtClean="0">
                <a:solidFill>
                  <a:schemeClr val="tx1"/>
                </a:solidFill>
                <a:latin typeface="Arial" pitchFamily="34" charset="0"/>
                <a:cs typeface="Arial" pitchFamily="34" charset="0"/>
              </a:rPr>
              <a:t>faltas de ortografía, redacción, contenido...</a:t>
            </a:r>
            <a:r>
              <a:rPr lang="es-ES" sz="2000" dirty="0" smtClean="0">
                <a:solidFill>
                  <a:schemeClr val="tx1"/>
                </a:solidFill>
                <a:latin typeface="Arial" pitchFamily="34" charset="0"/>
                <a:cs typeface="Arial" pitchFamily="34" charset="0"/>
              </a:rPr>
              <a:t> </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El autor, leerá los comentarios, y si es el caso hará ajustes de mejora en su artículo. También escribirá un comentario de agradecimiento a sus colegas.</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Finalmente, en una sesión de clase, el profesor mandará a </a:t>
            </a:r>
            <a:r>
              <a:rPr lang="es-ES" sz="2000" b="1" i="1" dirty="0" smtClean="0">
                <a:solidFill>
                  <a:srgbClr val="2E05FB"/>
                </a:solidFill>
                <a:latin typeface="Arial" pitchFamily="34" charset="0"/>
                <a:cs typeface="Arial" pitchFamily="34" charset="0"/>
              </a:rPr>
              <a:t>algunos alumnos que proyecten en la PD sus blogs</a:t>
            </a:r>
            <a:r>
              <a:rPr lang="es-ES" sz="2000" dirty="0" smtClean="0">
                <a:solidFill>
                  <a:schemeClr val="tx1"/>
                </a:solidFill>
                <a:latin typeface="Arial" pitchFamily="34" charset="0"/>
                <a:cs typeface="Arial" pitchFamily="34" charset="0"/>
              </a:rPr>
              <a:t> y comenten a toda la clase su artículo y los comentarios de sus colegas. Y valorará el trabajo.</a:t>
            </a:r>
            <a:endParaRPr lang="es-ES" sz="2000" dirty="0" smtClean="0">
              <a:solidFill>
                <a:srgbClr val="002060"/>
              </a:solidFill>
              <a:latin typeface="Arial" pitchFamily="34" charset="0"/>
              <a:cs typeface="Arial" pitchFamily="34" charset="0"/>
            </a:endParaRPr>
          </a:p>
          <a:p>
            <a:pPr indent="360000" eaLnBrk="1" fontAlgn="auto" hangingPunct="1">
              <a:spcBef>
                <a:spcPts val="600"/>
              </a:spcBef>
              <a:spcAft>
                <a:spcPts val="600"/>
              </a:spcAft>
              <a:buFont typeface="Arial" pitchFamily="34" charset="0"/>
              <a:buNone/>
              <a:defRPr/>
            </a:pPr>
            <a:r>
              <a:rPr lang="es-ES" sz="2000" dirty="0" smtClean="0">
                <a:solidFill>
                  <a:srgbClr val="FF0000"/>
                </a:solidFill>
                <a:latin typeface="Arial" pitchFamily="34" charset="0"/>
                <a:cs typeface="Arial" pitchFamily="34" charset="0"/>
              </a:rPr>
              <a:t>OTRAS POSIBILIDADES</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Cada alumno incluirá en su artículo algún recurso complementario </a:t>
            </a:r>
            <a:r>
              <a:rPr lang="es-ES" sz="2000" i="1" dirty="0" smtClean="0">
                <a:solidFill>
                  <a:schemeClr val="tx1"/>
                </a:solidFill>
                <a:latin typeface="Arial" pitchFamily="34" charset="0"/>
                <a:cs typeface="Arial" pitchFamily="34" charset="0"/>
              </a:rPr>
              <a:t>(vídeo, animación, foto...) </a:t>
            </a:r>
            <a:r>
              <a:rPr lang="es-ES" sz="2000" dirty="0" smtClean="0">
                <a:solidFill>
                  <a:schemeClr val="tx1"/>
                </a:solidFill>
                <a:latin typeface="Arial" pitchFamily="34" charset="0"/>
                <a:cs typeface="Arial" pitchFamily="34" charset="0"/>
              </a:rPr>
              <a:t> que consideren "muy bueno" de Internet.</a:t>
            </a:r>
          </a:p>
          <a:p>
            <a:pPr indent="360000" algn="l" eaLnBrk="1" fontAlgn="auto" hangingPunct="1">
              <a:spcBef>
                <a:spcPts val="600"/>
              </a:spcBef>
              <a:spcAft>
                <a:spcPts val="600"/>
              </a:spcAft>
              <a:buFont typeface="Arial" pitchFamily="34" charset="0"/>
              <a:buChar char="•"/>
              <a:defRPr/>
            </a:pPr>
            <a:r>
              <a:rPr lang="es-ES" sz="2000" dirty="0" smtClean="0"/>
              <a:t/>
            </a:r>
            <a:br>
              <a:rPr lang="es-ES" sz="2000" dirty="0" smtClean="0"/>
            </a:br>
            <a:endParaRPr lang="es-ES" sz="2000" dirty="0">
              <a:solidFill>
                <a:schemeClr val="tx1"/>
              </a:solidFill>
              <a:latin typeface="Arial" pitchFamily="34" charset="0"/>
              <a:cs typeface="Arial" pitchFamily="34" charset="0"/>
            </a:endParaRPr>
          </a:p>
        </p:txBody>
      </p:sp>
      <p:sp>
        <p:nvSpPr>
          <p:cNvPr id="1638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403648" y="44624"/>
            <a:ext cx="6408712" cy="428625"/>
          </a:xfrm>
          <a:prstGeom prst="rect">
            <a:avLst/>
          </a:prstGeom>
        </p:spPr>
        <p:txBody>
          <a:bodyPr/>
          <a:lstStyle/>
          <a:p>
            <a:pPr algn="ctr">
              <a:defRPr/>
            </a:pPr>
            <a:r>
              <a:rPr lang="es-ES_tradnl" sz="2800" b="1" kern="0" dirty="0" smtClean="0">
                <a:solidFill>
                  <a:srgbClr val="C00000"/>
                </a:solidFill>
                <a:effectLst>
                  <a:outerShdw blurRad="38100" dist="38100" dir="2700000" algn="tl">
                    <a:srgbClr val="000000">
                      <a:alpha val="43137"/>
                    </a:srgbClr>
                  </a:outerShdw>
                </a:effectLst>
                <a:latin typeface="+mj-lt"/>
                <a:ea typeface="+mj-ea"/>
                <a:cs typeface="+mj-cs"/>
              </a:rPr>
              <a:t>LAS TIC Y EL APRENDIZAJE AUTÓNOMO</a:t>
            </a:r>
            <a:endParaRPr lang="es-ES_tradnl" sz="2800" b="1" kern="0" dirty="0">
              <a:solidFill>
                <a:srgbClr val="C00000"/>
              </a:solidFill>
              <a:effectLst>
                <a:outerShdw blurRad="38100" dist="38100" dir="2700000" algn="tl">
                  <a:srgbClr val="000000">
                    <a:alpha val="43137"/>
                  </a:srgbClr>
                </a:outerShdw>
              </a:effectLst>
              <a:latin typeface="+mj-lt"/>
              <a:ea typeface="+mj-ea"/>
              <a:cs typeface="+mj-cs"/>
            </a:endParaRPr>
          </a:p>
        </p:txBody>
      </p:sp>
      <p:sp>
        <p:nvSpPr>
          <p:cNvPr id="9" name="8 CuadroTexto"/>
          <p:cNvSpPr txBox="1"/>
          <p:nvPr/>
        </p:nvSpPr>
        <p:spPr>
          <a:xfrm>
            <a:off x="251520" y="800120"/>
            <a:ext cx="8568952" cy="5509200"/>
          </a:xfrm>
          <a:prstGeom prst="rect">
            <a:avLst/>
          </a:prstGeom>
          <a:noFill/>
        </p:spPr>
        <p:txBody>
          <a:bodyPr wrap="square" rtlCol="0">
            <a:spAutoFit/>
          </a:bodyPr>
          <a:lstStyle/>
          <a:p>
            <a:pPr algn="ctr"/>
            <a:r>
              <a:rPr lang="es-ES" sz="2200" b="1" i="1" dirty="0" smtClean="0"/>
              <a:t>Una vez se han establecido unos OBJETIVOS DE APRENDIZAJE</a:t>
            </a:r>
            <a:r>
              <a:rPr lang="es-ES" sz="2200" dirty="0" smtClean="0"/>
              <a:t>...</a:t>
            </a:r>
          </a:p>
          <a:p>
            <a:pPr algn="ctr">
              <a:spcAft>
                <a:spcPts val="1200"/>
              </a:spcAft>
            </a:pPr>
            <a:r>
              <a:rPr lang="es-ES" sz="2200" dirty="0" smtClean="0"/>
              <a:t>Para estudiar/aprender se necesitan:</a:t>
            </a:r>
          </a:p>
          <a:p>
            <a:pPr>
              <a:buFont typeface="Arial" pitchFamily="34" charset="0"/>
              <a:buChar char="•"/>
            </a:pPr>
            <a:r>
              <a:rPr lang="es-ES" sz="2200" b="1" dirty="0" smtClean="0">
                <a:solidFill>
                  <a:srgbClr val="0000FF"/>
                </a:solidFill>
              </a:rPr>
              <a:t>Conocimientos </a:t>
            </a:r>
            <a:r>
              <a:rPr lang="es-ES" sz="2200" dirty="0" smtClean="0"/>
              <a:t>(información, procedimientos).</a:t>
            </a:r>
          </a:p>
          <a:p>
            <a:pPr>
              <a:buFont typeface="Arial" pitchFamily="34" charset="0"/>
              <a:buChar char="•"/>
            </a:pPr>
            <a:r>
              <a:rPr lang="es-ES" sz="2200" b="1" dirty="0" smtClean="0">
                <a:solidFill>
                  <a:srgbClr val="0000FF"/>
                </a:solidFill>
              </a:rPr>
              <a:t>Actividades de aprendizaje</a:t>
            </a:r>
            <a:r>
              <a:rPr lang="es-ES" sz="2200" dirty="0" smtClean="0"/>
              <a:t>, cuya realización facilite  el logro de los objetivos previstos (conocimientos, competencias, valores).</a:t>
            </a:r>
          </a:p>
          <a:p>
            <a:pPr algn="ctr">
              <a:spcBef>
                <a:spcPts val="1200"/>
              </a:spcBef>
              <a:spcAft>
                <a:spcPts val="1200"/>
              </a:spcAft>
            </a:pPr>
            <a:r>
              <a:rPr lang="es-ES" sz="2200" b="1" dirty="0" smtClean="0"/>
              <a:t>En ambos casos…</a:t>
            </a:r>
          </a:p>
          <a:p>
            <a:pPr>
              <a:buFont typeface="Arial" pitchFamily="34" charset="0"/>
              <a:buChar char="•"/>
            </a:pPr>
            <a:r>
              <a:rPr lang="es-ES" sz="2200" b="1" dirty="0" smtClean="0">
                <a:solidFill>
                  <a:srgbClr val="C00000"/>
                </a:solidFill>
              </a:rPr>
              <a:t>Los docentes </a:t>
            </a:r>
            <a:r>
              <a:rPr lang="es-ES" sz="2200" dirty="0" smtClean="0"/>
              <a:t>proporcionarán </a:t>
            </a:r>
            <a:r>
              <a:rPr lang="es-ES" sz="2200" b="1" i="1" dirty="0" smtClean="0"/>
              <a:t>explicaciones </a:t>
            </a:r>
            <a:r>
              <a:rPr lang="es-ES" sz="2200" dirty="0" smtClean="0"/>
              <a:t>y </a:t>
            </a:r>
            <a:r>
              <a:rPr lang="es-ES" sz="2200" b="1" i="1" dirty="0" smtClean="0"/>
              <a:t>orientacione</a:t>
            </a:r>
            <a:r>
              <a:rPr lang="es-ES" sz="2200" dirty="0" smtClean="0"/>
              <a:t>s… dirigidas a facilitar la comprensión (y cuando sea necesario la memorización) de los conocimientos y el desarrollo  y la corrección de las actividades que han propuesto.</a:t>
            </a:r>
          </a:p>
          <a:p>
            <a:pPr>
              <a:buFont typeface="Arial" pitchFamily="34" charset="0"/>
              <a:buChar char="•"/>
            </a:pPr>
            <a:r>
              <a:rPr lang="es-ES" sz="2200" b="1" dirty="0" smtClean="0">
                <a:solidFill>
                  <a:srgbClr val="C00000"/>
                </a:solidFill>
              </a:rPr>
              <a:t>Los recursos TIC </a:t>
            </a:r>
            <a:r>
              <a:rPr lang="es-ES" sz="2200" dirty="0" smtClean="0"/>
              <a:t>pueden facilitar también al alumnado :  variada </a:t>
            </a:r>
            <a:r>
              <a:rPr lang="es-ES" sz="2200" b="1" i="1" dirty="0" smtClean="0"/>
              <a:t>información multimedia, ejercicios </a:t>
            </a:r>
            <a:r>
              <a:rPr lang="es-ES" sz="2200" dirty="0" err="1" smtClean="0"/>
              <a:t>autocorrectivos</a:t>
            </a:r>
            <a:r>
              <a:rPr lang="es-ES" sz="2200" dirty="0" smtClean="0"/>
              <a:t>  (o no), espacios para el </a:t>
            </a:r>
            <a:r>
              <a:rPr lang="es-ES" sz="2200" b="1" i="1" dirty="0" smtClean="0"/>
              <a:t>trabajo colaborativo</a:t>
            </a:r>
            <a:r>
              <a:rPr lang="es-ES" sz="2200" dirty="0" smtClean="0"/>
              <a:t>… que facilitarán su </a:t>
            </a:r>
            <a:r>
              <a:rPr lang="es-ES" sz="2200" b="1" dirty="0" smtClean="0">
                <a:solidFill>
                  <a:srgbClr val="C00000"/>
                </a:solidFill>
              </a:rPr>
              <a:t>aprendizaje autónomo</a:t>
            </a:r>
            <a:r>
              <a:rPr lang="es-ES" sz="2200" dirty="0" smtClean="0"/>
              <a:t>.</a:t>
            </a:r>
          </a:p>
          <a:p>
            <a:endParaRPr lang="es-ES" dirty="0" smtClean="0"/>
          </a:p>
          <a:p>
            <a:endParaRPr lang="es-ES" dirty="0"/>
          </a:p>
        </p:txBody>
      </p:sp>
    </p:spTree>
    <p:extLst>
      <p:ext uri="{BB962C8B-B14F-4D97-AF65-F5344CB8AC3E}">
        <p14:creationId xmlns:p14="http://schemas.microsoft.com/office/powerpoint/2010/main" xmlns="" val="576512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6988"/>
            <a:ext cx="9144000" cy="1008063"/>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tu propio libro digital de la asignatura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en un blog o wiki</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4925" y="1268413"/>
            <a:ext cx="9109075" cy="4968875"/>
          </a:xfrm>
        </p:spPr>
        <p:txBody>
          <a:bodyPr rtlCol="0">
            <a:noAutofit/>
          </a:bodyPr>
          <a:lstStyle/>
          <a:p>
            <a:pPr indent="360000" algn="l" eaLnBrk="1" fontAlgn="auto" hangingPunct="1">
              <a:spcBef>
                <a:spcPts val="600"/>
              </a:spcBef>
              <a:spcAft>
                <a:spcPts val="600"/>
              </a:spcAft>
              <a:buFont typeface="Arial" pitchFamily="34" charset="0"/>
              <a:buChar char="•"/>
              <a:defRPr/>
            </a:pPr>
            <a:r>
              <a:rPr lang="es-ES" sz="2000" b="1" dirty="0" smtClean="0">
                <a:solidFill>
                  <a:srgbClr val="2E05FB"/>
                </a:solidFill>
                <a:latin typeface="Arial" pitchFamily="34" charset="0"/>
                <a:cs typeface="Arial" pitchFamily="34" charset="0"/>
              </a:rPr>
              <a:t>Cada alumno </a:t>
            </a:r>
            <a:r>
              <a:rPr lang="es-ES" sz="2000" dirty="0" smtClean="0">
                <a:solidFill>
                  <a:schemeClr val="tx1"/>
                </a:solidFill>
                <a:latin typeface="Arial" pitchFamily="34" charset="0"/>
                <a:cs typeface="Arial" pitchFamily="34" charset="0"/>
              </a:rPr>
              <a:t>(en algunos casos puede convenir hacerlo por parejas o en grupos de 3 o 4) </a:t>
            </a:r>
            <a:r>
              <a:rPr lang="es-ES" sz="2000" b="1" dirty="0" smtClean="0">
                <a:solidFill>
                  <a:srgbClr val="2E05FB"/>
                </a:solidFill>
                <a:latin typeface="Arial" pitchFamily="34" charset="0"/>
                <a:cs typeface="Arial" pitchFamily="34" charset="0"/>
              </a:rPr>
              <a:t>recopilará información del libro de texto digital y también de otros libros y de Internet, y elaborará su propio “libro digital de la asignatura”</a:t>
            </a:r>
            <a:r>
              <a:rPr lang="es-ES" sz="2000" dirty="0" smtClean="0">
                <a:solidFill>
                  <a:schemeClr val="tx1"/>
                </a:solidFill>
                <a:latin typeface="Arial" pitchFamily="34" charset="0"/>
                <a:cs typeface="Arial" pitchFamily="34" charset="0"/>
              </a:rPr>
              <a:t>, que incluirá textos, </a:t>
            </a:r>
            <a:r>
              <a:rPr lang="es-ES" sz="2000" dirty="0" smtClean="0">
                <a:solidFill>
                  <a:schemeClr val="tx1"/>
                </a:solidFill>
                <a:latin typeface="Arial" charset="0"/>
                <a:cs typeface="Arial" charset="0"/>
              </a:rPr>
              <a:t>vídeos, visitas virtuales, animaciones, simulaciones, fotos y archivos de audio…</a:t>
            </a:r>
            <a:r>
              <a:rPr lang="es-ES" sz="2000" dirty="0" smtClean="0">
                <a:solidFill>
                  <a:schemeClr val="tx1"/>
                </a:solidFill>
                <a:latin typeface="Arial" pitchFamily="34" charset="0"/>
                <a:cs typeface="Arial" pitchFamily="34" charset="0"/>
              </a:rPr>
              <a:t> . </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Luego el profesor organizará que </a:t>
            </a:r>
            <a:r>
              <a:rPr lang="es-ES" sz="2000" b="1" i="1" dirty="0" smtClean="0">
                <a:solidFill>
                  <a:srgbClr val="2E05FB"/>
                </a:solidFill>
                <a:latin typeface="Arial" pitchFamily="34" charset="0"/>
                <a:cs typeface="Arial" pitchFamily="34" charset="0"/>
              </a:rPr>
              <a:t>cada blog o wiki  sea visitado por tres estudiantes</a:t>
            </a:r>
            <a:r>
              <a:rPr lang="es-ES" sz="2000" dirty="0" smtClean="0">
                <a:solidFill>
                  <a:schemeClr val="tx1"/>
                </a:solidFill>
                <a:latin typeface="Arial" pitchFamily="34" charset="0"/>
                <a:cs typeface="Arial" pitchFamily="34" charset="0"/>
              </a:rPr>
              <a:t> al azar, </a:t>
            </a:r>
            <a:r>
              <a:rPr lang="es-ES" sz="2000" b="1" i="1" dirty="0" smtClean="0">
                <a:solidFill>
                  <a:srgbClr val="2E05FB"/>
                </a:solidFill>
                <a:latin typeface="Arial" pitchFamily="34" charset="0"/>
                <a:cs typeface="Arial" pitchFamily="34" charset="0"/>
              </a:rPr>
              <a:t>que deberán dejar un comentario al autor </a:t>
            </a:r>
            <a:r>
              <a:rPr lang="es-ES" sz="2000" dirty="0" smtClean="0">
                <a:solidFill>
                  <a:srgbClr val="002060"/>
                </a:solidFill>
                <a:latin typeface="Arial" pitchFamily="34" charset="0"/>
                <a:cs typeface="Arial" pitchFamily="34" charset="0"/>
              </a:rPr>
              <a:t>indicando su opinión </a:t>
            </a:r>
            <a:r>
              <a:rPr lang="es-ES" sz="2000" dirty="0" smtClean="0">
                <a:solidFill>
                  <a:schemeClr val="tx1"/>
                </a:solidFill>
                <a:latin typeface="Arial" pitchFamily="34" charset="0"/>
                <a:cs typeface="Arial" pitchFamily="34" charset="0"/>
              </a:rPr>
              <a:t>y </a:t>
            </a:r>
            <a:r>
              <a:rPr lang="es-ES" sz="2000" b="1" i="1" dirty="0" smtClean="0">
                <a:solidFill>
                  <a:srgbClr val="2E05FB"/>
                </a:solidFill>
                <a:latin typeface="Arial" pitchFamily="34" charset="0"/>
                <a:cs typeface="Arial" pitchFamily="34" charset="0"/>
              </a:rPr>
              <a:t>haciendo sugerencias de mejora</a:t>
            </a:r>
            <a:r>
              <a:rPr lang="es-ES" sz="2000" dirty="0" smtClean="0">
                <a:solidFill>
                  <a:schemeClr val="tx1"/>
                </a:solidFill>
                <a:latin typeface="Arial" pitchFamily="34" charset="0"/>
                <a:cs typeface="Arial" pitchFamily="34" charset="0"/>
              </a:rPr>
              <a:t>: </a:t>
            </a:r>
            <a:r>
              <a:rPr lang="es-ES" sz="2000" i="1" dirty="0" smtClean="0">
                <a:solidFill>
                  <a:schemeClr val="tx1"/>
                </a:solidFill>
                <a:latin typeface="Arial" pitchFamily="34" charset="0"/>
                <a:cs typeface="Arial" pitchFamily="34" charset="0"/>
              </a:rPr>
              <a:t>faltas de ortografía, redacción, contenido...</a:t>
            </a:r>
            <a:r>
              <a:rPr lang="es-ES" sz="2000" dirty="0" smtClean="0">
                <a:solidFill>
                  <a:schemeClr val="tx1"/>
                </a:solidFill>
                <a:latin typeface="Arial" pitchFamily="34" charset="0"/>
                <a:cs typeface="Arial" pitchFamily="34" charset="0"/>
              </a:rPr>
              <a:t> </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El autor, leerá los comentarios, y si es el caso hará ajustes de mejora en su artículo. También escribirá un comentario de agradecimiento a sus colegas.</a:t>
            </a:r>
          </a:p>
          <a:p>
            <a:pPr indent="360000" algn="l" eaLnBrk="1" fontAlgn="auto" hangingPunct="1">
              <a:spcBef>
                <a:spcPts val="600"/>
              </a:spcBef>
              <a:spcAft>
                <a:spcPts val="600"/>
              </a:spcAft>
              <a:buFont typeface="Arial" pitchFamily="34" charset="0"/>
              <a:buChar char="•"/>
              <a:defRPr/>
            </a:pPr>
            <a:r>
              <a:rPr lang="es-ES" sz="2000" dirty="0" smtClean="0">
                <a:solidFill>
                  <a:schemeClr val="tx1"/>
                </a:solidFill>
                <a:latin typeface="Arial" pitchFamily="34" charset="0"/>
                <a:cs typeface="Arial" pitchFamily="34" charset="0"/>
              </a:rPr>
              <a:t>Finalmente, en una sesión de clase, el profesor mandará a </a:t>
            </a:r>
            <a:r>
              <a:rPr lang="es-ES" sz="2000" b="1" i="1" dirty="0" smtClean="0">
                <a:solidFill>
                  <a:srgbClr val="2E05FB"/>
                </a:solidFill>
                <a:latin typeface="Arial" pitchFamily="34" charset="0"/>
                <a:cs typeface="Arial" pitchFamily="34" charset="0"/>
              </a:rPr>
              <a:t>algunos alumnos que proyecten en la PD sus “libros digitales”</a:t>
            </a:r>
            <a:r>
              <a:rPr lang="es-ES" sz="2000" dirty="0" smtClean="0">
                <a:solidFill>
                  <a:schemeClr val="tx1"/>
                </a:solidFill>
                <a:latin typeface="Arial" pitchFamily="34" charset="0"/>
                <a:cs typeface="Arial" pitchFamily="34" charset="0"/>
              </a:rPr>
              <a:t> y comenten a toda la clase su trabajo y los comentarios de sus colegas. Y valorará el trabajo.</a:t>
            </a:r>
            <a:r>
              <a:rPr lang="es-ES" sz="2000" dirty="0" smtClean="0"/>
              <a:t/>
            </a:r>
            <a:br>
              <a:rPr lang="es-ES" sz="2000" dirty="0" smtClean="0"/>
            </a:br>
            <a:endParaRPr lang="es-ES" sz="2000" dirty="0">
              <a:solidFill>
                <a:schemeClr val="tx1"/>
              </a:solidFill>
              <a:latin typeface="Arial" pitchFamily="34" charset="0"/>
              <a:cs typeface="Arial" pitchFamily="34" charset="0"/>
            </a:endParaRPr>
          </a:p>
        </p:txBody>
      </p:sp>
      <p:sp>
        <p:nvSpPr>
          <p:cNvPr id="17412"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1296988"/>
          </a:xfrm>
        </p:spPr>
        <p:txBody>
          <a:bodyPr rtlCol="0">
            <a:no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Hacer entre todos una wiki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con el glosario de la asignatura</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8435" name="2 Subtítulo"/>
          <p:cNvSpPr>
            <a:spLocks noGrp="1"/>
          </p:cNvSpPr>
          <p:nvPr>
            <p:ph type="subTitle" idx="1"/>
          </p:nvPr>
        </p:nvSpPr>
        <p:spPr>
          <a:xfrm>
            <a:off x="179388" y="1557338"/>
            <a:ext cx="8964612" cy="4751387"/>
          </a:xfrm>
        </p:spPr>
        <p:txBody>
          <a:bodyPr/>
          <a:lstStyle/>
          <a:p>
            <a:pPr indent="358775" algn="l" eaLnBrk="1" hangingPunct="1">
              <a:spcBef>
                <a:spcPts val="600"/>
              </a:spcBef>
              <a:spcAft>
                <a:spcPts val="600"/>
              </a:spcAft>
              <a:buFont typeface="Arial" charset="0"/>
              <a:buChar char="•"/>
            </a:pPr>
            <a:r>
              <a:rPr lang="es-ES" sz="2000" b="1" dirty="0" smtClean="0">
                <a:solidFill>
                  <a:srgbClr val="2E05FB"/>
                </a:solidFill>
                <a:latin typeface="Arial" charset="0"/>
                <a:cs typeface="Arial" charset="0"/>
              </a:rPr>
              <a:t>Se crea una wiki </a:t>
            </a:r>
            <a:r>
              <a:rPr lang="es-ES" sz="2000" i="1" dirty="0" smtClean="0">
                <a:solidFill>
                  <a:srgbClr val="002060"/>
                </a:solidFill>
                <a:latin typeface="Arial" charset="0"/>
                <a:cs typeface="Arial" charset="0"/>
              </a:rPr>
              <a:t>(por ejemplo con Google </a:t>
            </a:r>
            <a:r>
              <a:rPr lang="es-ES" sz="2000" i="1" dirty="0" err="1" smtClean="0">
                <a:solidFill>
                  <a:srgbClr val="002060"/>
                </a:solidFill>
                <a:latin typeface="Arial" charset="0"/>
                <a:cs typeface="Arial" charset="0"/>
              </a:rPr>
              <a:t>sites</a:t>
            </a:r>
            <a:r>
              <a:rPr lang="es-ES" sz="2000" i="1" dirty="0" smtClean="0">
                <a:solidFill>
                  <a:srgbClr val="002060"/>
                </a:solidFill>
                <a:latin typeface="Arial" charset="0"/>
                <a:cs typeface="Arial" charset="0"/>
              </a:rPr>
              <a:t>)</a:t>
            </a:r>
            <a:r>
              <a:rPr lang="es-ES" sz="2000" dirty="0" smtClean="0">
                <a:solidFill>
                  <a:srgbClr val="002060"/>
                </a:solidFill>
                <a:latin typeface="Arial" charset="0"/>
                <a:cs typeface="Arial" charset="0"/>
              </a:rPr>
              <a:t> y </a:t>
            </a:r>
            <a:r>
              <a:rPr lang="es-ES" sz="2000" b="1" dirty="0" smtClean="0">
                <a:solidFill>
                  <a:srgbClr val="2E05FB"/>
                </a:solidFill>
                <a:latin typeface="Arial" charset="0"/>
                <a:cs typeface="Arial" charset="0"/>
              </a:rPr>
              <a:t>para cada tema el profesor encarga a un grupo distinto de alumnos que, documentándose con el libro de texto digital, vayan elaborando allí un glosario básico con los principales conceptos y hechos del tema</a:t>
            </a:r>
            <a:r>
              <a:rPr lang="es-ES" sz="2000" dirty="0" smtClean="0">
                <a:solidFill>
                  <a:srgbClr val="002060"/>
                </a:solidFill>
                <a:latin typeface="Arial" charset="0"/>
                <a:cs typeface="Arial" charset="0"/>
              </a:rPr>
              <a: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Periódicamente se proyectará en la PD la wiki para revisar entre todos su contenido, y el profesor</a:t>
            </a:r>
            <a:r>
              <a:rPr lang="es-ES" sz="2000" b="1" i="1" dirty="0" smtClean="0">
                <a:solidFill>
                  <a:srgbClr val="2E05FB"/>
                </a:solidFill>
                <a:latin typeface="Arial" charset="0"/>
                <a:cs typeface="Arial" charset="0"/>
              </a:rPr>
              <a:t> valorará </a:t>
            </a:r>
            <a:r>
              <a:rPr lang="es-ES" sz="2000" dirty="0" smtClean="0">
                <a:solidFill>
                  <a:srgbClr val="002060"/>
                </a:solidFill>
                <a:latin typeface="Arial" charset="0"/>
                <a:cs typeface="Arial" charset="0"/>
              </a:rPr>
              <a:t>el trabajo realizado por cada grupo y propondrá nuevos conceptos y hechos para añadir.</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Para documentarse sobre estas nuevas entradas, los estudiantes utilizarán las enciclopedias on-line que recomiende el profesor.</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Se procurará que para cada entrada del glosario vaya acompañada de una imagen o elemento multimedia.</a:t>
            </a:r>
          </a:p>
        </p:txBody>
      </p:sp>
      <p:sp>
        <p:nvSpPr>
          <p:cNvPr id="1843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792163"/>
          </a:xfrm>
        </p:spPr>
        <p:txBody>
          <a:bodyPr rtlCol="0">
            <a:no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Exámenes (casi) siempre con el libro de texto digital</a:t>
            </a:r>
            <a:endParaRPr lang="es-ES" sz="28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19459" name="2 Subtítulo"/>
          <p:cNvSpPr>
            <a:spLocks noGrp="1"/>
          </p:cNvSpPr>
          <p:nvPr>
            <p:ph type="subTitle" idx="1"/>
          </p:nvPr>
        </p:nvSpPr>
        <p:spPr>
          <a:xfrm>
            <a:off x="179388" y="908050"/>
            <a:ext cx="8964612" cy="5949950"/>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Excepto en aquellos exámenes en los que el profesor quiera comprobar si los estudiantes han memorizado aquellos aspectos que considera es imprescindible saber de memoria, </a:t>
            </a:r>
            <a:r>
              <a:rPr lang="es-ES" sz="2000" b="1" dirty="0" smtClean="0">
                <a:solidFill>
                  <a:srgbClr val="2E05FB"/>
                </a:solidFill>
                <a:latin typeface="Arial" charset="0"/>
                <a:cs typeface="Arial" charset="0"/>
              </a:rPr>
              <a:t>en todos los ejercicios que se hagan en clase y en todos los exámenes, los alumnos siempre tendrán a su disposición la posibilidad de consultar el libro de texto digital</a:t>
            </a:r>
            <a:r>
              <a:rPr lang="es-ES" sz="2000" dirty="0" smtClean="0">
                <a:solidFill>
                  <a:srgbClr val="002060"/>
                </a:solidFill>
                <a:latin typeface="Arial" charset="0"/>
                <a:cs typeface="Arial" charset="0"/>
              </a:rPr>
              <a:t> (o el </a:t>
            </a:r>
            <a:r>
              <a:rPr lang="es-ES" sz="2000" dirty="0" smtClean="0">
                <a:solidFill>
                  <a:srgbClr val="C00000"/>
                </a:solidFill>
                <a:latin typeface="Arial" charset="0"/>
                <a:cs typeface="Arial" charset="0"/>
              </a:rPr>
              <a:t>libro de texto en papel</a:t>
            </a:r>
            <a:r>
              <a:rPr lang="es-ES" sz="2000" dirty="0" smtClean="0">
                <a:solidFill>
                  <a:srgbClr val="002060"/>
                </a:solidFill>
                <a:latin typeface="Arial" charset="0"/>
                <a:cs typeface="Arial" charset="0"/>
              </a:rPr>
              <a:t>).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De esta manera reproducimos mejor en la escuela los ambientes de trabajo que hoy en día se dan en nuestra sociedad, donde las personas siempre podemos tener a nuestro alcance información para realizar nuestras tareas.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No obstante los alumnos han de acostumbrarse a trabajar con un tiempo limitado, ya que aunque tengan acceso a la información, si no están familiarizados con el tema difícilmente dispondrán de tiempo suficiente para hacer la tarea. </a:t>
            </a:r>
          </a:p>
          <a:p>
            <a:pPr indent="358775" eaLnBrk="1" hangingPunct="1">
              <a:spcBef>
                <a:spcPts val="600"/>
              </a:spcBef>
              <a:spcAft>
                <a:spcPts val="6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Que este acceso a fuentes de información durante los exámenes sea limitado: por ejemplo 15 minutos. </a:t>
            </a:r>
          </a:p>
          <a:p>
            <a:pPr indent="358775" algn="l" eaLnBrk="1" hangingPunct="1">
              <a:spcBef>
                <a:spcPts val="600"/>
              </a:spcBef>
              <a:spcAft>
                <a:spcPts val="600"/>
              </a:spcAft>
            </a:pPr>
            <a:endParaRPr lang="es-ES" sz="2000" dirty="0" smtClean="0">
              <a:solidFill>
                <a:srgbClr val="002060"/>
              </a:solidFill>
              <a:latin typeface="Arial" charset="0"/>
              <a:cs typeface="Arial" charset="0"/>
            </a:endParaRPr>
          </a:p>
        </p:txBody>
      </p:sp>
      <p:sp>
        <p:nvSpPr>
          <p:cNvPr id="19460"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4"/>
          <p:cNvSpPr txBox="1">
            <a:spLocks noChangeArrowheads="1"/>
          </p:cNvSpPr>
          <p:nvPr/>
        </p:nvSpPr>
        <p:spPr bwMode="auto">
          <a:xfrm>
            <a:off x="-15875" y="0"/>
            <a:ext cx="8043863" cy="523875"/>
          </a:xfrm>
          <a:prstGeom prst="rect">
            <a:avLst/>
          </a:prstGeom>
          <a:noFill/>
          <a:ln w="12700">
            <a:noFill/>
            <a:miter lim="800000"/>
            <a:headEnd/>
            <a:tailEnd/>
          </a:ln>
          <a:effectLst/>
        </p:spPr>
        <p:txBody>
          <a:bodyPr wrap="none" anchor="ctr">
            <a:spAutoFit/>
          </a:bodyPr>
          <a:lstStyle/>
          <a:p>
            <a:pPr algn="ctr">
              <a:spcBef>
                <a:spcPct val="50000"/>
              </a:spcBef>
              <a:defRPr/>
            </a:pPr>
            <a:r>
              <a:rPr lang="es-ES_tradnl" sz="2800">
                <a:solidFill>
                  <a:srgbClr val="FF3300"/>
                </a:solidFill>
                <a:effectLst>
                  <a:outerShdw blurRad="38100" dist="38100" dir="2700000" algn="tl">
                    <a:srgbClr val="000000"/>
                  </a:outerShdw>
                </a:effectLst>
              </a:rPr>
              <a:t>MÁS PROPUESTAS... CON LIBROS DIGITALES</a:t>
            </a:r>
            <a:endParaRPr lang="es-ES_tradnl" sz="2400">
              <a:solidFill>
                <a:srgbClr val="FF3300"/>
              </a:solidFill>
            </a:endParaRPr>
          </a:p>
        </p:txBody>
      </p:sp>
      <p:sp>
        <p:nvSpPr>
          <p:cNvPr id="3" name="2 Nube"/>
          <p:cNvSpPr/>
          <p:nvPr/>
        </p:nvSpPr>
        <p:spPr bwMode="auto">
          <a:xfrm>
            <a:off x="214313" y="1000125"/>
            <a:ext cx="2643187" cy="1636713"/>
          </a:xfrm>
          <a:prstGeom prst="clou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4" name="3 Nube"/>
          <p:cNvSpPr/>
          <p:nvPr/>
        </p:nvSpPr>
        <p:spPr bwMode="auto">
          <a:xfrm>
            <a:off x="6321425" y="3068638"/>
            <a:ext cx="2643188" cy="1498600"/>
          </a:xfrm>
          <a:prstGeom prst="cloud">
            <a:avLst/>
          </a:prstGeom>
          <a:solidFill>
            <a:srgbClr val="97FFC6">
              <a:alpha val="49804"/>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5" name="4 Nube"/>
          <p:cNvSpPr/>
          <p:nvPr/>
        </p:nvSpPr>
        <p:spPr bwMode="auto">
          <a:xfrm>
            <a:off x="684213" y="3082925"/>
            <a:ext cx="2643187" cy="1641475"/>
          </a:xfrm>
          <a:prstGeom prst="cloud">
            <a:avLst/>
          </a:prstGeom>
          <a:solidFill>
            <a:srgbClr val="FF7C8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6" name="5 Nube"/>
          <p:cNvSpPr/>
          <p:nvPr/>
        </p:nvSpPr>
        <p:spPr bwMode="auto">
          <a:xfrm>
            <a:off x="6084888" y="4941888"/>
            <a:ext cx="2879725" cy="1582737"/>
          </a:xfrm>
          <a:prstGeom prst="cloud">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7" name="6 Nube"/>
          <p:cNvSpPr/>
          <p:nvPr/>
        </p:nvSpPr>
        <p:spPr bwMode="auto">
          <a:xfrm>
            <a:off x="3203575" y="4437063"/>
            <a:ext cx="2952750" cy="1655762"/>
          </a:xfrm>
          <a:prstGeom prst="cloud">
            <a:avLst/>
          </a:prstGeom>
          <a:solidFill>
            <a:srgbClr val="97FFC6">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20488" name="Text Box 12"/>
          <p:cNvSpPr txBox="1">
            <a:spLocks noChangeArrowheads="1"/>
          </p:cNvSpPr>
          <p:nvPr/>
        </p:nvSpPr>
        <p:spPr bwMode="auto">
          <a:xfrm>
            <a:off x="395288" y="1341438"/>
            <a:ext cx="2357437" cy="1014412"/>
          </a:xfrm>
          <a:prstGeom prst="rect">
            <a:avLst/>
          </a:prstGeom>
          <a:noFill/>
          <a:ln w="12700">
            <a:noFill/>
            <a:miter lim="800000"/>
            <a:headEnd type="none" w="sm" len="sm"/>
            <a:tailEnd type="none" w="sm" len="sm"/>
          </a:ln>
        </p:spPr>
        <p:txBody>
          <a:bodyPr>
            <a:spAutoFit/>
          </a:bodyPr>
          <a:lstStyle/>
          <a:p>
            <a:pPr algn="ctr">
              <a:spcBef>
                <a:spcPts val="600"/>
              </a:spcBef>
            </a:pPr>
            <a:r>
              <a:rPr lang="es-ES" sz="2000" b="1"/>
              <a:t>hacer síntesis del LD en el blog personal </a:t>
            </a:r>
          </a:p>
        </p:txBody>
      </p:sp>
      <p:sp>
        <p:nvSpPr>
          <p:cNvPr id="20489" name="Text Box 12"/>
          <p:cNvSpPr txBox="1">
            <a:spLocks noChangeArrowheads="1"/>
          </p:cNvSpPr>
          <p:nvPr/>
        </p:nvSpPr>
        <p:spPr bwMode="auto">
          <a:xfrm>
            <a:off x="846138" y="3257550"/>
            <a:ext cx="2357437" cy="1323975"/>
          </a:xfrm>
          <a:prstGeom prst="rect">
            <a:avLst/>
          </a:prstGeom>
          <a:noFill/>
          <a:ln w="12700">
            <a:noFill/>
            <a:miter lim="800000"/>
            <a:headEnd type="none" w="sm" len="sm"/>
            <a:tailEnd type="none" w="sm" len="sm"/>
          </a:ln>
        </p:spPr>
        <p:txBody>
          <a:bodyPr>
            <a:spAutoFit/>
          </a:bodyPr>
          <a:lstStyle/>
          <a:p>
            <a:pPr algn="ctr">
              <a:spcBef>
                <a:spcPts val="600"/>
              </a:spcBef>
            </a:pPr>
            <a:r>
              <a:rPr lang="es-ES" sz="2000" b="1"/>
              <a:t>exposición magistral del profesor con LD en PD</a:t>
            </a:r>
          </a:p>
        </p:txBody>
      </p:sp>
      <p:sp>
        <p:nvSpPr>
          <p:cNvPr id="20490" name="Text Box 12"/>
          <p:cNvSpPr txBox="1">
            <a:spLocks noChangeArrowheads="1"/>
          </p:cNvSpPr>
          <p:nvPr/>
        </p:nvSpPr>
        <p:spPr bwMode="auto">
          <a:xfrm>
            <a:off x="6227763" y="5157788"/>
            <a:ext cx="2665412" cy="1016000"/>
          </a:xfrm>
          <a:prstGeom prst="rect">
            <a:avLst/>
          </a:prstGeom>
          <a:noFill/>
          <a:ln w="12700">
            <a:noFill/>
            <a:miter lim="800000"/>
            <a:headEnd type="none" w="sm" len="sm"/>
            <a:tailEnd type="none" w="sm" len="sm"/>
          </a:ln>
        </p:spPr>
        <p:txBody>
          <a:bodyPr>
            <a:spAutoFit/>
          </a:bodyPr>
          <a:lstStyle/>
          <a:p>
            <a:pPr algn="ctr">
              <a:spcBef>
                <a:spcPts val="600"/>
              </a:spcBef>
            </a:pPr>
            <a:r>
              <a:rPr lang="es-ES" sz="2000" b="1"/>
              <a:t>alumnos preparan una batería de preguntas con LD</a:t>
            </a:r>
          </a:p>
        </p:txBody>
      </p:sp>
      <p:sp>
        <p:nvSpPr>
          <p:cNvPr id="20491" name="Text Box 12"/>
          <p:cNvSpPr txBox="1">
            <a:spLocks noChangeArrowheads="1"/>
          </p:cNvSpPr>
          <p:nvPr/>
        </p:nvSpPr>
        <p:spPr bwMode="auto">
          <a:xfrm>
            <a:off x="3419475" y="4652963"/>
            <a:ext cx="2592388" cy="1016000"/>
          </a:xfrm>
          <a:prstGeom prst="rect">
            <a:avLst/>
          </a:prstGeom>
          <a:noFill/>
          <a:ln w="12700">
            <a:noFill/>
            <a:miter lim="800000"/>
            <a:headEnd type="none" w="sm" len="sm"/>
            <a:tailEnd type="none" w="sm" len="sm"/>
          </a:ln>
        </p:spPr>
        <p:txBody>
          <a:bodyPr>
            <a:spAutoFit/>
          </a:bodyPr>
          <a:lstStyle/>
          <a:p>
            <a:pPr algn="ctr">
              <a:spcBef>
                <a:spcPts val="600"/>
              </a:spcBef>
            </a:pPr>
            <a:r>
              <a:rPr lang="es-ES" sz="2000" b="1"/>
              <a:t>con LD hacer presentación multimedia para PD</a:t>
            </a:r>
          </a:p>
        </p:txBody>
      </p:sp>
      <p:sp>
        <p:nvSpPr>
          <p:cNvPr id="13" name="12 Nube"/>
          <p:cNvSpPr/>
          <p:nvPr/>
        </p:nvSpPr>
        <p:spPr bwMode="auto">
          <a:xfrm>
            <a:off x="3500438" y="620713"/>
            <a:ext cx="2643187" cy="1584325"/>
          </a:xfrm>
          <a:prstGeom prst="cloud">
            <a:avLst/>
          </a:prstGeom>
          <a:solidFill>
            <a:srgbClr val="FF7C8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20493" name="Text Box 12"/>
          <p:cNvSpPr txBox="1">
            <a:spLocks noChangeArrowheads="1"/>
          </p:cNvSpPr>
          <p:nvPr/>
        </p:nvSpPr>
        <p:spPr bwMode="auto">
          <a:xfrm>
            <a:off x="3643313" y="981075"/>
            <a:ext cx="2357437" cy="1016000"/>
          </a:xfrm>
          <a:prstGeom prst="rect">
            <a:avLst/>
          </a:prstGeom>
          <a:noFill/>
          <a:ln w="12700">
            <a:noFill/>
            <a:miter lim="800000"/>
            <a:headEnd type="none" w="sm" len="sm"/>
            <a:tailEnd type="none" w="sm" len="sm"/>
          </a:ln>
        </p:spPr>
        <p:txBody>
          <a:bodyPr>
            <a:spAutoFit/>
          </a:bodyPr>
          <a:lstStyle/>
          <a:p>
            <a:pPr algn="ctr">
              <a:spcBef>
                <a:spcPts val="600"/>
              </a:spcBef>
            </a:pPr>
            <a:r>
              <a:rPr lang="es-ES" sz="2000" b="1"/>
              <a:t>estudiar y hacer los ejercicios del LD</a:t>
            </a:r>
            <a:endParaRPr lang="es-ES" sz="1600" b="1" i="1"/>
          </a:p>
        </p:txBody>
      </p:sp>
      <p:sp>
        <p:nvSpPr>
          <p:cNvPr id="15" name="14 Nube"/>
          <p:cNvSpPr/>
          <p:nvPr/>
        </p:nvSpPr>
        <p:spPr bwMode="auto">
          <a:xfrm>
            <a:off x="214313" y="5099050"/>
            <a:ext cx="2643187" cy="1643063"/>
          </a:xfrm>
          <a:prstGeom prst="cloud">
            <a:avLst/>
          </a:prstGeom>
          <a:solidFill>
            <a:schemeClr val="bg1">
              <a:alpha val="50000"/>
            </a:scheme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20495" name="Text Box 12"/>
          <p:cNvSpPr txBox="1">
            <a:spLocks noChangeArrowheads="1"/>
          </p:cNvSpPr>
          <p:nvPr/>
        </p:nvSpPr>
        <p:spPr bwMode="auto">
          <a:xfrm>
            <a:off x="6516688" y="3284538"/>
            <a:ext cx="2357437" cy="1016000"/>
          </a:xfrm>
          <a:prstGeom prst="rect">
            <a:avLst/>
          </a:prstGeom>
          <a:noFill/>
          <a:ln w="12700">
            <a:noFill/>
            <a:miter lim="800000"/>
            <a:headEnd type="none" w="sm" len="sm"/>
            <a:tailEnd type="none" w="sm" len="sm"/>
          </a:ln>
        </p:spPr>
        <p:txBody>
          <a:bodyPr>
            <a:spAutoFit/>
          </a:bodyPr>
          <a:lstStyle/>
          <a:p>
            <a:pPr algn="ctr">
              <a:spcBef>
                <a:spcPts val="600"/>
              </a:spcBef>
            </a:pPr>
            <a:r>
              <a:rPr lang="es-ES" sz="2000" b="1"/>
              <a:t>hacer una wiki glosario entre todos con el LD</a:t>
            </a:r>
          </a:p>
        </p:txBody>
      </p:sp>
      <p:sp>
        <p:nvSpPr>
          <p:cNvPr id="20496" name="Text Box 20"/>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t>Pere Marquès (2010)</a:t>
            </a:r>
          </a:p>
        </p:txBody>
      </p:sp>
      <p:sp>
        <p:nvSpPr>
          <p:cNvPr id="21" name="20 Nube"/>
          <p:cNvSpPr/>
          <p:nvPr/>
        </p:nvSpPr>
        <p:spPr bwMode="auto">
          <a:xfrm>
            <a:off x="3563938" y="2492375"/>
            <a:ext cx="2520950" cy="1512888"/>
          </a:xfrm>
          <a:prstGeom prst="clou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20498" name="Text Box 12"/>
          <p:cNvSpPr txBox="1">
            <a:spLocks noChangeArrowheads="1"/>
          </p:cNvSpPr>
          <p:nvPr/>
        </p:nvSpPr>
        <p:spPr bwMode="auto">
          <a:xfrm>
            <a:off x="3635375" y="2773363"/>
            <a:ext cx="2357438" cy="1016000"/>
          </a:xfrm>
          <a:prstGeom prst="rect">
            <a:avLst/>
          </a:prstGeom>
          <a:noFill/>
          <a:ln w="12700">
            <a:noFill/>
            <a:miter lim="800000"/>
            <a:headEnd type="none" w="sm" len="sm"/>
            <a:tailEnd type="none" w="sm" len="sm"/>
          </a:ln>
        </p:spPr>
        <p:txBody>
          <a:bodyPr>
            <a:spAutoFit/>
          </a:bodyPr>
          <a:lstStyle/>
          <a:p>
            <a:pPr algn="ctr">
              <a:spcBef>
                <a:spcPts val="600"/>
              </a:spcBef>
            </a:pPr>
            <a:r>
              <a:rPr lang="es-ES" sz="2000" b="1"/>
              <a:t>hacer ejercicios</a:t>
            </a:r>
            <a:br>
              <a:rPr lang="es-ES" sz="2000" b="1"/>
            </a:br>
            <a:r>
              <a:rPr lang="es-ES" sz="2000" b="1"/>
              <a:t> del LD entre todos en PD</a:t>
            </a:r>
          </a:p>
        </p:txBody>
      </p:sp>
      <p:sp>
        <p:nvSpPr>
          <p:cNvPr id="23" name="22 Nube"/>
          <p:cNvSpPr/>
          <p:nvPr/>
        </p:nvSpPr>
        <p:spPr bwMode="auto">
          <a:xfrm>
            <a:off x="6084888" y="1773238"/>
            <a:ext cx="2879725" cy="1150937"/>
          </a:xfrm>
          <a:prstGeom prst="cloud">
            <a:avLst/>
          </a:prstGeom>
          <a:solidFill>
            <a:srgbClr val="DCC5ED">
              <a:alpha val="49804"/>
            </a:srgbClr>
          </a:solidFill>
          <a:ln w="9525" cap="flat" cmpd="sng" algn="ctr">
            <a:solidFill>
              <a:schemeClr val="tx1"/>
            </a:solidFill>
            <a:prstDash val="solid"/>
            <a:round/>
            <a:headEnd type="none" w="med" len="med"/>
            <a:tailEnd type="none" w="med" len="med"/>
          </a:ln>
          <a:effectLst/>
        </p:spPr>
        <p:txBody>
          <a:bodyPr/>
          <a:lstStyle/>
          <a:p>
            <a:pPr>
              <a:defRPr/>
            </a:pPr>
            <a:endParaRPr lang="es-ES" sz="1600" dirty="0">
              <a:solidFill>
                <a:srgbClr val="FF0000"/>
              </a:solidFill>
            </a:endParaRPr>
          </a:p>
        </p:txBody>
      </p:sp>
      <p:sp>
        <p:nvSpPr>
          <p:cNvPr id="20500" name="Text Box 12"/>
          <p:cNvSpPr txBox="1">
            <a:spLocks noChangeArrowheads="1"/>
          </p:cNvSpPr>
          <p:nvPr/>
        </p:nvSpPr>
        <p:spPr bwMode="auto">
          <a:xfrm>
            <a:off x="6227763" y="2000250"/>
            <a:ext cx="2646362" cy="708025"/>
          </a:xfrm>
          <a:prstGeom prst="rect">
            <a:avLst/>
          </a:prstGeom>
          <a:noFill/>
          <a:ln w="12700">
            <a:noFill/>
            <a:miter lim="800000"/>
            <a:headEnd type="none" w="sm" len="sm"/>
            <a:tailEnd type="none" w="sm" len="sm"/>
          </a:ln>
        </p:spPr>
        <p:txBody>
          <a:bodyPr>
            <a:spAutoFit/>
          </a:bodyPr>
          <a:lstStyle/>
          <a:p>
            <a:pPr algn="ctr">
              <a:spcBef>
                <a:spcPts val="600"/>
              </a:spcBef>
            </a:pPr>
            <a:r>
              <a:rPr lang="es-ES" sz="2000" b="1"/>
              <a:t>examen o contestar preguntas con LD</a:t>
            </a:r>
          </a:p>
        </p:txBody>
      </p:sp>
      <p:sp>
        <p:nvSpPr>
          <p:cNvPr id="20501" name="Text Box 12"/>
          <p:cNvSpPr txBox="1">
            <a:spLocks noChangeArrowheads="1"/>
          </p:cNvSpPr>
          <p:nvPr/>
        </p:nvSpPr>
        <p:spPr bwMode="auto">
          <a:xfrm>
            <a:off x="468313" y="5229225"/>
            <a:ext cx="2357437" cy="1323975"/>
          </a:xfrm>
          <a:prstGeom prst="rect">
            <a:avLst/>
          </a:prstGeom>
          <a:noFill/>
          <a:ln w="12700">
            <a:noFill/>
            <a:miter lim="800000"/>
            <a:headEnd type="none" w="sm" len="sm"/>
            <a:tailEnd type="none" w="sm" len="sm"/>
          </a:ln>
        </p:spPr>
        <p:txBody>
          <a:bodyPr>
            <a:spAutoFit/>
          </a:bodyPr>
          <a:lstStyle/>
          <a:p>
            <a:pPr algn="ctr">
              <a:spcBef>
                <a:spcPts val="600"/>
              </a:spcBef>
            </a:pPr>
            <a:r>
              <a:rPr lang="es-ES" sz="2000" b="1"/>
              <a:t>exposición magistral de alumnos con LD en PD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5888"/>
            <a:ext cx="8229600" cy="706437"/>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ALGUNOS CONCEPTOS PREVIOS</a:t>
            </a:r>
            <a:endParaRPr lang="es-ES" sz="2800" dirty="0">
              <a:latin typeface="Arial" pitchFamily="34" charset="0"/>
              <a:cs typeface="Arial" pitchFamily="34" charset="0"/>
            </a:endParaRPr>
          </a:p>
        </p:txBody>
      </p:sp>
      <p:sp>
        <p:nvSpPr>
          <p:cNvPr id="21507" name="2 Marcador de contenido"/>
          <p:cNvSpPr>
            <a:spLocks noGrp="1"/>
          </p:cNvSpPr>
          <p:nvPr>
            <p:ph idx="1"/>
          </p:nvPr>
        </p:nvSpPr>
        <p:spPr>
          <a:xfrm>
            <a:off x="107950" y="1008063"/>
            <a:ext cx="8856663" cy="5734050"/>
          </a:xfrm>
        </p:spPr>
        <p:txBody>
          <a:bodyPr/>
          <a:lstStyle/>
          <a:p>
            <a:pPr marL="0" indent="-358775" algn="just" eaLnBrk="1" hangingPunct="1">
              <a:spcBef>
                <a:spcPts val="600"/>
              </a:spcBef>
              <a:spcAft>
                <a:spcPts val="600"/>
              </a:spcAft>
            </a:pPr>
            <a:r>
              <a:rPr lang="es-ES" sz="2000" b="1" dirty="0" smtClean="0">
                <a:solidFill>
                  <a:srgbClr val="FF0000"/>
                </a:solidFill>
                <a:latin typeface="Arial" charset="0"/>
                <a:cs typeface="Arial" charset="0"/>
              </a:rPr>
              <a:t>Recursos didácticos digitales</a:t>
            </a:r>
            <a:r>
              <a:rPr lang="es-ES" sz="2000" dirty="0" smtClean="0">
                <a:latin typeface="Arial" charset="0"/>
                <a:cs typeface="Arial" charset="0"/>
              </a:rPr>
              <a:t>. </a:t>
            </a:r>
            <a:r>
              <a:rPr lang="es-ES" sz="2000" b="1" i="1" dirty="0" smtClean="0">
                <a:latin typeface="Arial" charset="0"/>
                <a:cs typeface="Arial" charset="0"/>
              </a:rPr>
              <a:t>Cualquier material digital elaborado específicamente por sus autores con una intencionalidad formativa.</a:t>
            </a:r>
          </a:p>
          <a:p>
            <a:pPr marL="0" indent="-358775" algn="just" eaLnBrk="1" hangingPunct="1">
              <a:spcBef>
                <a:spcPts val="600"/>
              </a:spcBef>
              <a:spcAft>
                <a:spcPts val="600"/>
              </a:spcAft>
            </a:pPr>
            <a:r>
              <a:rPr lang="es-ES" sz="2000" dirty="0" smtClean="0">
                <a:latin typeface="Arial" charset="0"/>
                <a:cs typeface="Arial" charset="0"/>
              </a:rPr>
              <a:t>Cuando son portadores de contenidos informativos </a:t>
            </a:r>
            <a:r>
              <a:rPr lang="es-ES" sz="2000" i="1" dirty="0" smtClean="0">
                <a:latin typeface="Arial" charset="0"/>
                <a:cs typeface="Arial" charset="0"/>
              </a:rPr>
              <a:t>(un libro, documento multimedia o  simulador)</a:t>
            </a:r>
            <a:r>
              <a:rPr lang="es-ES" sz="2000" dirty="0" smtClean="0">
                <a:latin typeface="Arial" charset="0"/>
                <a:cs typeface="Arial" charset="0"/>
              </a:rPr>
              <a:t> los llamamos "</a:t>
            </a:r>
            <a:r>
              <a:rPr lang="es-ES" sz="2000" b="1" i="1" dirty="0" smtClean="0">
                <a:solidFill>
                  <a:srgbClr val="FF0000"/>
                </a:solidFill>
                <a:latin typeface="Arial" charset="0"/>
                <a:cs typeface="Arial" charset="0"/>
              </a:rPr>
              <a:t>contenidos didácticos digitales</a:t>
            </a:r>
            <a:r>
              <a:rPr lang="es-ES" sz="2000" dirty="0" smtClean="0">
                <a:latin typeface="Arial" charset="0"/>
                <a:cs typeface="Arial" charset="0"/>
              </a:rPr>
              <a:t>". </a:t>
            </a:r>
          </a:p>
          <a:p>
            <a:pPr marL="0" indent="-358775" algn="just" eaLnBrk="1" hangingPunct="1">
              <a:spcBef>
                <a:spcPts val="600"/>
              </a:spcBef>
              <a:spcAft>
                <a:spcPts val="600"/>
              </a:spcAft>
              <a:buFont typeface="Arial" charset="0"/>
              <a:buNone/>
            </a:pPr>
            <a:r>
              <a:rPr lang="es-ES" sz="2000" dirty="0" smtClean="0">
                <a:latin typeface="Arial" charset="0"/>
                <a:cs typeface="Arial" charset="0"/>
              </a:rPr>
              <a:t>Se articulan según un diseño instructivo y </a:t>
            </a:r>
            <a:r>
              <a:rPr lang="es-ES" sz="2000" b="1" i="1" dirty="0" smtClean="0">
                <a:latin typeface="Arial" charset="0"/>
                <a:cs typeface="Arial" charset="0"/>
              </a:rPr>
              <a:t>son multimedia</a:t>
            </a:r>
            <a:r>
              <a:rPr lang="es-ES" sz="2000" dirty="0" smtClean="0">
                <a:latin typeface="Arial" charset="0"/>
                <a:cs typeface="Arial" charset="0"/>
              </a:rPr>
              <a:t>.</a:t>
            </a:r>
          </a:p>
          <a:p>
            <a:pPr marL="0" indent="-358775" algn="just" eaLnBrk="1" hangingPunct="1">
              <a:spcBef>
                <a:spcPts val="600"/>
              </a:spcBef>
              <a:spcAft>
                <a:spcPts val="600"/>
              </a:spcAft>
              <a:buFont typeface="Arial" charset="0"/>
              <a:buNone/>
            </a:pPr>
            <a:r>
              <a:rPr lang="es-ES" sz="1800" i="1" dirty="0" smtClean="0">
                <a:latin typeface="Arial" charset="0"/>
                <a:cs typeface="Arial" charset="0"/>
              </a:rPr>
              <a:t>Los editores de las PDI o la plataforma </a:t>
            </a:r>
            <a:r>
              <a:rPr lang="es-ES" sz="1800" i="1" dirty="0" err="1" smtClean="0">
                <a:latin typeface="Arial" charset="0"/>
                <a:cs typeface="Arial" charset="0"/>
              </a:rPr>
              <a:t>Moodle</a:t>
            </a:r>
            <a:r>
              <a:rPr lang="es-ES" sz="1800" i="1" dirty="0" smtClean="0">
                <a:latin typeface="Arial" charset="0"/>
                <a:cs typeface="Arial" charset="0"/>
              </a:rPr>
              <a:t> pueden considerarse "recursos" didácticos, pero no "contenidos" didácticos, pues son herramientas que no incluyen contenidos educativos significativos (aunque sirven para crear estos contenidos y facilitar aprendizajes).</a:t>
            </a:r>
          </a:p>
          <a:p>
            <a:pPr marL="0" indent="-358775" algn="just" eaLnBrk="1" hangingPunct="1">
              <a:spcBef>
                <a:spcPts val="600"/>
              </a:spcBef>
              <a:spcAft>
                <a:spcPts val="600"/>
              </a:spcAft>
            </a:pPr>
            <a:r>
              <a:rPr lang="es-ES" sz="2000" b="1" dirty="0" smtClean="0">
                <a:solidFill>
                  <a:srgbClr val="FF0000"/>
                </a:solidFill>
                <a:latin typeface="Arial" charset="0"/>
                <a:cs typeface="Arial" charset="0"/>
              </a:rPr>
              <a:t>Plataformas de contenidos educativos</a:t>
            </a:r>
            <a:r>
              <a:rPr lang="es-ES" sz="2000" dirty="0" smtClean="0">
                <a:latin typeface="Arial" charset="0"/>
                <a:cs typeface="Arial" charset="0"/>
              </a:rPr>
              <a:t>. </a:t>
            </a:r>
            <a:r>
              <a:rPr lang="es-ES" sz="2000" b="1" i="1" dirty="0" smtClean="0">
                <a:latin typeface="Arial" charset="0"/>
                <a:cs typeface="Arial" charset="0"/>
              </a:rPr>
              <a:t>Son portales en Internet, </a:t>
            </a:r>
            <a:r>
              <a:rPr lang="es-ES" sz="2000" dirty="0" smtClean="0">
                <a:latin typeface="Arial" charset="0"/>
                <a:cs typeface="Arial" charset="0"/>
              </a:rPr>
              <a:t>creados por editoriales o instituciones, </a:t>
            </a:r>
            <a:r>
              <a:rPr lang="es-ES" sz="2000" b="1" i="1" dirty="0" smtClean="0">
                <a:latin typeface="Arial" charset="0"/>
                <a:cs typeface="Arial" charset="0"/>
              </a:rPr>
              <a:t>donde se recopilan de manera ordenada según temas y niveles, múltiples contenidos educativos digitales </a:t>
            </a:r>
            <a:r>
              <a:rPr lang="es-ES" sz="2000" i="1" dirty="0" smtClean="0">
                <a:latin typeface="Arial" charset="0"/>
                <a:cs typeface="Arial" charset="0"/>
              </a:rPr>
              <a:t>(algunos específicamente didácticos y otros divulgativos o lúdicos pero susceptibles de uso educativo). </a:t>
            </a:r>
          </a:p>
          <a:p>
            <a:pPr marL="0" indent="-358775" algn="just" eaLnBrk="1" hangingPunct="1">
              <a:spcBef>
                <a:spcPts val="600"/>
              </a:spcBef>
              <a:spcAft>
                <a:spcPts val="600"/>
              </a:spcAft>
              <a:buFont typeface="Arial" charset="0"/>
              <a:buNone/>
            </a:pPr>
            <a:r>
              <a:rPr lang="es-ES" sz="2000" dirty="0" smtClean="0">
                <a:latin typeface="Arial" charset="0"/>
                <a:cs typeface="Arial" charset="0"/>
              </a:rPr>
              <a:t>De esta manera, para cada temática y necesidad, el profesor encuentra fácilmente recursos digitales de apoyo.</a:t>
            </a:r>
          </a:p>
        </p:txBody>
      </p:sp>
      <p:sp>
        <p:nvSpPr>
          <p:cNvPr id="2150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388" y="115888"/>
            <a:ext cx="8785225" cy="706437"/>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¿QUÉ SON LOS LIBROS DE TEXTO DIGITALES?</a:t>
            </a:r>
            <a:endParaRPr lang="es-ES" sz="2800" dirty="0">
              <a:latin typeface="Arial" pitchFamily="34" charset="0"/>
              <a:cs typeface="Arial" pitchFamily="34" charset="0"/>
            </a:endParaRPr>
          </a:p>
        </p:txBody>
      </p:sp>
      <p:sp>
        <p:nvSpPr>
          <p:cNvPr id="22531" name="2 Marcador de contenido"/>
          <p:cNvSpPr>
            <a:spLocks noGrp="1"/>
          </p:cNvSpPr>
          <p:nvPr>
            <p:ph idx="1"/>
          </p:nvPr>
        </p:nvSpPr>
        <p:spPr>
          <a:xfrm>
            <a:off x="107950" y="981075"/>
            <a:ext cx="8856663" cy="5688013"/>
          </a:xfrm>
        </p:spPr>
        <p:txBody>
          <a:bodyPr/>
          <a:lstStyle/>
          <a:p>
            <a:pPr marL="0" indent="-358775" algn="just" eaLnBrk="1" hangingPunct="1">
              <a:spcBef>
                <a:spcPts val="600"/>
              </a:spcBef>
              <a:spcAft>
                <a:spcPts val="600"/>
              </a:spcAft>
            </a:pPr>
            <a:r>
              <a:rPr lang="es-ES" sz="2000" b="1" smtClean="0">
                <a:solidFill>
                  <a:srgbClr val="FF0000"/>
                </a:solidFill>
                <a:latin typeface="Arial" charset="0"/>
                <a:cs typeface="Arial" charset="0"/>
              </a:rPr>
              <a:t>Los libros de texto digitales </a:t>
            </a:r>
            <a:r>
              <a:rPr lang="es-ES" sz="2000" b="1" i="1" smtClean="0">
                <a:solidFill>
                  <a:srgbClr val="002060"/>
                </a:solidFill>
                <a:latin typeface="Arial" charset="0"/>
                <a:cs typeface="Arial" charset="0"/>
              </a:rPr>
              <a:t>son plataformas de contenidos educativos, estructuradas como un libro de texto</a:t>
            </a:r>
            <a:r>
              <a:rPr lang="es-ES" sz="2000" smtClean="0">
                <a:solidFill>
                  <a:srgbClr val="002060"/>
                </a:solidFill>
                <a:latin typeface="Arial" charset="0"/>
                <a:cs typeface="Arial" charset="0"/>
              </a:rPr>
              <a:t>. Suelen abarcar los contenidos de una asignatura para un curso en concreto.</a:t>
            </a:r>
          </a:p>
          <a:p>
            <a:pPr marL="0" indent="-358775" algn="just" eaLnBrk="1" hangingPunct="1">
              <a:spcBef>
                <a:spcPts val="600"/>
              </a:spcBef>
              <a:spcAft>
                <a:spcPts val="600"/>
              </a:spcAft>
            </a:pPr>
            <a:r>
              <a:rPr lang="es-ES" sz="2000" smtClean="0">
                <a:solidFill>
                  <a:srgbClr val="002060"/>
                </a:solidFill>
                <a:latin typeface="Arial" charset="0"/>
                <a:cs typeface="Arial" charset="0"/>
              </a:rPr>
              <a:t>Como en los libros de texto en papel, sus elementos se disponen según un diseño instructivo que orienta itinerarios que facilitan el aprendizajes. No obstante, los estudiantes también pueden recorrerlos libremente.</a:t>
            </a:r>
          </a:p>
          <a:p>
            <a:pPr marL="0" indent="-358775" algn="just" eaLnBrk="1" hangingPunct="1">
              <a:spcBef>
                <a:spcPts val="600"/>
              </a:spcBef>
              <a:spcAft>
                <a:spcPts val="600"/>
              </a:spcAft>
            </a:pPr>
            <a:r>
              <a:rPr lang="es-ES" sz="2000" smtClean="0">
                <a:solidFill>
                  <a:srgbClr val="002060"/>
                </a:solidFill>
                <a:latin typeface="Arial" charset="0"/>
                <a:cs typeface="Arial" charset="0"/>
              </a:rPr>
              <a:t>Los libros de texto digitales, además de proporcionar información multimedia, incluyen actividades interactivas autocorrectivas, que facilitan la autoevaluación, el aprendizaje autónomo de los estudiantes y el trabajo de los profesores. Además, pueden proporcionar informes sobre las actividades que van realizando los alumnos. </a:t>
            </a:r>
          </a:p>
          <a:p>
            <a:pPr marL="0" indent="-358775" algn="just" eaLnBrk="1" hangingPunct="1">
              <a:spcBef>
                <a:spcPts val="600"/>
              </a:spcBef>
              <a:spcAft>
                <a:spcPts val="600"/>
              </a:spcAft>
            </a:pPr>
            <a:r>
              <a:rPr lang="es-ES" sz="2000" smtClean="0">
                <a:solidFill>
                  <a:srgbClr val="002060"/>
                </a:solidFill>
                <a:latin typeface="Arial" charset="0"/>
                <a:cs typeface="Arial" charset="0"/>
              </a:rPr>
              <a:t>Suelen ser </a:t>
            </a:r>
            <a:r>
              <a:rPr lang="es-ES" sz="2000" b="1" i="1" smtClean="0">
                <a:solidFill>
                  <a:srgbClr val="002060"/>
                </a:solidFill>
                <a:latin typeface="Arial" charset="0"/>
                <a:cs typeface="Arial" charset="0"/>
              </a:rPr>
              <a:t>materiales on-line</a:t>
            </a:r>
            <a:r>
              <a:rPr lang="es-ES" sz="2000" smtClean="0">
                <a:solidFill>
                  <a:srgbClr val="002060"/>
                </a:solidFill>
                <a:latin typeface="Arial" charset="0"/>
                <a:cs typeface="Arial" charset="0"/>
              </a:rPr>
              <a:t> a los que se accede con una contraseña. No obstante, también se hacen versiones en DVD. </a:t>
            </a:r>
          </a:p>
          <a:p>
            <a:pPr marL="0" indent="-358775" algn="just" eaLnBrk="1" hangingPunct="1">
              <a:spcBef>
                <a:spcPts val="600"/>
              </a:spcBef>
              <a:spcAft>
                <a:spcPts val="600"/>
              </a:spcAft>
            </a:pPr>
            <a:r>
              <a:rPr lang="es-ES" sz="2000" smtClean="0">
                <a:solidFill>
                  <a:srgbClr val="002060"/>
                </a:solidFill>
                <a:latin typeface="Arial" charset="0"/>
                <a:cs typeface="Arial" charset="0"/>
              </a:rPr>
              <a:t>Hay que distinguir estos verdaderos libros de texto digitales de los </a:t>
            </a:r>
            <a:r>
              <a:rPr lang="es-ES" sz="2000" b="1" i="1" smtClean="0">
                <a:solidFill>
                  <a:srgbClr val="FF0000"/>
                </a:solidFill>
                <a:latin typeface="Arial" charset="0"/>
                <a:cs typeface="Arial" charset="0"/>
              </a:rPr>
              <a:t>"libros de texto digitalizados“: </a:t>
            </a:r>
            <a:r>
              <a:rPr lang="es-ES" sz="2000" smtClean="0">
                <a:solidFill>
                  <a:srgbClr val="002060"/>
                </a:solidFill>
                <a:latin typeface="Arial" charset="0"/>
                <a:cs typeface="Arial" charset="0"/>
              </a:rPr>
              <a:t>documentos digitales que muestran escaneadas las páginas de un libro de texto en papel. </a:t>
            </a:r>
          </a:p>
          <a:p>
            <a:pPr marL="0" indent="-358775" algn="just" eaLnBrk="1" hangingPunct="1">
              <a:spcBef>
                <a:spcPts val="600"/>
              </a:spcBef>
              <a:spcAft>
                <a:spcPts val="600"/>
              </a:spcAft>
            </a:pPr>
            <a:endParaRPr lang="es-ES" sz="2000" b="1" smtClean="0">
              <a:solidFill>
                <a:srgbClr val="FF0000"/>
              </a:solidFill>
              <a:latin typeface="Arial" charset="0"/>
              <a:cs typeface="Arial" charset="0"/>
            </a:endParaRPr>
          </a:p>
        </p:txBody>
      </p:sp>
      <p:sp>
        <p:nvSpPr>
          <p:cNvPr id="22532"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988"/>
            <a:ext cx="9144000" cy="706438"/>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 CARACTERÍSTICAS 1/5</a:t>
            </a:r>
            <a:endParaRPr lang="es-ES" sz="2800" dirty="0">
              <a:latin typeface="Arial" pitchFamily="34" charset="0"/>
              <a:cs typeface="Arial" pitchFamily="34" charset="0"/>
            </a:endParaRPr>
          </a:p>
        </p:txBody>
      </p:sp>
      <p:sp>
        <p:nvSpPr>
          <p:cNvPr id="23555" name="2 Marcador de contenido"/>
          <p:cNvSpPr>
            <a:spLocks noGrp="1"/>
          </p:cNvSpPr>
          <p:nvPr>
            <p:ph idx="1"/>
          </p:nvPr>
        </p:nvSpPr>
        <p:spPr>
          <a:xfrm>
            <a:off x="107950" y="692150"/>
            <a:ext cx="9036050" cy="6094413"/>
          </a:xfrm>
        </p:spPr>
        <p:txBody>
          <a:bodyPr/>
          <a:lstStyle/>
          <a:p>
            <a:pPr marL="0" indent="-358775" algn="just" eaLnBrk="1" hangingPunct="1">
              <a:spcBef>
                <a:spcPts val="600"/>
              </a:spcBef>
              <a:spcAft>
                <a:spcPts val="600"/>
              </a:spcAft>
              <a:buFont typeface="Arial" charset="0"/>
              <a:buNone/>
            </a:pPr>
            <a:r>
              <a:rPr lang="es-ES" sz="2400" b="1" smtClean="0">
                <a:solidFill>
                  <a:srgbClr val="C00000"/>
                </a:solidFill>
                <a:latin typeface="Arial" charset="0"/>
                <a:cs typeface="Arial" charset="0"/>
              </a:rPr>
              <a:t>Características comunes con el libro de texto en papel</a:t>
            </a:r>
            <a:endParaRPr lang="es-ES" sz="2400" smtClean="0">
              <a:solidFill>
                <a:srgbClr val="C00000"/>
              </a:solidFill>
              <a:latin typeface="Arial" charset="0"/>
              <a:cs typeface="Arial" charset="0"/>
            </a:endParaRPr>
          </a:p>
          <a:p>
            <a:pPr marL="0" indent="-358775" algn="just" eaLnBrk="1" hangingPunct="1">
              <a:spcBef>
                <a:spcPts val="600"/>
              </a:spcBef>
              <a:spcAft>
                <a:spcPts val="600"/>
              </a:spcAft>
            </a:pPr>
            <a:r>
              <a:rPr lang="es-ES" sz="2000" b="1" smtClean="0">
                <a:solidFill>
                  <a:srgbClr val="FF0000"/>
                </a:solidFill>
                <a:latin typeface="Arial" charset="0"/>
                <a:cs typeface="Arial" charset="0"/>
              </a:rPr>
              <a:t>Aspectos técnicos, estructurales</a:t>
            </a:r>
            <a:r>
              <a:rPr lang="es-ES" sz="2000" smtClean="0">
                <a:solidFill>
                  <a:srgbClr val="FF0000"/>
                </a:solidFill>
                <a:latin typeface="Arial" charset="0"/>
                <a:cs typeface="Arial" charset="0"/>
              </a:rPr>
              <a:t> </a:t>
            </a:r>
          </a:p>
          <a:p>
            <a:pPr marL="0" indent="-358775" algn="just" eaLnBrk="1" hangingPunct="1">
              <a:spcBef>
                <a:spcPct val="0"/>
              </a:spcBef>
              <a:spcAft>
                <a:spcPts val="600"/>
              </a:spcAft>
            </a:pPr>
            <a:r>
              <a:rPr lang="es-ES" sz="2000" smtClean="0">
                <a:solidFill>
                  <a:srgbClr val="002060"/>
                </a:solidFill>
                <a:latin typeface="Arial" charset="0"/>
                <a:cs typeface="Arial" charset="0"/>
              </a:rPr>
              <a:t>Textos claros y con impecable corrección gramatical.</a:t>
            </a:r>
          </a:p>
          <a:p>
            <a:pPr marL="0" indent="-358775" algn="just" eaLnBrk="1" hangingPunct="1">
              <a:spcBef>
                <a:spcPct val="0"/>
              </a:spcBef>
              <a:spcAft>
                <a:spcPts val="600"/>
              </a:spcAft>
            </a:pPr>
            <a:r>
              <a:rPr lang="es-ES" sz="2000" smtClean="0">
                <a:solidFill>
                  <a:srgbClr val="002060"/>
                </a:solidFill>
                <a:latin typeface="Arial" charset="0"/>
                <a:cs typeface="Arial" charset="0"/>
              </a:rPr>
              <a:t>Tipos de letra muy legibles. </a:t>
            </a:r>
          </a:p>
          <a:p>
            <a:pPr marL="0" indent="-358775" algn="just" eaLnBrk="1" hangingPunct="1">
              <a:spcBef>
                <a:spcPct val="0"/>
              </a:spcBef>
              <a:spcAft>
                <a:spcPts val="600"/>
              </a:spcAft>
            </a:pPr>
            <a:r>
              <a:rPr lang="es-ES" sz="2000" smtClean="0">
                <a:solidFill>
                  <a:srgbClr val="002060"/>
                </a:solidFill>
                <a:latin typeface="Arial" charset="0"/>
                <a:cs typeface="Arial" charset="0"/>
              </a:rPr>
              <a:t>Ilustraciones claras y adecuadas a los contenidos y los destinatarios. </a:t>
            </a:r>
          </a:p>
          <a:p>
            <a:pPr marL="0" indent="-358775" algn="just" eaLnBrk="1" hangingPunct="1">
              <a:spcBef>
                <a:spcPts val="600"/>
              </a:spcBef>
              <a:spcAft>
                <a:spcPts val="600"/>
              </a:spcAft>
            </a:pPr>
            <a:r>
              <a:rPr lang="es-ES" sz="2000" b="1" smtClean="0">
                <a:solidFill>
                  <a:srgbClr val="FF0000"/>
                </a:solidFill>
                <a:latin typeface="Arial" charset="0"/>
                <a:cs typeface="Arial" charset="0"/>
              </a:rPr>
              <a:t>Aspectos funcionales y pedagógicos</a:t>
            </a:r>
          </a:p>
          <a:p>
            <a:pPr marL="0" indent="-358775" algn="just" eaLnBrk="1" hangingPunct="1">
              <a:spcBef>
                <a:spcPct val="0"/>
              </a:spcBef>
              <a:spcAft>
                <a:spcPts val="600"/>
              </a:spcAft>
            </a:pPr>
            <a:r>
              <a:rPr lang="es-ES" sz="2000" smtClean="0">
                <a:solidFill>
                  <a:srgbClr val="002060"/>
                </a:solidFill>
                <a:latin typeface="Arial" charset="0"/>
                <a:cs typeface="Arial" charset="0"/>
              </a:rPr>
              <a:t>Proporcionan información y guían aprendizajes. </a:t>
            </a:r>
          </a:p>
          <a:p>
            <a:pPr marL="0" indent="-358775" algn="just" eaLnBrk="1" hangingPunct="1">
              <a:spcBef>
                <a:spcPct val="0"/>
              </a:spcBef>
              <a:spcAft>
                <a:spcPts val="600"/>
              </a:spcAft>
            </a:pPr>
            <a:r>
              <a:rPr lang="es-ES" sz="2000" smtClean="0">
                <a:solidFill>
                  <a:srgbClr val="002060"/>
                </a:solidFill>
                <a:latin typeface="Arial" charset="0"/>
                <a:cs typeface="Arial" charset="0"/>
              </a:rPr>
              <a:t>Tienen un propósito formativo concreto  más allá de memorizar contenidos y la adquirir habilidades de rutina: pretenden facilitar competencias básicas.</a:t>
            </a:r>
          </a:p>
          <a:p>
            <a:pPr marL="0" indent="-358775" algn="just" eaLnBrk="1" hangingPunct="1">
              <a:spcBef>
                <a:spcPct val="0"/>
              </a:spcBef>
              <a:spcAft>
                <a:spcPts val="600"/>
              </a:spcAft>
            </a:pPr>
            <a:r>
              <a:rPr lang="es-ES" sz="2000" smtClean="0">
                <a:solidFill>
                  <a:srgbClr val="002060"/>
                </a:solidFill>
                <a:latin typeface="Arial" charset="0"/>
                <a:cs typeface="Arial" charset="0"/>
              </a:rPr>
              <a:t>Van dirigidos a unos alumnos específicos. </a:t>
            </a:r>
          </a:p>
          <a:p>
            <a:pPr marL="0" indent="-358775" algn="just" eaLnBrk="1" hangingPunct="1">
              <a:spcBef>
                <a:spcPct val="0"/>
              </a:spcBef>
              <a:spcAft>
                <a:spcPts val="600"/>
              </a:spcAft>
            </a:pPr>
            <a:r>
              <a:rPr lang="es-ES" sz="2000" smtClean="0">
                <a:solidFill>
                  <a:srgbClr val="002060"/>
                </a:solidFill>
                <a:latin typeface="Arial" charset="0"/>
                <a:cs typeface="Arial" charset="0"/>
              </a:rPr>
              <a:t>Sus contenidos informativos están muy bien estructurados.</a:t>
            </a:r>
          </a:p>
          <a:p>
            <a:pPr marL="0" indent="-358775" algn="just" eaLnBrk="1" hangingPunct="1">
              <a:spcBef>
                <a:spcPct val="0"/>
              </a:spcBef>
              <a:spcAft>
                <a:spcPts val="600"/>
              </a:spcAft>
            </a:pPr>
            <a:r>
              <a:rPr lang="es-ES" sz="2000" smtClean="0">
                <a:solidFill>
                  <a:srgbClr val="002060"/>
                </a:solidFill>
                <a:latin typeface="Arial" charset="0"/>
                <a:cs typeface="Arial" charset="0"/>
              </a:rPr>
              <a:t>Incluyen ejercicios</a:t>
            </a:r>
          </a:p>
          <a:p>
            <a:pPr marL="0" indent="-358775" algn="just" eaLnBrk="1" hangingPunct="1">
              <a:spcBef>
                <a:spcPct val="0"/>
              </a:spcBef>
              <a:spcAft>
                <a:spcPts val="600"/>
              </a:spcAft>
            </a:pPr>
            <a:r>
              <a:rPr lang="es-ES" sz="2000" smtClean="0">
                <a:solidFill>
                  <a:srgbClr val="002060"/>
                </a:solidFill>
                <a:latin typeface="Arial" charset="0"/>
                <a:cs typeface="Arial" charset="0"/>
              </a:rPr>
              <a:t>Articulan sus contenidos y actividades según un diseño instructivo.</a:t>
            </a:r>
          </a:p>
          <a:p>
            <a:pPr marL="0" indent="-358775" algn="just" eaLnBrk="1" hangingPunct="1">
              <a:spcBef>
                <a:spcPct val="0"/>
              </a:spcBef>
              <a:spcAft>
                <a:spcPts val="600"/>
              </a:spcAft>
            </a:pPr>
            <a:r>
              <a:rPr lang="es-ES" sz="2000" smtClean="0">
                <a:solidFill>
                  <a:srgbClr val="002060"/>
                </a:solidFill>
                <a:latin typeface="Arial" charset="0"/>
                <a:cs typeface="Arial" charset="0"/>
              </a:rPr>
              <a:t>Suelen incluir orientaciones para el estudio de los alumnos y orientaciones para el profesorado (en apartados o libros para los docentes).</a:t>
            </a:r>
          </a:p>
          <a:p>
            <a:pPr marL="0" indent="-358775" algn="just" eaLnBrk="1" hangingPunct="1">
              <a:spcBef>
                <a:spcPct val="0"/>
              </a:spcBef>
              <a:spcAft>
                <a:spcPts val="600"/>
              </a:spcAft>
            </a:pPr>
            <a:r>
              <a:rPr lang="es-ES" sz="2000" smtClean="0">
                <a:solidFill>
                  <a:srgbClr val="002060"/>
                </a:solidFill>
                <a:latin typeface="Arial" charset="0"/>
                <a:cs typeface="Arial" charset="0"/>
              </a:rPr>
              <a:t>Permiten seguir otro día las actividades allí donde se dejaron.</a:t>
            </a:r>
          </a:p>
          <a:p>
            <a:pPr marL="0" indent="-358775" algn="just" eaLnBrk="1" hangingPunct="1">
              <a:spcBef>
                <a:spcPct val="0"/>
              </a:spcBef>
              <a:spcAft>
                <a:spcPts val="600"/>
              </a:spcAft>
            </a:pPr>
            <a:endParaRPr lang="es-ES" sz="2000" smtClean="0">
              <a:solidFill>
                <a:srgbClr val="002060"/>
              </a:solidFill>
              <a:latin typeface="Arial" charset="0"/>
              <a:cs typeface="Arial" charset="0"/>
            </a:endParaRPr>
          </a:p>
        </p:txBody>
      </p:sp>
      <p:sp>
        <p:nvSpPr>
          <p:cNvPr id="2355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988"/>
            <a:ext cx="9144000" cy="647701"/>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 CARACTERÍSTICAS  2/5</a:t>
            </a:r>
            <a:endParaRPr lang="es-ES" sz="2800" dirty="0">
              <a:latin typeface="Arial" pitchFamily="34" charset="0"/>
              <a:cs typeface="Arial" pitchFamily="34" charset="0"/>
            </a:endParaRPr>
          </a:p>
        </p:txBody>
      </p:sp>
      <p:sp>
        <p:nvSpPr>
          <p:cNvPr id="24579" name="2 Marcador de contenido"/>
          <p:cNvSpPr>
            <a:spLocks noGrp="1"/>
          </p:cNvSpPr>
          <p:nvPr>
            <p:ph idx="1"/>
          </p:nvPr>
        </p:nvSpPr>
        <p:spPr>
          <a:xfrm>
            <a:off x="107950" y="836613"/>
            <a:ext cx="9036050" cy="5734050"/>
          </a:xfrm>
        </p:spPr>
        <p:txBody>
          <a:bodyPr/>
          <a:lstStyle/>
          <a:p>
            <a:pPr marL="0" indent="-358775" algn="just" eaLnBrk="1" hangingPunct="1">
              <a:spcBef>
                <a:spcPts val="600"/>
              </a:spcBef>
              <a:spcAft>
                <a:spcPts val="600"/>
              </a:spcAft>
            </a:pPr>
            <a:r>
              <a:rPr lang="es-ES" sz="2000" b="1" smtClean="0">
                <a:solidFill>
                  <a:srgbClr val="FF0000"/>
                </a:solidFill>
                <a:latin typeface="Arial" charset="0"/>
                <a:cs typeface="Arial" charset="0"/>
              </a:rPr>
              <a:t>Aspectos técnicos, estructurales</a:t>
            </a:r>
            <a:r>
              <a:rPr lang="es-ES" sz="2000" smtClean="0">
                <a:solidFill>
                  <a:srgbClr val="FF0000"/>
                </a:solidFill>
                <a:latin typeface="Arial" charset="0"/>
                <a:cs typeface="Arial" charset="0"/>
              </a:rPr>
              <a:t> </a:t>
            </a:r>
          </a:p>
          <a:p>
            <a:pPr marL="0" indent="-358775" algn="just" eaLnBrk="1" hangingPunct="1">
              <a:spcBef>
                <a:spcPct val="0"/>
              </a:spcBef>
              <a:spcAft>
                <a:spcPts val="600"/>
              </a:spcAft>
            </a:pPr>
            <a:r>
              <a:rPr lang="es-ES" sz="2000" smtClean="0">
                <a:solidFill>
                  <a:srgbClr val="002060"/>
                </a:solidFill>
                <a:latin typeface="Arial" charset="0"/>
                <a:cs typeface="Arial" charset="0"/>
              </a:rPr>
              <a:t>Soporte digital: acceso on-line desde el servidor de la editorial (o en DVD).</a:t>
            </a:r>
          </a:p>
          <a:p>
            <a:pPr marL="0" indent="-358775" algn="just" eaLnBrk="1" hangingPunct="1">
              <a:spcBef>
                <a:spcPct val="0"/>
              </a:spcBef>
              <a:spcAft>
                <a:spcPts val="600"/>
              </a:spcAft>
            </a:pPr>
            <a:r>
              <a:rPr lang="es-ES" sz="2000" smtClean="0">
                <a:solidFill>
                  <a:srgbClr val="002060"/>
                </a:solidFill>
                <a:latin typeface="Arial" charset="0"/>
                <a:cs typeface="Arial" charset="0"/>
              </a:rPr>
              <a:t>Inclusión de elementos multimedia </a:t>
            </a:r>
            <a:r>
              <a:rPr lang="es-ES" sz="1800" smtClean="0">
                <a:solidFill>
                  <a:srgbClr val="002060"/>
                </a:solidFill>
                <a:latin typeface="Arial" charset="0"/>
                <a:cs typeface="Arial" charset="0"/>
              </a:rPr>
              <a:t>(vídeo, animación, simulación, foto, audio...)</a:t>
            </a:r>
            <a:endParaRPr lang="es-ES" sz="2000" smtClean="0">
              <a:solidFill>
                <a:srgbClr val="002060"/>
              </a:solidFill>
              <a:latin typeface="Arial" charset="0"/>
              <a:cs typeface="Arial" charset="0"/>
            </a:endParaRPr>
          </a:p>
          <a:p>
            <a:pPr marL="0" indent="-358775" algn="just" eaLnBrk="1" hangingPunct="1">
              <a:spcBef>
                <a:spcPct val="0"/>
              </a:spcBef>
              <a:spcAft>
                <a:spcPts val="600"/>
              </a:spcAft>
            </a:pPr>
            <a:r>
              <a:rPr lang="es-ES" sz="2000" smtClean="0">
                <a:solidFill>
                  <a:srgbClr val="002060"/>
                </a:solidFill>
                <a:latin typeface="Arial" charset="0"/>
                <a:cs typeface="Arial" charset="0"/>
              </a:rPr>
              <a:t>Organización: tipo entorno, con temas, secciones, apartados, recursos... </a:t>
            </a:r>
          </a:p>
          <a:p>
            <a:pPr marL="0" indent="-358775" algn="just" eaLnBrk="1" hangingPunct="1">
              <a:spcBef>
                <a:spcPct val="0"/>
              </a:spcBef>
              <a:spcAft>
                <a:spcPts val="600"/>
              </a:spcAft>
            </a:pPr>
            <a:r>
              <a:rPr lang="es-ES" sz="2000" smtClean="0">
                <a:solidFill>
                  <a:srgbClr val="002060"/>
                </a:solidFill>
                <a:latin typeface="Arial" charset="0"/>
                <a:cs typeface="Arial" charset="0"/>
              </a:rPr>
              <a:t>Hipervínculos para enlazar con otros contenidos del libro o de Internet.</a:t>
            </a:r>
          </a:p>
          <a:p>
            <a:pPr marL="0" indent="-358775" algn="just" eaLnBrk="1" hangingPunct="1">
              <a:spcBef>
                <a:spcPct val="0"/>
              </a:spcBef>
              <a:spcAft>
                <a:spcPts val="600"/>
              </a:spcAft>
            </a:pPr>
            <a:r>
              <a:rPr lang="es-ES" sz="2000" smtClean="0">
                <a:solidFill>
                  <a:srgbClr val="002060"/>
                </a:solidFill>
                <a:latin typeface="Arial" charset="0"/>
                <a:cs typeface="Arial" charset="0"/>
              </a:rPr>
              <a:t>Navegación por los contenidos: mediante: menús, índice, buscadores...</a:t>
            </a:r>
          </a:p>
          <a:p>
            <a:pPr marL="0" indent="-358775" algn="just" eaLnBrk="1" hangingPunct="1">
              <a:spcBef>
                <a:spcPct val="0"/>
              </a:spcBef>
              <a:spcAft>
                <a:spcPts val="600"/>
              </a:spcAft>
            </a:pPr>
            <a:r>
              <a:rPr lang="es-ES" sz="2000" smtClean="0">
                <a:solidFill>
                  <a:srgbClr val="002060"/>
                </a:solidFill>
                <a:latin typeface="Arial" charset="0"/>
                <a:cs typeface="Arial" charset="0"/>
              </a:rPr>
              <a:t>Entorno de configuración: quitar, añadir y modificar contenidos. </a:t>
            </a:r>
          </a:p>
          <a:p>
            <a:pPr marL="0" indent="-358775" algn="just" eaLnBrk="1" hangingPunct="1">
              <a:spcBef>
                <a:spcPct val="0"/>
              </a:spcBef>
              <a:spcAft>
                <a:spcPts val="600"/>
              </a:spcAft>
            </a:pPr>
            <a:r>
              <a:rPr lang="es-ES" sz="2000" smtClean="0">
                <a:solidFill>
                  <a:srgbClr val="002060"/>
                </a:solidFill>
                <a:latin typeface="Arial" charset="0"/>
                <a:cs typeface="Arial" charset="0"/>
              </a:rPr>
              <a:t>Entorno (EVA) de control del trabajo de cada alumno </a:t>
            </a:r>
          </a:p>
        </p:txBody>
      </p:sp>
      <p:sp>
        <p:nvSpPr>
          <p:cNvPr id="24580"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988"/>
            <a:ext cx="9144000" cy="647701"/>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 CARACTERÍSTICAS  3/5</a:t>
            </a:r>
            <a:endParaRPr lang="es-ES" sz="2800" dirty="0">
              <a:latin typeface="Arial" pitchFamily="34" charset="0"/>
              <a:cs typeface="Arial" pitchFamily="34" charset="0"/>
            </a:endParaRPr>
          </a:p>
        </p:txBody>
      </p:sp>
      <p:sp>
        <p:nvSpPr>
          <p:cNvPr id="25603" name="2 Marcador de contenido"/>
          <p:cNvSpPr>
            <a:spLocks noGrp="1"/>
          </p:cNvSpPr>
          <p:nvPr>
            <p:ph idx="1"/>
          </p:nvPr>
        </p:nvSpPr>
        <p:spPr>
          <a:xfrm>
            <a:off x="107950" y="765175"/>
            <a:ext cx="9036050" cy="5327650"/>
          </a:xfrm>
        </p:spPr>
        <p:txBody>
          <a:bodyPr/>
          <a:lstStyle/>
          <a:p>
            <a:pPr marL="0" indent="-358775" algn="just" eaLnBrk="1" hangingPunct="1">
              <a:spcBef>
                <a:spcPts val="600"/>
              </a:spcBef>
              <a:spcAft>
                <a:spcPts val="600"/>
              </a:spcAft>
            </a:pPr>
            <a:r>
              <a:rPr lang="es-ES" sz="2000" b="1" smtClean="0">
                <a:solidFill>
                  <a:srgbClr val="FF0000"/>
                </a:solidFill>
                <a:latin typeface="Arial" charset="0"/>
                <a:cs typeface="Arial" charset="0"/>
              </a:rPr>
              <a:t>Aspectos funcionales</a:t>
            </a:r>
          </a:p>
          <a:p>
            <a:pPr marL="0" indent="-358775" algn="just" eaLnBrk="1" hangingPunct="1">
              <a:spcBef>
                <a:spcPct val="0"/>
              </a:spcBef>
              <a:spcAft>
                <a:spcPts val="600"/>
              </a:spcAft>
            </a:pPr>
            <a:r>
              <a:rPr lang="es-ES" sz="2000" smtClean="0">
                <a:solidFill>
                  <a:srgbClr val="002060"/>
                </a:solidFill>
                <a:latin typeface="Arial" charset="0"/>
                <a:cs typeface="Arial" charset="0"/>
              </a:rPr>
              <a:t>Algunos permiten configurar la apariencia del entorno (tamaño de letra), el idioma y el contenido visible (secciones) facilitando adaptaciones curriculares. </a:t>
            </a:r>
          </a:p>
          <a:p>
            <a:pPr marL="0" indent="-358775" algn="just" eaLnBrk="1" hangingPunct="1">
              <a:spcBef>
                <a:spcPct val="0"/>
              </a:spcBef>
              <a:spcAft>
                <a:spcPts val="600"/>
              </a:spcAft>
            </a:pPr>
            <a:r>
              <a:rPr lang="es-ES" sz="2000" smtClean="0">
                <a:solidFill>
                  <a:srgbClr val="002060"/>
                </a:solidFill>
                <a:latin typeface="Arial" charset="0"/>
                <a:cs typeface="Arial" charset="0"/>
              </a:rPr>
              <a:t>Muchos ejercicios son Interactivos, con corrección inmediata. </a:t>
            </a:r>
          </a:p>
          <a:p>
            <a:pPr marL="0" indent="-358775" algn="just" eaLnBrk="1" hangingPunct="1">
              <a:spcBef>
                <a:spcPct val="0"/>
              </a:spcBef>
              <a:spcAft>
                <a:spcPts val="600"/>
              </a:spcAft>
            </a:pPr>
            <a:r>
              <a:rPr lang="es-ES" sz="2000" smtClean="0">
                <a:solidFill>
                  <a:srgbClr val="002060"/>
                </a:solidFill>
                <a:latin typeface="Arial" charset="0"/>
                <a:cs typeface="Arial" charset="0"/>
              </a:rPr>
              <a:t>El buscador interno facilita la búsqueda de contenidos según intereses. </a:t>
            </a:r>
          </a:p>
          <a:p>
            <a:pPr marL="0" indent="-358775" algn="just" eaLnBrk="1" hangingPunct="1">
              <a:spcBef>
                <a:spcPct val="0"/>
              </a:spcBef>
              <a:spcAft>
                <a:spcPts val="600"/>
              </a:spcAft>
            </a:pPr>
            <a:r>
              <a:rPr lang="es-ES" sz="2000" smtClean="0">
                <a:solidFill>
                  <a:srgbClr val="002060"/>
                </a:solidFill>
                <a:latin typeface="Arial" charset="0"/>
                <a:cs typeface="Arial" charset="0"/>
              </a:rPr>
              <a:t>Utilizable desde todo dispositivo (ordenador, móvil... con Internet </a:t>
            </a:r>
          </a:p>
          <a:p>
            <a:pPr marL="0" indent="-358775" algn="just" eaLnBrk="1" hangingPunct="1">
              <a:spcBef>
                <a:spcPct val="0"/>
              </a:spcBef>
              <a:spcAft>
                <a:spcPts val="600"/>
              </a:spcAft>
            </a:pPr>
            <a:r>
              <a:rPr lang="es-ES" sz="2000" smtClean="0">
                <a:solidFill>
                  <a:srgbClr val="002060"/>
                </a:solidFill>
                <a:latin typeface="Arial" charset="0"/>
                <a:cs typeface="Arial" charset="0"/>
              </a:rPr>
              <a:t>Se pueden imprimir y suelen incluir fichas de trabajo imprimibles.</a:t>
            </a:r>
          </a:p>
          <a:p>
            <a:pPr marL="0" indent="-358775" algn="just" eaLnBrk="1" hangingPunct="1">
              <a:spcBef>
                <a:spcPct val="0"/>
              </a:spcBef>
              <a:spcAft>
                <a:spcPts val="600"/>
              </a:spcAft>
            </a:pPr>
            <a:r>
              <a:rPr lang="es-ES" sz="2000" smtClean="0">
                <a:solidFill>
                  <a:srgbClr val="002060"/>
                </a:solidFill>
                <a:latin typeface="Arial" charset="0"/>
                <a:cs typeface="Arial" charset="0"/>
              </a:rPr>
              <a:t>Fácil y rápida actualización por parte de la empresa editorial.. </a:t>
            </a:r>
          </a:p>
          <a:p>
            <a:pPr marL="0" indent="-358775" algn="just" eaLnBrk="1" hangingPunct="1">
              <a:spcBef>
                <a:spcPct val="0"/>
              </a:spcBef>
              <a:spcAft>
                <a:spcPts val="600"/>
              </a:spcAft>
            </a:pPr>
            <a:r>
              <a:rPr lang="es-ES" sz="2000" smtClean="0">
                <a:solidFill>
                  <a:srgbClr val="002060"/>
                </a:solidFill>
                <a:latin typeface="Arial" charset="0"/>
                <a:cs typeface="Arial" charset="0"/>
              </a:rPr>
              <a:t>Facilita las exposiciones del profesorado, pues además de su uso ante el ordenador por el alumno, pueden proyectarse sus contenidos con la PD.</a:t>
            </a:r>
          </a:p>
          <a:p>
            <a:pPr marL="0" indent="-358775" algn="just" eaLnBrk="1" hangingPunct="1">
              <a:spcBef>
                <a:spcPct val="0"/>
              </a:spcBef>
              <a:spcAft>
                <a:spcPts val="600"/>
              </a:spcAft>
            </a:pPr>
            <a:r>
              <a:rPr lang="es-ES" sz="2000" smtClean="0">
                <a:solidFill>
                  <a:srgbClr val="002060"/>
                </a:solidFill>
                <a:latin typeface="Arial" charset="0"/>
                <a:cs typeface="Arial" charset="0"/>
              </a:rPr>
              <a:t>El profesor puede configurar el libro que verá el alumno.</a:t>
            </a:r>
          </a:p>
          <a:p>
            <a:pPr marL="0" indent="-358775" algn="just" eaLnBrk="1" hangingPunct="1">
              <a:spcBef>
                <a:spcPct val="0"/>
              </a:spcBef>
              <a:spcAft>
                <a:spcPts val="600"/>
              </a:spcAft>
            </a:pPr>
            <a:r>
              <a:rPr lang="es-ES" sz="2000" smtClean="0">
                <a:solidFill>
                  <a:srgbClr val="002060"/>
                </a:solidFill>
                <a:latin typeface="Arial" charset="0"/>
                <a:cs typeface="Arial" charset="0"/>
              </a:rPr>
              <a:t>El alumno realiza los ejercicios en un EVA que facilita el control y seguimiento de las tareas por parte del profesor.</a:t>
            </a:r>
          </a:p>
        </p:txBody>
      </p:sp>
      <p:sp>
        <p:nvSpPr>
          <p:cNvPr id="2560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988"/>
            <a:ext cx="9144000" cy="647701"/>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 CARACTERÍSTICAS  4/5</a:t>
            </a:r>
            <a:endParaRPr lang="es-ES" sz="2800" dirty="0">
              <a:latin typeface="Arial" pitchFamily="34" charset="0"/>
              <a:cs typeface="Arial" pitchFamily="34" charset="0"/>
            </a:endParaRPr>
          </a:p>
        </p:txBody>
      </p:sp>
      <p:sp>
        <p:nvSpPr>
          <p:cNvPr id="26627" name="2 Marcador de contenido"/>
          <p:cNvSpPr>
            <a:spLocks noGrp="1"/>
          </p:cNvSpPr>
          <p:nvPr>
            <p:ph idx="1"/>
          </p:nvPr>
        </p:nvSpPr>
        <p:spPr>
          <a:xfrm>
            <a:off x="179388" y="692150"/>
            <a:ext cx="8713787" cy="6192838"/>
          </a:xfrm>
        </p:spPr>
        <p:txBody>
          <a:bodyPr/>
          <a:lstStyle/>
          <a:p>
            <a:pPr marL="0" indent="-358775" algn="just" eaLnBrk="1" hangingPunct="1">
              <a:spcBef>
                <a:spcPct val="0"/>
              </a:spcBef>
              <a:spcAft>
                <a:spcPts val="600"/>
              </a:spcAft>
            </a:pPr>
            <a:r>
              <a:rPr lang="es-ES" sz="2000" b="1" smtClean="0">
                <a:solidFill>
                  <a:srgbClr val="FF0000"/>
                </a:solidFill>
                <a:latin typeface="Arial" charset="0"/>
                <a:cs typeface="Arial" charset="0"/>
              </a:rPr>
              <a:t>Aspectos pedagógicos</a:t>
            </a:r>
            <a:r>
              <a:rPr lang="es-ES" sz="2000" smtClean="0">
                <a:solidFill>
                  <a:srgbClr val="FF0000"/>
                </a:solidFill>
                <a:latin typeface="Arial" charset="0"/>
                <a:cs typeface="Arial" charset="0"/>
              </a:rPr>
              <a:t> </a:t>
            </a:r>
          </a:p>
          <a:p>
            <a:pPr marL="0" indent="-358775" algn="just" eaLnBrk="1" hangingPunct="1">
              <a:spcBef>
                <a:spcPct val="0"/>
              </a:spcBef>
              <a:spcAft>
                <a:spcPts val="600"/>
              </a:spcAft>
            </a:pPr>
            <a:r>
              <a:rPr lang="es-ES" sz="2000" smtClean="0">
                <a:solidFill>
                  <a:srgbClr val="002060"/>
                </a:solidFill>
                <a:latin typeface="Arial" charset="0"/>
                <a:cs typeface="Arial" charset="0"/>
              </a:rPr>
              <a:t>Los elementos multimedia resultan atractivos y facilitan la comprensión y el trabajo de los alumnos de diversos estilos perceptivos y de aprendizaje.</a:t>
            </a:r>
          </a:p>
          <a:p>
            <a:pPr marL="0" indent="-358775" algn="just" eaLnBrk="1" hangingPunct="1">
              <a:spcBef>
                <a:spcPct val="0"/>
              </a:spcBef>
              <a:spcAft>
                <a:spcPts val="600"/>
              </a:spcAft>
            </a:pPr>
            <a:r>
              <a:rPr lang="es-ES" sz="2000" smtClean="0">
                <a:solidFill>
                  <a:srgbClr val="002060"/>
                </a:solidFill>
                <a:latin typeface="Arial" charset="0"/>
                <a:cs typeface="Arial" charset="0"/>
              </a:rPr>
              <a:t>Los ejercicios pueden ser de dificultad creciente y autoajustarse según las circunstancias y progresos de cada alumno (tratamiento de la diversidad).</a:t>
            </a:r>
          </a:p>
          <a:p>
            <a:pPr marL="0" indent="-358775" algn="just" eaLnBrk="1" hangingPunct="1">
              <a:spcBef>
                <a:spcPct val="0"/>
              </a:spcBef>
              <a:spcAft>
                <a:spcPts val="600"/>
              </a:spcAft>
            </a:pPr>
            <a:r>
              <a:rPr lang="es-ES" sz="2000" smtClean="0">
                <a:solidFill>
                  <a:srgbClr val="002060"/>
                </a:solidFill>
                <a:latin typeface="Arial" charset="0"/>
                <a:cs typeface="Arial" charset="0"/>
              </a:rPr>
              <a:t>Más interacción (diálogo) alumnos-contenido, hipervínculos que amplían la información.</a:t>
            </a:r>
          </a:p>
          <a:p>
            <a:pPr marL="0" indent="-358775" algn="just" eaLnBrk="1" hangingPunct="1">
              <a:spcBef>
                <a:spcPct val="0"/>
              </a:spcBef>
              <a:spcAft>
                <a:spcPts val="600"/>
              </a:spcAft>
            </a:pPr>
            <a:r>
              <a:rPr lang="es-ES" sz="2000" smtClean="0">
                <a:solidFill>
                  <a:srgbClr val="002060"/>
                </a:solidFill>
                <a:latin typeface="Arial" charset="0"/>
                <a:cs typeface="Arial" charset="0"/>
              </a:rPr>
              <a:t>Corrección inmediata de ejercicios (autoevaluación) mantiene al alumno atento y activo. Suele generar informes sobre la actividad de cada alumno. </a:t>
            </a:r>
          </a:p>
          <a:p>
            <a:pPr marL="0" indent="-358775" algn="just" eaLnBrk="1" hangingPunct="1">
              <a:spcBef>
                <a:spcPct val="0"/>
              </a:spcBef>
              <a:spcAft>
                <a:spcPts val="600"/>
              </a:spcAft>
            </a:pPr>
            <a:r>
              <a:rPr lang="es-ES" sz="2000" smtClean="0">
                <a:solidFill>
                  <a:srgbClr val="002060"/>
                </a:solidFill>
                <a:latin typeface="Arial" charset="0"/>
                <a:cs typeface="Arial" charset="0"/>
              </a:rPr>
              <a:t>Suele incluir simuladores para realizar experimentos</a:t>
            </a:r>
          </a:p>
          <a:p>
            <a:pPr marL="0" indent="-358775" algn="just" eaLnBrk="1" hangingPunct="1">
              <a:spcBef>
                <a:spcPct val="0"/>
              </a:spcBef>
              <a:spcAft>
                <a:spcPts val="600"/>
              </a:spcAft>
            </a:pPr>
            <a:r>
              <a:rPr lang="es-ES" sz="2000" smtClean="0">
                <a:solidFill>
                  <a:srgbClr val="002060"/>
                </a:solidFill>
                <a:latin typeface="Arial" charset="0"/>
                <a:cs typeface="Arial" charset="0"/>
              </a:rPr>
              <a:t>Puede incluir herramientas de apoyo para realizar los ejercicios: calculadora, glosario, foros, entornos para trabajo colaborativo (blogs, wikis...) </a:t>
            </a:r>
          </a:p>
        </p:txBody>
      </p:sp>
      <p:sp>
        <p:nvSpPr>
          <p:cNvPr id="2662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Marcador de contenido"/>
          <p:cNvSpPr>
            <a:spLocks noGrp="1"/>
          </p:cNvSpPr>
          <p:nvPr>
            <p:ph idx="1"/>
          </p:nvPr>
        </p:nvSpPr>
        <p:spPr>
          <a:xfrm>
            <a:off x="0" y="765175"/>
            <a:ext cx="9144000" cy="6092825"/>
          </a:xfrm>
        </p:spPr>
        <p:txBody>
          <a:bodyPr/>
          <a:lstStyle/>
          <a:p>
            <a:pPr marL="0" indent="-358775" algn="just" eaLnBrk="1" hangingPunct="1">
              <a:spcBef>
                <a:spcPts val="600"/>
              </a:spcBef>
              <a:spcAft>
                <a:spcPts val="1200"/>
              </a:spcAft>
            </a:pPr>
            <a:r>
              <a:rPr lang="es-ES" sz="2000" b="1" smtClean="0">
                <a:solidFill>
                  <a:srgbClr val="FF0000"/>
                </a:solidFill>
                <a:cs typeface="Arial" pitchFamily="34" charset="0"/>
              </a:rPr>
              <a:t>Los libros de texto digitales </a:t>
            </a:r>
            <a:r>
              <a:rPr lang="es-ES" sz="2000" b="1" i="1" smtClean="0">
                <a:solidFill>
                  <a:srgbClr val="002060"/>
                </a:solidFill>
                <a:cs typeface="Arial" pitchFamily="34" charset="0"/>
              </a:rPr>
              <a:t>son plataformas de contenidos educativos, estructuradas como un libro de texto</a:t>
            </a:r>
            <a:r>
              <a:rPr lang="es-ES" sz="2000" smtClean="0">
                <a:solidFill>
                  <a:srgbClr val="002060"/>
                </a:solidFill>
                <a:cs typeface="Arial" pitchFamily="34" charset="0"/>
              </a:rPr>
              <a:t>. Suelen abarcar los contenidos de una asignatura para un curso en concreto.</a:t>
            </a:r>
          </a:p>
          <a:p>
            <a:pPr marL="0" indent="-358775" algn="just" eaLnBrk="1" hangingPunct="1">
              <a:spcBef>
                <a:spcPts val="600"/>
              </a:spcBef>
              <a:spcAft>
                <a:spcPts val="1200"/>
              </a:spcAft>
            </a:pPr>
            <a:r>
              <a:rPr lang="es-ES" sz="2000" smtClean="0">
                <a:solidFill>
                  <a:srgbClr val="002060"/>
                </a:solidFill>
                <a:cs typeface="Arial" pitchFamily="34" charset="0"/>
              </a:rPr>
              <a:t>Como en los libros de texto en papel, </a:t>
            </a:r>
            <a:r>
              <a:rPr lang="es-ES" sz="2000" b="1" smtClean="0">
                <a:solidFill>
                  <a:srgbClr val="002060"/>
                </a:solidFill>
                <a:cs typeface="Arial" pitchFamily="34" charset="0"/>
              </a:rPr>
              <a:t>sus elementos se disponen según un </a:t>
            </a:r>
            <a:r>
              <a:rPr lang="es-ES" sz="2000" b="1" i="1" smtClean="0">
                <a:solidFill>
                  <a:srgbClr val="290AE6"/>
                </a:solidFill>
                <a:cs typeface="Arial" pitchFamily="34" charset="0"/>
              </a:rPr>
              <a:t>diseño instructivo</a:t>
            </a:r>
            <a:r>
              <a:rPr lang="es-ES" sz="2000" i="1" smtClean="0">
                <a:solidFill>
                  <a:srgbClr val="290AE6"/>
                </a:solidFill>
                <a:cs typeface="Arial" pitchFamily="34" charset="0"/>
              </a:rPr>
              <a:t> </a:t>
            </a:r>
            <a:r>
              <a:rPr lang="es-ES" sz="2000" smtClean="0">
                <a:solidFill>
                  <a:srgbClr val="002060"/>
                </a:solidFill>
                <a:cs typeface="Arial" pitchFamily="34" charset="0"/>
              </a:rPr>
              <a:t>que </a:t>
            </a:r>
            <a:r>
              <a:rPr lang="es-ES" sz="2000" b="1" i="1" smtClean="0">
                <a:solidFill>
                  <a:srgbClr val="290AE6"/>
                </a:solidFill>
                <a:cs typeface="Arial" pitchFamily="34" charset="0"/>
              </a:rPr>
              <a:t>orienta itinerarios que facilitan los aprendizajes</a:t>
            </a:r>
            <a:r>
              <a:rPr lang="es-ES" sz="2000" i="1" smtClean="0">
                <a:solidFill>
                  <a:srgbClr val="002060"/>
                </a:solidFill>
                <a:cs typeface="Arial" pitchFamily="34" charset="0"/>
              </a:rPr>
              <a:t> </a:t>
            </a:r>
            <a:r>
              <a:rPr lang="es-ES" sz="2000" smtClean="0">
                <a:solidFill>
                  <a:srgbClr val="002060"/>
                </a:solidFill>
                <a:cs typeface="Arial" pitchFamily="34" charset="0"/>
              </a:rPr>
              <a:t>a los estudiantes. No obstante</a:t>
            </a:r>
            <a:r>
              <a:rPr lang="es-ES" sz="2000" b="1" smtClean="0">
                <a:solidFill>
                  <a:srgbClr val="290AE6"/>
                </a:solidFill>
                <a:cs typeface="Arial" pitchFamily="34" charset="0"/>
              </a:rPr>
              <a:t>, </a:t>
            </a:r>
            <a:r>
              <a:rPr lang="es-ES" sz="2000" b="1" i="1" smtClean="0">
                <a:cs typeface="Arial" pitchFamily="34" charset="0"/>
              </a:rPr>
              <a:t>también se pueden recorrer libremente</a:t>
            </a:r>
            <a:r>
              <a:rPr lang="es-ES" sz="2000" smtClean="0">
                <a:solidFill>
                  <a:srgbClr val="002060"/>
                </a:solidFill>
                <a:cs typeface="Arial" pitchFamily="34" charset="0"/>
              </a:rPr>
              <a:t>.</a:t>
            </a:r>
          </a:p>
          <a:p>
            <a:pPr marL="0" indent="-358775" algn="just" eaLnBrk="1" hangingPunct="1">
              <a:spcBef>
                <a:spcPts val="600"/>
              </a:spcBef>
              <a:spcAft>
                <a:spcPts val="1200"/>
              </a:spcAft>
            </a:pPr>
            <a:r>
              <a:rPr lang="es-ES" sz="1800" smtClean="0">
                <a:solidFill>
                  <a:srgbClr val="002060"/>
                </a:solidFill>
                <a:cs typeface="Arial" pitchFamily="34" charset="0"/>
              </a:rPr>
              <a:t>Ofrece</a:t>
            </a:r>
            <a:r>
              <a:rPr lang="es-ES" sz="2000" smtClean="0">
                <a:solidFill>
                  <a:srgbClr val="002060"/>
                </a:solidFill>
                <a:cs typeface="Arial" pitchFamily="34" charset="0"/>
              </a:rPr>
              <a:t> </a:t>
            </a:r>
            <a:r>
              <a:rPr lang="es-ES" sz="2000" b="1" i="1" smtClean="0">
                <a:solidFill>
                  <a:srgbClr val="290AE6"/>
                </a:solidFill>
                <a:cs typeface="Arial" pitchFamily="34" charset="0"/>
              </a:rPr>
              <a:t>información multimedia</a:t>
            </a:r>
            <a:r>
              <a:rPr lang="es-ES" sz="2000" smtClean="0">
                <a:solidFill>
                  <a:srgbClr val="002060"/>
                </a:solidFill>
                <a:cs typeface="Arial" pitchFamily="34" charset="0"/>
              </a:rPr>
              <a:t>, </a:t>
            </a:r>
            <a:r>
              <a:rPr lang="es-ES" sz="2000" b="1" i="1" smtClean="0">
                <a:solidFill>
                  <a:srgbClr val="290AE6"/>
                </a:solidFill>
                <a:cs typeface="Arial" pitchFamily="34" charset="0"/>
              </a:rPr>
              <a:t>actividades interactivas autocorrectivas</a:t>
            </a:r>
            <a:r>
              <a:rPr lang="es-ES" sz="2000" smtClean="0">
                <a:solidFill>
                  <a:srgbClr val="002060"/>
                </a:solidFill>
                <a:cs typeface="Arial" pitchFamily="34" charset="0"/>
              </a:rPr>
              <a:t> que facilitan la autoevaluación, el aprendizaje autónomo y la labor docente. Además proporcionan </a:t>
            </a:r>
            <a:r>
              <a:rPr lang="es-ES" sz="2000" b="1" i="1" smtClean="0">
                <a:solidFill>
                  <a:srgbClr val="290AE6"/>
                </a:solidFill>
                <a:cs typeface="Arial" pitchFamily="34" charset="0"/>
              </a:rPr>
              <a:t>informes </a:t>
            </a:r>
            <a:r>
              <a:rPr lang="es-ES" sz="2000" smtClean="0">
                <a:solidFill>
                  <a:srgbClr val="002060"/>
                </a:solidFill>
                <a:cs typeface="Arial" pitchFamily="34" charset="0"/>
              </a:rPr>
              <a:t>sobre las actividades que realizan los alumnos</a:t>
            </a:r>
          </a:p>
          <a:p>
            <a:pPr marL="0" indent="-358775" algn="just" eaLnBrk="1" hangingPunct="1">
              <a:spcBef>
                <a:spcPts val="600"/>
              </a:spcBef>
              <a:spcAft>
                <a:spcPts val="1200"/>
              </a:spcAft>
            </a:pPr>
            <a:r>
              <a:rPr lang="es-ES" sz="2000" smtClean="0">
                <a:solidFill>
                  <a:srgbClr val="002060"/>
                </a:solidFill>
                <a:cs typeface="Arial" pitchFamily="34" charset="0"/>
              </a:rPr>
              <a:t>Suelen ser </a:t>
            </a:r>
            <a:r>
              <a:rPr lang="es-ES" sz="2000" b="1" i="1" smtClean="0">
                <a:solidFill>
                  <a:srgbClr val="002060"/>
                </a:solidFill>
                <a:cs typeface="Arial" pitchFamily="34" charset="0"/>
              </a:rPr>
              <a:t>materiales on-line</a:t>
            </a:r>
            <a:r>
              <a:rPr lang="es-ES" sz="2000" smtClean="0">
                <a:solidFill>
                  <a:srgbClr val="002060"/>
                </a:solidFill>
                <a:cs typeface="Arial" pitchFamily="34" charset="0"/>
              </a:rPr>
              <a:t> a los que se accede con una contraseña. No obstante, también se hacen versiones en DVD. </a:t>
            </a:r>
          </a:p>
          <a:p>
            <a:pPr marL="0" indent="-358775" algn="just" eaLnBrk="1" hangingPunct="1">
              <a:spcBef>
                <a:spcPts val="7200"/>
              </a:spcBef>
              <a:spcAft>
                <a:spcPts val="1200"/>
              </a:spcAft>
            </a:pPr>
            <a:r>
              <a:rPr lang="es-ES" sz="1800" smtClean="0">
                <a:solidFill>
                  <a:srgbClr val="002060"/>
                </a:solidFill>
                <a:cs typeface="Arial" pitchFamily="34" charset="0"/>
              </a:rPr>
              <a:t>Hay que distinguir estos verdaderos libros de texto digitales de los</a:t>
            </a:r>
            <a:r>
              <a:rPr lang="es-ES" sz="1800" smtClean="0">
                <a:solidFill>
                  <a:srgbClr val="E600E6"/>
                </a:solidFill>
                <a:cs typeface="Arial" pitchFamily="34" charset="0"/>
              </a:rPr>
              <a:t> </a:t>
            </a:r>
            <a:r>
              <a:rPr lang="es-ES" sz="1800" b="1" i="1" smtClean="0">
                <a:solidFill>
                  <a:srgbClr val="E600E6"/>
                </a:solidFill>
                <a:cs typeface="Arial" pitchFamily="34" charset="0"/>
              </a:rPr>
              <a:t>"libros de texto digitalizados“</a:t>
            </a:r>
            <a:r>
              <a:rPr lang="es-ES" sz="1800" b="1" i="1" smtClean="0">
                <a:cs typeface="Arial" pitchFamily="34" charset="0"/>
              </a:rPr>
              <a:t>:</a:t>
            </a:r>
            <a:r>
              <a:rPr lang="es-ES" sz="1800" b="1" i="1" smtClean="0">
                <a:solidFill>
                  <a:srgbClr val="FF0000"/>
                </a:solidFill>
                <a:cs typeface="Arial" pitchFamily="34" charset="0"/>
              </a:rPr>
              <a:t> </a:t>
            </a:r>
            <a:r>
              <a:rPr lang="es-ES" sz="1800" smtClean="0">
                <a:solidFill>
                  <a:srgbClr val="002060"/>
                </a:solidFill>
                <a:cs typeface="Arial" pitchFamily="34" charset="0"/>
              </a:rPr>
              <a:t>documentos digitales que muestran escaneadas las páginas de un libro de texto en papel, añadiendo algunos elementos multimedia (vídeos, simulaciones…). </a:t>
            </a:r>
          </a:p>
          <a:p>
            <a:pPr marL="0" indent="-358775" algn="just" eaLnBrk="1" hangingPunct="1">
              <a:spcBef>
                <a:spcPts val="600"/>
              </a:spcBef>
              <a:spcAft>
                <a:spcPts val="600"/>
              </a:spcAft>
            </a:pPr>
            <a:endParaRPr lang="es-ES" sz="2000" b="1" smtClean="0">
              <a:solidFill>
                <a:srgbClr val="FF0000"/>
              </a:solidFill>
              <a:cs typeface="Arial" pitchFamily="34" charset="0"/>
            </a:endParaRPr>
          </a:p>
        </p:txBody>
      </p:sp>
      <p:sp>
        <p:nvSpPr>
          <p:cNvPr id="2" name="1 Título"/>
          <p:cNvSpPr>
            <a:spLocks noGrp="1"/>
          </p:cNvSpPr>
          <p:nvPr>
            <p:ph type="title"/>
          </p:nvPr>
        </p:nvSpPr>
        <p:spPr>
          <a:xfrm>
            <a:off x="179388" y="-26988"/>
            <a:ext cx="8785225" cy="706438"/>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cs typeface="Arial" pitchFamily="34" charset="0"/>
              </a:rPr>
              <a:t>¿QUÉ SON LOS LIBROS DE TEXTO DIGITALES?</a:t>
            </a:r>
            <a:endParaRPr lang="es-ES" sz="2800" dirty="0">
              <a:cs typeface="Arial" pitchFamily="34" charset="0"/>
            </a:endParaRPr>
          </a:p>
        </p:txBody>
      </p:sp>
      <p:sp>
        <p:nvSpPr>
          <p:cNvPr id="2560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(2011)</a:t>
            </a:r>
          </a:p>
        </p:txBody>
      </p:sp>
      <p:pic>
        <p:nvPicPr>
          <p:cNvPr id="25605" name="5 Imagen" descr="digitaltext.png"/>
          <p:cNvPicPr>
            <a:picLocks noChangeAspect="1"/>
          </p:cNvPicPr>
          <p:nvPr/>
        </p:nvPicPr>
        <p:blipFill>
          <a:blip r:embed="rId2" cstate="print"/>
          <a:srcRect/>
          <a:stretch>
            <a:fillRect/>
          </a:stretch>
        </p:blipFill>
        <p:spPr bwMode="auto">
          <a:xfrm>
            <a:off x="250825" y="5013325"/>
            <a:ext cx="2376488" cy="647700"/>
          </a:xfrm>
          <a:prstGeom prst="rect">
            <a:avLst/>
          </a:prstGeom>
          <a:noFill/>
          <a:ln w="9525">
            <a:noFill/>
            <a:miter lim="800000"/>
            <a:headEnd/>
            <a:tailEnd/>
          </a:ln>
        </p:spPr>
      </p:pic>
      <p:pic>
        <p:nvPicPr>
          <p:cNvPr id="25606" name="11 Imagen" descr="educaline.jpg"/>
          <p:cNvPicPr>
            <a:picLocks noChangeAspect="1"/>
          </p:cNvPicPr>
          <p:nvPr/>
        </p:nvPicPr>
        <p:blipFill>
          <a:blip r:embed="rId3" cstate="print"/>
          <a:srcRect/>
          <a:stretch>
            <a:fillRect/>
          </a:stretch>
        </p:blipFill>
        <p:spPr bwMode="auto">
          <a:xfrm>
            <a:off x="3622675" y="4941888"/>
            <a:ext cx="2101850" cy="863600"/>
          </a:xfrm>
          <a:prstGeom prst="rect">
            <a:avLst/>
          </a:prstGeom>
          <a:noFill/>
          <a:ln w="9525">
            <a:noFill/>
            <a:miter lim="800000"/>
            <a:headEnd/>
            <a:tailEnd/>
          </a:ln>
        </p:spPr>
      </p:pic>
      <p:pic>
        <p:nvPicPr>
          <p:cNvPr id="25607" name="Picture 2" descr="Edebé Interactiva"/>
          <p:cNvPicPr>
            <a:picLocks noChangeAspect="1" noChangeArrowheads="1"/>
          </p:cNvPicPr>
          <p:nvPr/>
        </p:nvPicPr>
        <p:blipFill>
          <a:blip r:embed="rId4" cstate="print"/>
          <a:srcRect/>
          <a:stretch>
            <a:fillRect/>
          </a:stretch>
        </p:blipFill>
        <p:spPr bwMode="auto">
          <a:xfrm>
            <a:off x="6588125" y="4724400"/>
            <a:ext cx="2232025" cy="360363"/>
          </a:xfrm>
          <a:prstGeom prst="rect">
            <a:avLst/>
          </a:prstGeom>
          <a:noFill/>
          <a:ln w="9525">
            <a:noFill/>
            <a:miter lim="800000"/>
            <a:headEnd/>
            <a:tailEnd/>
          </a:ln>
        </p:spPr>
      </p:pic>
      <p:pic>
        <p:nvPicPr>
          <p:cNvPr id="25608" name="10 Imagen" descr="sm.jpg"/>
          <p:cNvPicPr>
            <a:picLocks noChangeAspect="1"/>
          </p:cNvPicPr>
          <p:nvPr/>
        </p:nvPicPr>
        <p:blipFill>
          <a:blip r:embed="rId5" cstate="print"/>
          <a:srcRect/>
          <a:stretch>
            <a:fillRect/>
          </a:stretch>
        </p:blipFill>
        <p:spPr bwMode="auto">
          <a:xfrm>
            <a:off x="2987675" y="5029200"/>
            <a:ext cx="801688" cy="703263"/>
          </a:xfrm>
          <a:prstGeom prst="rect">
            <a:avLst/>
          </a:prstGeom>
          <a:noFill/>
          <a:ln w="9525">
            <a:noFill/>
            <a:miter lim="800000"/>
            <a:headEnd/>
            <a:tailEnd/>
          </a:ln>
        </p:spPr>
      </p:pic>
      <p:pic>
        <p:nvPicPr>
          <p:cNvPr id="25609" name="9 Imagen" descr="librowebsantillana.gif"/>
          <p:cNvPicPr>
            <a:picLocks noChangeAspect="1"/>
          </p:cNvPicPr>
          <p:nvPr/>
        </p:nvPicPr>
        <p:blipFill>
          <a:blip r:embed="rId6" cstate="print"/>
          <a:srcRect/>
          <a:stretch>
            <a:fillRect/>
          </a:stretch>
        </p:blipFill>
        <p:spPr bwMode="auto">
          <a:xfrm>
            <a:off x="5580063" y="5229225"/>
            <a:ext cx="1944687" cy="503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988"/>
            <a:ext cx="9144000" cy="647701"/>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LIBRO DE TEXTO DIGITAL: CARACTERÍSTICAS  5/5</a:t>
            </a:r>
            <a:endParaRPr lang="es-ES" sz="2800" dirty="0">
              <a:latin typeface="Arial" pitchFamily="34" charset="0"/>
              <a:cs typeface="Arial" pitchFamily="34" charset="0"/>
            </a:endParaRPr>
          </a:p>
        </p:txBody>
      </p:sp>
      <p:sp>
        <p:nvSpPr>
          <p:cNvPr id="27651" name="2 Marcador de contenido"/>
          <p:cNvSpPr>
            <a:spLocks noGrp="1"/>
          </p:cNvSpPr>
          <p:nvPr>
            <p:ph idx="1"/>
          </p:nvPr>
        </p:nvSpPr>
        <p:spPr>
          <a:xfrm>
            <a:off x="179388" y="836613"/>
            <a:ext cx="8713787" cy="5761037"/>
          </a:xfrm>
        </p:spPr>
        <p:txBody>
          <a:bodyPr/>
          <a:lstStyle/>
          <a:p>
            <a:pPr marL="0" indent="-358775" algn="just" eaLnBrk="1" hangingPunct="1">
              <a:spcBef>
                <a:spcPct val="0"/>
              </a:spcBef>
              <a:spcAft>
                <a:spcPts val="600"/>
              </a:spcAft>
            </a:pPr>
            <a:r>
              <a:rPr lang="es-ES" sz="2000" b="1" smtClean="0">
                <a:solidFill>
                  <a:srgbClr val="FF0000"/>
                </a:solidFill>
                <a:latin typeface="Arial" charset="0"/>
                <a:cs typeface="Arial" charset="0"/>
              </a:rPr>
              <a:t>Inconvenientes</a:t>
            </a:r>
          </a:p>
          <a:p>
            <a:pPr marL="0" indent="-358775" algn="just" eaLnBrk="1" hangingPunct="1">
              <a:spcBef>
                <a:spcPct val="0"/>
              </a:spcBef>
              <a:spcAft>
                <a:spcPts val="600"/>
              </a:spcAft>
            </a:pPr>
            <a:r>
              <a:rPr lang="es-ES" sz="2000" smtClean="0">
                <a:solidFill>
                  <a:srgbClr val="002060"/>
                </a:solidFill>
                <a:latin typeface="Arial" charset="0"/>
                <a:cs typeface="Arial" charset="0"/>
              </a:rPr>
              <a:t>Es ecológico porque no usa papel, pero genera dependencia tecnológica: adquirir dispositivos (caros), gastar electricidad, conexión a Internet….</a:t>
            </a:r>
          </a:p>
          <a:p>
            <a:pPr marL="0" indent="-358775" algn="just" eaLnBrk="1" hangingPunct="1">
              <a:spcBef>
                <a:spcPct val="0"/>
              </a:spcBef>
              <a:spcAft>
                <a:spcPts val="600"/>
              </a:spcAft>
            </a:pPr>
            <a:r>
              <a:rPr lang="es-ES" sz="2000" smtClean="0">
                <a:solidFill>
                  <a:srgbClr val="002060"/>
                </a:solidFill>
                <a:latin typeface="Arial" charset="0"/>
                <a:cs typeface="Arial" charset="0"/>
              </a:rPr>
              <a:t>Cuesta más leer en la pantalla, para lecturas largas puede cansar. </a:t>
            </a:r>
          </a:p>
          <a:p>
            <a:pPr marL="0" indent="-358775" algn="just" eaLnBrk="1" hangingPunct="1">
              <a:spcBef>
                <a:spcPct val="0"/>
              </a:spcBef>
              <a:spcAft>
                <a:spcPts val="600"/>
              </a:spcAft>
            </a:pPr>
            <a:r>
              <a:rPr lang="es-ES" sz="2000" smtClean="0">
                <a:solidFill>
                  <a:srgbClr val="002060"/>
                </a:solidFill>
                <a:latin typeface="Arial" charset="0"/>
                <a:cs typeface="Arial" charset="0"/>
              </a:rPr>
              <a:t>Los contenidos digitales son más vulnerables a la piratería </a:t>
            </a:r>
          </a:p>
          <a:p>
            <a:pPr marL="0" indent="-358775" algn="just" eaLnBrk="1" hangingPunct="1">
              <a:spcBef>
                <a:spcPct val="0"/>
              </a:spcBef>
              <a:spcAft>
                <a:spcPts val="600"/>
              </a:spcAft>
            </a:pPr>
            <a:r>
              <a:rPr lang="es-ES" sz="2000" smtClean="0">
                <a:solidFill>
                  <a:srgbClr val="002060"/>
                </a:solidFill>
                <a:latin typeface="Arial" charset="0"/>
                <a:cs typeface="Arial" charset="0"/>
              </a:rPr>
              <a:t>En general, no permiten hacer anotaciones . </a:t>
            </a:r>
          </a:p>
          <a:p>
            <a:pPr marL="0" indent="-358775" algn="just" eaLnBrk="1" hangingPunct="1">
              <a:spcBef>
                <a:spcPct val="0"/>
              </a:spcBef>
              <a:spcAft>
                <a:spcPts val="600"/>
              </a:spcAft>
            </a:pPr>
            <a:r>
              <a:rPr lang="es-ES" sz="2000" smtClean="0">
                <a:solidFill>
                  <a:srgbClr val="002060"/>
                </a:solidFill>
                <a:latin typeface="Arial" charset="0"/>
                <a:cs typeface="Arial" charset="0"/>
              </a:rPr>
              <a:t>Problemas de velocidad según ordenador y conexión a Internet</a:t>
            </a:r>
          </a:p>
          <a:p>
            <a:pPr marL="0" indent="-358775" algn="just" eaLnBrk="1" hangingPunct="1">
              <a:spcBef>
                <a:spcPct val="0"/>
              </a:spcBef>
              <a:spcAft>
                <a:spcPts val="600"/>
              </a:spcAft>
            </a:pPr>
            <a:r>
              <a:rPr lang="es-ES" sz="2000" smtClean="0">
                <a:solidFill>
                  <a:srgbClr val="002060"/>
                </a:solidFill>
                <a:latin typeface="Arial" charset="0"/>
                <a:cs typeface="Arial" charset="0"/>
              </a:rPr>
              <a:t>Los vídeos y las animaciones pueden desviar la atención, pueden distraer.</a:t>
            </a:r>
          </a:p>
        </p:txBody>
      </p:sp>
      <p:sp>
        <p:nvSpPr>
          <p:cNvPr id="27652"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985000" y="6610350"/>
            <a:ext cx="2266950" cy="274638"/>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PD Pere Marquès (008)</a:t>
            </a:r>
          </a:p>
        </p:txBody>
      </p:sp>
      <p:sp>
        <p:nvSpPr>
          <p:cNvPr id="41988" name="Rectangle 5"/>
          <p:cNvSpPr>
            <a:spLocks noChangeArrowheads="1"/>
          </p:cNvSpPr>
          <p:nvPr/>
        </p:nvSpPr>
        <p:spPr bwMode="auto">
          <a:xfrm>
            <a:off x="144463" y="188913"/>
            <a:ext cx="8999537" cy="576262"/>
          </a:xfrm>
          <a:prstGeom prst="rect">
            <a:avLst/>
          </a:prstGeom>
          <a:noFill/>
          <a:ln w="9525">
            <a:noFill/>
            <a:miter lim="800000"/>
            <a:headEnd/>
            <a:tailEnd/>
          </a:ln>
        </p:spPr>
        <p:txBody>
          <a:bodyPr anchor="ctr"/>
          <a:lstStyle/>
          <a:p>
            <a:pPr algn="ctr" fontAlgn="auto">
              <a:spcBef>
                <a:spcPts val="0"/>
              </a:spcBef>
              <a:spcAft>
                <a:spcPts val="0"/>
              </a:spcAft>
              <a:defRPr/>
            </a:pPr>
            <a:r>
              <a:rPr lang="es-ES" sz="2800" b="1" i="1" dirty="0">
                <a:solidFill>
                  <a:srgbClr val="C00000"/>
                </a:solidFill>
                <a:effectLst>
                  <a:outerShdw blurRad="38100" dist="38100" dir="2700000" algn="tl">
                    <a:srgbClr val="000000">
                      <a:alpha val="43137"/>
                    </a:srgbClr>
                  </a:outerShdw>
                </a:effectLst>
                <a:latin typeface="+mn-lt"/>
                <a:cs typeface="+mn-cs"/>
              </a:rPr>
              <a:t>“DEMOS” DE LIBROS DE TEXTO DIGITALES</a:t>
            </a:r>
          </a:p>
        </p:txBody>
      </p:sp>
      <p:sp>
        <p:nvSpPr>
          <p:cNvPr id="2867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
        <p:nvSpPr>
          <p:cNvPr id="6" name="5 Rectángulo"/>
          <p:cNvSpPr/>
          <p:nvPr/>
        </p:nvSpPr>
        <p:spPr>
          <a:xfrm>
            <a:off x="323528" y="1055926"/>
            <a:ext cx="8532439" cy="3554819"/>
          </a:xfrm>
          <a:prstGeom prst="rect">
            <a:avLst/>
          </a:prstGeom>
        </p:spPr>
        <p:txBody>
          <a:bodyPr wrap="square">
            <a:spAutoFit/>
          </a:bodyPr>
          <a:lstStyle/>
          <a:p>
            <a:pPr fontAlgn="auto">
              <a:spcBef>
                <a:spcPts val="0"/>
              </a:spcBef>
              <a:spcAft>
                <a:spcPts val="0"/>
              </a:spcAft>
              <a:defRPr/>
            </a:pPr>
            <a:endParaRPr lang="es-ES" sz="2000" dirty="0">
              <a:latin typeface="Arial" pitchFamily="34" charset="0"/>
              <a:cs typeface="Arial" pitchFamily="34" charset="0"/>
            </a:endParaRPr>
          </a:p>
          <a:p>
            <a:pPr marL="324000" indent="324000" fontAlgn="auto">
              <a:spcBef>
                <a:spcPts val="600"/>
              </a:spcBef>
              <a:spcAft>
                <a:spcPts val="600"/>
              </a:spcAft>
              <a:buFont typeface="Arial" pitchFamily="34" charset="0"/>
              <a:buChar char="•"/>
              <a:defRPr/>
            </a:pPr>
            <a:r>
              <a:rPr lang="es-ES" sz="2000" dirty="0">
                <a:latin typeface="Arial" pitchFamily="34" charset="0"/>
                <a:cs typeface="Arial" pitchFamily="34" charset="0"/>
              </a:rPr>
              <a:t>Digital </a:t>
            </a:r>
            <a:r>
              <a:rPr lang="es-ES" sz="2000" dirty="0" err="1">
                <a:latin typeface="Arial" pitchFamily="34" charset="0"/>
                <a:cs typeface="Arial" pitchFamily="34" charset="0"/>
              </a:rPr>
              <a:t>Text</a:t>
            </a:r>
            <a:r>
              <a:rPr lang="es-ES" sz="2000" dirty="0">
                <a:latin typeface="Arial" pitchFamily="34" charset="0"/>
                <a:cs typeface="Arial" pitchFamily="34" charset="0"/>
              </a:rPr>
              <a:t> </a:t>
            </a:r>
            <a:r>
              <a:rPr lang="es-ES" sz="2000" dirty="0">
                <a:latin typeface="Arial" pitchFamily="34" charset="0"/>
                <a:cs typeface="Arial" pitchFamily="34" charset="0"/>
                <a:hlinkClick r:id="rId3"/>
              </a:rPr>
              <a:t>http://www.digital-text.com/</a:t>
            </a:r>
            <a:r>
              <a:rPr lang="es-ES" sz="2000" dirty="0">
                <a:latin typeface="Arial" pitchFamily="34" charset="0"/>
                <a:cs typeface="Arial" pitchFamily="34" charset="0"/>
              </a:rPr>
              <a:t> (</a:t>
            </a:r>
            <a:r>
              <a:rPr lang="es-ES" sz="2000" dirty="0" err="1">
                <a:latin typeface="Arial" pitchFamily="34" charset="0"/>
                <a:cs typeface="Arial" pitchFamily="34" charset="0"/>
                <a:hlinkClick r:id="rId4"/>
              </a:rPr>
              <a:t>veure</a:t>
            </a:r>
            <a:r>
              <a:rPr lang="es-ES" sz="2000" dirty="0">
                <a:latin typeface="Arial" pitchFamily="34" charset="0"/>
                <a:cs typeface="Arial" pitchFamily="34" charset="0"/>
                <a:hlinkClick r:id="rId4"/>
              </a:rPr>
              <a:t> aquí</a:t>
            </a:r>
            <a:r>
              <a:rPr lang="es-ES" sz="2000" dirty="0" smtClean="0">
                <a:latin typeface="Arial" pitchFamily="34" charset="0"/>
                <a:cs typeface="Arial" pitchFamily="34" charset="0"/>
              </a:rPr>
              <a:t>)</a:t>
            </a:r>
          </a:p>
          <a:p>
            <a:pPr marL="324000" indent="324000" fontAlgn="auto">
              <a:spcBef>
                <a:spcPts val="600"/>
              </a:spcBef>
              <a:spcAft>
                <a:spcPts val="600"/>
              </a:spcAft>
              <a:buFont typeface="Arial" pitchFamily="34" charset="0"/>
              <a:buChar char="•"/>
              <a:defRPr/>
            </a:pPr>
            <a:r>
              <a:rPr lang="es-ES" sz="2000" dirty="0" err="1" smtClean="0">
                <a:latin typeface="Arial" pitchFamily="34" charset="0"/>
                <a:cs typeface="Arial" pitchFamily="34" charset="0"/>
              </a:rPr>
              <a:t>Edebé</a:t>
            </a:r>
            <a:r>
              <a:rPr lang="es-ES" sz="2000" dirty="0" smtClean="0">
                <a:latin typeface="Arial" pitchFamily="34" charset="0"/>
                <a:cs typeface="Arial" pitchFamily="34" charset="0"/>
              </a:rPr>
              <a:t> interactiva </a:t>
            </a:r>
            <a:r>
              <a:rPr lang="es-ES" sz="2000" dirty="0" smtClean="0">
                <a:latin typeface="Arial" pitchFamily="34" charset="0"/>
                <a:cs typeface="Arial" pitchFamily="34" charset="0"/>
                <a:hlinkClick r:id="rId5"/>
              </a:rPr>
              <a:t>http://www.edebe.com/edebeinteractiva</a:t>
            </a:r>
            <a:r>
              <a:rPr lang="es-ES" sz="2000" dirty="0" smtClean="0">
                <a:latin typeface="Arial" pitchFamily="34" charset="0"/>
                <a:cs typeface="Arial" pitchFamily="34" charset="0"/>
              </a:rPr>
              <a:t> </a:t>
            </a:r>
          </a:p>
          <a:p>
            <a:pPr marL="324000" indent="324000" fontAlgn="auto">
              <a:spcBef>
                <a:spcPts val="600"/>
              </a:spcBef>
              <a:spcAft>
                <a:spcPts val="600"/>
              </a:spcAft>
              <a:buFont typeface="Arial" pitchFamily="34" charset="0"/>
              <a:buChar char="•"/>
              <a:defRPr/>
            </a:pPr>
            <a:r>
              <a:rPr lang="es-ES" sz="2000" dirty="0" err="1" smtClean="0"/>
              <a:t>EducaLine</a:t>
            </a:r>
            <a:r>
              <a:rPr lang="es-ES" sz="2000" dirty="0" smtClean="0"/>
              <a:t> / </a:t>
            </a:r>
            <a:r>
              <a:rPr lang="es-ES" sz="2000" dirty="0" err="1" smtClean="0"/>
              <a:t>iTeach</a:t>
            </a:r>
            <a:r>
              <a:rPr lang="es-ES" sz="2000" dirty="0" smtClean="0"/>
              <a:t> </a:t>
            </a:r>
            <a:r>
              <a:rPr lang="es-ES" sz="2000" dirty="0" smtClean="0">
                <a:hlinkClick r:id="rId6"/>
              </a:rPr>
              <a:t>http://www.iteach.es/</a:t>
            </a:r>
            <a:r>
              <a:rPr lang="es-ES" sz="2000" dirty="0" smtClean="0"/>
              <a:t> (</a:t>
            </a:r>
            <a:r>
              <a:rPr lang="es-ES" sz="2000" dirty="0" err="1" smtClean="0"/>
              <a:t>català</a:t>
            </a:r>
            <a:r>
              <a:rPr lang="es-ES" sz="2000" dirty="0" smtClean="0"/>
              <a:t> </a:t>
            </a:r>
            <a:r>
              <a:rPr lang="es-ES" sz="2000" dirty="0" err="1" smtClean="0">
                <a:hlinkClick r:id="rId7"/>
              </a:rPr>
              <a:t>veure</a:t>
            </a:r>
            <a:r>
              <a:rPr lang="es-ES" sz="2000" dirty="0" smtClean="0">
                <a:hlinkClick r:id="rId7"/>
              </a:rPr>
              <a:t> aquí</a:t>
            </a:r>
            <a:r>
              <a:rPr lang="es-ES" sz="2000" dirty="0" smtClean="0"/>
              <a:t>)</a:t>
            </a:r>
            <a:endParaRPr lang="es-ES" sz="2000" dirty="0">
              <a:latin typeface="Arial" pitchFamily="34" charset="0"/>
              <a:cs typeface="Arial" pitchFamily="34" charset="0"/>
            </a:endParaRPr>
          </a:p>
          <a:p>
            <a:pPr marL="324000" indent="324000" fontAlgn="auto">
              <a:spcBef>
                <a:spcPts val="600"/>
              </a:spcBef>
              <a:spcAft>
                <a:spcPts val="600"/>
              </a:spcAft>
              <a:buFont typeface="Arial" pitchFamily="34" charset="0"/>
              <a:buChar char="•"/>
              <a:defRPr/>
            </a:pPr>
            <a:r>
              <a:rPr lang="es-ES" sz="2000" dirty="0">
                <a:latin typeface="Arial" pitchFamily="34" charset="0"/>
                <a:cs typeface="Arial" pitchFamily="34" charset="0"/>
              </a:rPr>
              <a:t>Santillana libro web </a:t>
            </a:r>
            <a:r>
              <a:rPr lang="es-ES" sz="2000" dirty="0">
                <a:latin typeface="Arial" pitchFamily="34" charset="0"/>
                <a:cs typeface="Arial" pitchFamily="34" charset="0"/>
                <a:hlinkClick r:id="rId8"/>
              </a:rPr>
              <a:t>http://www.librowebsantillana.es/</a:t>
            </a:r>
            <a:endParaRPr lang="es-ES" sz="2000" dirty="0">
              <a:latin typeface="Arial" pitchFamily="34" charset="0"/>
              <a:cs typeface="Arial" pitchFamily="34" charset="0"/>
            </a:endParaRPr>
          </a:p>
          <a:p>
            <a:pPr marL="324000" indent="324000" fontAlgn="auto">
              <a:spcBef>
                <a:spcPts val="600"/>
              </a:spcBef>
              <a:spcAft>
                <a:spcPts val="600"/>
              </a:spcAft>
              <a:buFont typeface="Arial" pitchFamily="34" charset="0"/>
              <a:buChar char="•"/>
              <a:defRPr/>
            </a:pPr>
            <a:r>
              <a:rPr lang="es-ES" sz="2000" dirty="0">
                <a:latin typeface="Arial" pitchFamily="34" charset="0"/>
                <a:cs typeface="Arial" pitchFamily="34" charset="0"/>
              </a:rPr>
              <a:t>SM libros vivos </a:t>
            </a:r>
            <a:r>
              <a:rPr lang="es-ES" sz="2000" dirty="0">
                <a:latin typeface="Arial" pitchFamily="34" charset="0"/>
                <a:cs typeface="Arial" pitchFamily="34" charset="0"/>
                <a:hlinkClick r:id="rId9"/>
              </a:rPr>
              <a:t>http://www.librosvivos.net</a:t>
            </a:r>
            <a:endParaRPr lang="es-ES" sz="2000" dirty="0">
              <a:latin typeface="Arial" pitchFamily="34" charset="0"/>
              <a:cs typeface="Arial" pitchFamily="34" charset="0"/>
            </a:endParaRPr>
          </a:p>
          <a:p>
            <a:pPr marL="324000" indent="324000" fontAlgn="auto">
              <a:spcBef>
                <a:spcPts val="600"/>
              </a:spcBef>
              <a:spcAft>
                <a:spcPts val="600"/>
              </a:spcAft>
              <a:buFont typeface="Arial" pitchFamily="34" charset="0"/>
              <a:buChar char="•"/>
              <a:defRPr/>
            </a:pPr>
            <a:r>
              <a:rPr lang="es-ES" sz="2000" dirty="0" smtClean="0"/>
              <a:t>SM interactivo </a:t>
            </a:r>
            <a:r>
              <a:rPr lang="es-ES" sz="2000" dirty="0" smtClean="0">
                <a:hlinkClick r:id="rId10"/>
              </a:rPr>
              <a:t>http://www.smlir.com/</a:t>
            </a:r>
            <a:endParaRPr lang="es-ES" sz="2000" dirty="0" smtClean="0"/>
          </a:p>
          <a:p>
            <a:pPr marL="324000" indent="324000" fontAlgn="auto">
              <a:spcBef>
                <a:spcPts val="600"/>
              </a:spcBef>
              <a:spcAft>
                <a:spcPts val="600"/>
              </a:spcAft>
              <a:buFont typeface="Arial" pitchFamily="34" charset="0"/>
              <a:buChar char="•"/>
              <a:defRPr/>
            </a:pPr>
            <a:r>
              <a:rPr lang="es-ES" sz="2000" dirty="0" smtClean="0"/>
              <a:t>SM - </a:t>
            </a:r>
            <a:r>
              <a:rPr lang="es-ES" sz="2000" dirty="0" err="1" smtClean="0"/>
              <a:t>Cruïlla</a:t>
            </a:r>
            <a:r>
              <a:rPr lang="es-ES" sz="2000" dirty="0" smtClean="0"/>
              <a:t> (</a:t>
            </a:r>
            <a:r>
              <a:rPr lang="es-ES" sz="2000" dirty="0" err="1" smtClean="0">
                <a:hlinkClick r:id="rId11"/>
              </a:rPr>
              <a:t>veure</a:t>
            </a:r>
            <a:r>
              <a:rPr lang="es-ES" sz="2000" dirty="0" smtClean="0">
                <a:hlinkClick r:id="rId11"/>
              </a:rPr>
              <a:t> aquí</a:t>
            </a:r>
            <a:r>
              <a:rPr lang="es-ES" sz="2000" dirty="0" smtClean="0"/>
              <a:t>)</a:t>
            </a:r>
          </a:p>
        </p:txBody>
      </p:sp>
      <p:pic>
        <p:nvPicPr>
          <p:cNvPr id="7" name="5 Imagen" descr="digitaltext.png"/>
          <p:cNvPicPr>
            <a:picLocks noChangeAspect="1"/>
          </p:cNvPicPr>
          <p:nvPr/>
        </p:nvPicPr>
        <p:blipFill>
          <a:blip r:embed="rId12" cstate="print"/>
          <a:srcRect/>
          <a:stretch>
            <a:fillRect/>
          </a:stretch>
        </p:blipFill>
        <p:spPr bwMode="auto">
          <a:xfrm>
            <a:off x="250825" y="5013325"/>
            <a:ext cx="2376488" cy="647700"/>
          </a:xfrm>
          <a:prstGeom prst="rect">
            <a:avLst/>
          </a:prstGeom>
          <a:noFill/>
          <a:ln w="9525">
            <a:noFill/>
            <a:miter lim="800000"/>
            <a:headEnd/>
            <a:tailEnd/>
          </a:ln>
        </p:spPr>
      </p:pic>
      <p:pic>
        <p:nvPicPr>
          <p:cNvPr id="8" name="10 Imagen" descr="sm.jpg"/>
          <p:cNvPicPr>
            <a:picLocks noChangeAspect="1"/>
          </p:cNvPicPr>
          <p:nvPr/>
        </p:nvPicPr>
        <p:blipFill>
          <a:blip r:embed="rId13" cstate="print"/>
          <a:srcRect/>
          <a:stretch>
            <a:fillRect/>
          </a:stretch>
        </p:blipFill>
        <p:spPr bwMode="auto">
          <a:xfrm>
            <a:off x="2987675" y="5029200"/>
            <a:ext cx="801688" cy="703263"/>
          </a:xfrm>
          <a:prstGeom prst="rect">
            <a:avLst/>
          </a:prstGeom>
          <a:noFill/>
          <a:ln w="9525">
            <a:noFill/>
            <a:miter lim="800000"/>
            <a:headEnd/>
            <a:tailEnd/>
          </a:ln>
        </p:spPr>
      </p:pic>
      <p:pic>
        <p:nvPicPr>
          <p:cNvPr id="9" name="11 Imagen" descr="educaline.jpg"/>
          <p:cNvPicPr>
            <a:picLocks noChangeAspect="1"/>
          </p:cNvPicPr>
          <p:nvPr/>
        </p:nvPicPr>
        <p:blipFill>
          <a:blip r:embed="rId14" cstate="print"/>
          <a:srcRect/>
          <a:stretch>
            <a:fillRect/>
          </a:stretch>
        </p:blipFill>
        <p:spPr bwMode="auto">
          <a:xfrm>
            <a:off x="3622675" y="4941888"/>
            <a:ext cx="2101850" cy="863600"/>
          </a:xfrm>
          <a:prstGeom prst="rect">
            <a:avLst/>
          </a:prstGeom>
          <a:noFill/>
          <a:ln w="9525">
            <a:noFill/>
            <a:miter lim="800000"/>
            <a:headEnd/>
            <a:tailEnd/>
          </a:ln>
        </p:spPr>
      </p:pic>
      <p:pic>
        <p:nvPicPr>
          <p:cNvPr id="10" name="9 Imagen" descr="librowebsantillana.gif"/>
          <p:cNvPicPr>
            <a:picLocks noChangeAspect="1"/>
          </p:cNvPicPr>
          <p:nvPr/>
        </p:nvPicPr>
        <p:blipFill>
          <a:blip r:embed="rId15" cstate="print"/>
          <a:srcRect/>
          <a:stretch>
            <a:fillRect/>
          </a:stretch>
        </p:blipFill>
        <p:spPr bwMode="auto">
          <a:xfrm>
            <a:off x="5580063" y="5229225"/>
            <a:ext cx="1944687" cy="503238"/>
          </a:xfrm>
          <a:prstGeom prst="rect">
            <a:avLst/>
          </a:prstGeom>
          <a:noFill/>
          <a:ln w="9525">
            <a:noFill/>
            <a:miter lim="800000"/>
            <a:headEnd/>
            <a:tailEnd/>
          </a:ln>
        </p:spPr>
      </p:pic>
      <p:pic>
        <p:nvPicPr>
          <p:cNvPr id="11" name="Picture 2" descr="Edebé Interactiva"/>
          <p:cNvPicPr>
            <a:picLocks noChangeAspect="1" noChangeArrowheads="1"/>
          </p:cNvPicPr>
          <p:nvPr/>
        </p:nvPicPr>
        <p:blipFill>
          <a:blip r:embed="rId16" cstate="print"/>
          <a:srcRect/>
          <a:stretch>
            <a:fillRect/>
          </a:stretch>
        </p:blipFill>
        <p:spPr bwMode="auto">
          <a:xfrm>
            <a:off x="6588125" y="4724400"/>
            <a:ext cx="2232025" cy="360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23528" y="980728"/>
            <a:ext cx="8784976" cy="5876926"/>
          </a:xfrm>
        </p:spPr>
        <p:txBody>
          <a:bodyPr/>
          <a:lstStyle/>
          <a:p>
            <a:pPr eaLnBrk="1" hangingPunct="1">
              <a:spcAft>
                <a:spcPct val="40000"/>
              </a:spcAft>
            </a:pPr>
            <a:r>
              <a:rPr lang="es-ES" sz="2000" dirty="0" smtClean="0">
                <a:latin typeface="Arial" charset="0"/>
                <a:cs typeface="Arial" charset="0"/>
                <a:hlinkClick r:id="rId3"/>
              </a:rPr>
              <a:t>18 modelos de uso didáctico de la pizarra digital</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4"/>
              </a:rPr>
              <a:t>29 modelos de uso didáctico de las aulas 2.0</a:t>
            </a:r>
            <a:endParaRPr lang="es-ES" sz="2000" dirty="0" smtClean="0">
              <a:latin typeface="Arial" charset="0"/>
              <a:cs typeface="Arial" charset="0"/>
              <a:hlinkClick r:id="rId5"/>
            </a:endParaRPr>
          </a:p>
          <a:p>
            <a:pPr eaLnBrk="1" hangingPunct="1">
              <a:spcAft>
                <a:spcPct val="40000"/>
              </a:spcAft>
            </a:pPr>
            <a:r>
              <a:rPr lang="es-ES" sz="2000" dirty="0" smtClean="0">
                <a:latin typeface="Arial" charset="0"/>
                <a:cs typeface="Arial" charset="0"/>
                <a:hlinkClick r:id="rId5"/>
              </a:rPr>
              <a:t>Textos e hipertextos</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6"/>
              </a:rPr>
              <a:t>Contenidos digitales</a:t>
            </a:r>
            <a:r>
              <a:rPr lang="es-ES" sz="2000" dirty="0" smtClean="0">
                <a:latin typeface="Arial" charset="0"/>
                <a:cs typeface="Arial" charset="0"/>
              </a:rPr>
              <a:t> (foro </a:t>
            </a:r>
            <a:r>
              <a:rPr lang="es-ES" sz="2000" dirty="0" err="1" smtClean="0">
                <a:latin typeface="Arial" charset="0"/>
                <a:cs typeface="Arial" charset="0"/>
              </a:rPr>
              <a:t>dimEDUtic</a:t>
            </a:r>
            <a:r>
              <a:rPr lang="es-ES" sz="2000" dirty="0" smtClean="0">
                <a:latin typeface="Arial" charset="0"/>
                <a:cs typeface="Arial" charset="0"/>
              </a:rPr>
              <a:t>)</a:t>
            </a:r>
          </a:p>
          <a:p>
            <a:pPr eaLnBrk="1" hangingPunct="1">
              <a:spcAft>
                <a:spcPct val="40000"/>
              </a:spcAft>
            </a:pPr>
            <a:r>
              <a:rPr lang="es-ES" sz="2000" dirty="0" smtClean="0">
                <a:latin typeface="Arial" charset="0"/>
                <a:cs typeface="Arial" charset="0"/>
                <a:hlinkClick r:id="rId7"/>
              </a:rPr>
              <a:t>Recetas para acabar con el 50% del fracaso escolar (1)</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8"/>
              </a:rPr>
              <a:t>Tecnología educativa. Web de Pere </a:t>
            </a:r>
            <a:r>
              <a:rPr lang="es-ES" sz="2000" dirty="0" err="1" smtClean="0">
                <a:latin typeface="Arial" charset="0"/>
                <a:cs typeface="Arial" charset="0"/>
                <a:hlinkClick r:id="rId8"/>
              </a:rPr>
              <a:t>Marquès</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9"/>
              </a:rPr>
              <a:t>Grupo de investigación </a:t>
            </a:r>
            <a:r>
              <a:rPr lang="es-ES" sz="2000" dirty="0" err="1" smtClean="0">
                <a:latin typeface="Arial" charset="0"/>
                <a:cs typeface="Arial" charset="0"/>
                <a:hlinkClick r:id="rId9"/>
              </a:rPr>
              <a:t>DIM-UAB</a:t>
            </a:r>
            <a:endParaRPr lang="es-ES" sz="2000" dirty="0" smtClean="0">
              <a:latin typeface="Arial" charset="0"/>
              <a:cs typeface="Arial" charset="0"/>
            </a:endParaRPr>
          </a:p>
          <a:p>
            <a:pPr eaLnBrk="1" hangingPunct="1">
              <a:spcBef>
                <a:spcPts val="1200"/>
              </a:spcBef>
              <a:spcAft>
                <a:spcPts val="1200"/>
              </a:spcAft>
              <a:buNone/>
            </a:pPr>
            <a:r>
              <a:rPr lang="es-ES" sz="2000" b="1" dirty="0" smtClean="0">
                <a:solidFill>
                  <a:srgbClr val="C00000"/>
                </a:solidFill>
                <a:latin typeface="Arial" charset="0"/>
                <a:cs typeface="Arial" charset="0"/>
              </a:rPr>
              <a:t>INVESTIGACIONES REALIZADAS</a:t>
            </a:r>
          </a:p>
          <a:p>
            <a:pPr eaLnBrk="1" hangingPunct="1">
              <a:spcAft>
                <a:spcPct val="40000"/>
              </a:spcAft>
            </a:pPr>
            <a:r>
              <a:rPr lang="es-ES" sz="2000" dirty="0" smtClean="0">
                <a:latin typeface="Arial" charset="0"/>
                <a:cs typeface="Arial" charset="0"/>
                <a:hlinkClick r:id="rId10"/>
              </a:rPr>
              <a:t>Uso educativo de los libros de texto digitales </a:t>
            </a:r>
            <a:r>
              <a:rPr lang="es-ES" sz="2000" dirty="0" err="1" smtClean="0">
                <a:latin typeface="Arial" charset="0"/>
                <a:cs typeface="Arial" charset="0"/>
                <a:hlinkClick r:id="rId10"/>
              </a:rPr>
              <a:t>Educaline</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11"/>
              </a:rPr>
              <a:t>¿Podemos mejorar los resultados académicos con las TIC? (Digital-</a:t>
            </a:r>
            <a:r>
              <a:rPr lang="es-ES" sz="2000" dirty="0" err="1" smtClean="0">
                <a:latin typeface="Arial" charset="0"/>
                <a:cs typeface="Arial" charset="0"/>
                <a:hlinkClick r:id="rId11"/>
              </a:rPr>
              <a:t>Text</a:t>
            </a:r>
            <a:r>
              <a:rPr lang="es-ES" sz="2000" dirty="0" smtClean="0">
                <a:latin typeface="Arial" charset="0"/>
                <a:cs typeface="Arial" charset="0"/>
                <a:hlinkClick r:id="rId11"/>
              </a:rPr>
              <a:t>)</a:t>
            </a:r>
            <a:endParaRPr lang="es-ES" sz="2000" dirty="0" smtClean="0">
              <a:latin typeface="Arial" charset="0"/>
              <a:cs typeface="Arial" charset="0"/>
            </a:endParaRPr>
          </a:p>
          <a:p>
            <a:pPr eaLnBrk="1" hangingPunct="1">
              <a:spcAft>
                <a:spcPct val="40000"/>
              </a:spcAft>
            </a:pPr>
            <a:r>
              <a:rPr lang="es-ES" sz="2000" dirty="0" smtClean="0">
                <a:latin typeface="Arial" charset="0"/>
                <a:cs typeface="Arial" charset="0"/>
                <a:hlinkClick r:id="rId12"/>
              </a:rPr>
              <a:t>Uso educativos de los contenidos Santillana en Red</a:t>
            </a:r>
            <a:endParaRPr lang="es-ES" sz="2000" dirty="0" smtClean="0">
              <a:latin typeface="Arial" charset="0"/>
              <a:cs typeface="Arial" charset="0"/>
            </a:endParaRPr>
          </a:p>
          <a:p>
            <a:pPr algn="ctr" eaLnBrk="1" hangingPunct="1">
              <a:lnSpc>
                <a:spcPct val="80000"/>
              </a:lnSpc>
              <a:spcAft>
                <a:spcPct val="40000"/>
              </a:spcAft>
              <a:buFontTx/>
              <a:buNone/>
            </a:pPr>
            <a:endParaRPr lang="es-ES" sz="2000" dirty="0" smtClean="0"/>
          </a:p>
        </p:txBody>
      </p:sp>
      <p:sp>
        <p:nvSpPr>
          <p:cNvPr id="29699" name="Text Box 3"/>
          <p:cNvSpPr txBox="1">
            <a:spLocks noChangeArrowheads="1"/>
          </p:cNvSpPr>
          <p:nvPr/>
        </p:nvSpPr>
        <p:spPr bwMode="auto">
          <a:xfrm>
            <a:off x="7561064" y="6610350"/>
            <a:ext cx="1547440" cy="276999"/>
          </a:xfrm>
          <a:prstGeom prst="rect">
            <a:avLst/>
          </a:prstGeom>
          <a:noFill/>
          <a:ln w="9525">
            <a:noFill/>
            <a:miter lim="800000"/>
            <a:headEnd/>
            <a:tailEnd/>
          </a:ln>
        </p:spPr>
        <p:txBody>
          <a:bodyPr wrap="square">
            <a:spAutoFit/>
          </a:bodyPr>
          <a:lstStyle/>
          <a:p>
            <a:pPr>
              <a:spcBef>
                <a:spcPct val="50000"/>
              </a:spcBef>
            </a:pPr>
            <a:r>
              <a:rPr lang="es-ES" sz="1200" dirty="0" smtClean="0">
                <a:latin typeface="Calibri" pitchFamily="34" charset="0"/>
              </a:rPr>
              <a:t>Pere </a:t>
            </a:r>
            <a:r>
              <a:rPr lang="es-ES" sz="1200" dirty="0" err="1">
                <a:latin typeface="Calibri" pitchFamily="34" charset="0"/>
              </a:rPr>
              <a:t>Marquès</a:t>
            </a:r>
            <a:r>
              <a:rPr lang="es-ES" sz="1200" dirty="0">
                <a:latin typeface="Calibri" pitchFamily="34" charset="0"/>
              </a:rPr>
              <a:t> (008)</a:t>
            </a:r>
          </a:p>
        </p:txBody>
      </p:sp>
      <p:sp>
        <p:nvSpPr>
          <p:cNvPr id="41988" name="Rectangle 5"/>
          <p:cNvSpPr>
            <a:spLocks noChangeArrowheads="1"/>
          </p:cNvSpPr>
          <p:nvPr/>
        </p:nvSpPr>
        <p:spPr bwMode="auto">
          <a:xfrm>
            <a:off x="144463" y="44624"/>
            <a:ext cx="8999537" cy="576262"/>
          </a:xfrm>
          <a:prstGeom prst="rect">
            <a:avLst/>
          </a:prstGeom>
          <a:noFill/>
          <a:ln w="9525">
            <a:noFill/>
            <a:miter lim="800000"/>
            <a:headEnd/>
            <a:tailEnd/>
          </a:ln>
        </p:spPr>
        <p:txBody>
          <a:bodyPr anchor="ctr"/>
          <a:lstStyle/>
          <a:p>
            <a:pPr algn="ctr" fontAlgn="auto">
              <a:spcBef>
                <a:spcPts val="0"/>
              </a:spcBef>
              <a:spcAft>
                <a:spcPts val="0"/>
              </a:spcAft>
              <a:defRPr/>
            </a:pPr>
            <a:r>
              <a:rPr lang="es-ES" sz="2800" b="1" i="1" dirty="0">
                <a:solidFill>
                  <a:srgbClr val="C00000"/>
                </a:solidFill>
                <a:effectLst>
                  <a:outerShdw blurRad="38100" dist="38100" dir="2700000" algn="tl">
                    <a:srgbClr val="000000">
                      <a:alpha val="43137"/>
                    </a:srgbClr>
                  </a:outerShdw>
                </a:effectLst>
                <a:latin typeface="+mn-lt"/>
                <a:cs typeface="+mn-cs"/>
              </a:rPr>
              <a:t>MÁS INFORMACIÓN…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Marcador de contenido"/>
          <p:cNvSpPr>
            <a:spLocks noGrp="1"/>
          </p:cNvSpPr>
          <p:nvPr>
            <p:ph idx="1"/>
          </p:nvPr>
        </p:nvSpPr>
        <p:spPr>
          <a:xfrm>
            <a:off x="34925" y="981075"/>
            <a:ext cx="8929688" cy="5876925"/>
          </a:xfrm>
        </p:spPr>
        <p:txBody>
          <a:bodyPr/>
          <a:lstStyle/>
          <a:p>
            <a:pPr marL="0" indent="-358775" algn="just" eaLnBrk="1" hangingPunct="1">
              <a:spcBef>
                <a:spcPts val="600"/>
              </a:spcBef>
              <a:spcAft>
                <a:spcPts val="600"/>
              </a:spcAft>
              <a:defRPr/>
            </a:pPr>
            <a:r>
              <a:rPr lang="es-ES" sz="2000" b="1" dirty="0" smtClean="0">
                <a:solidFill>
                  <a:srgbClr val="C00000"/>
                </a:solidFill>
                <a:cs typeface="Arial" charset="0"/>
              </a:rPr>
              <a:t>1.- En las actividades memorísticas </a:t>
            </a:r>
            <a:r>
              <a:rPr lang="es-ES" sz="2000" dirty="0" smtClean="0">
                <a:cs typeface="Arial" charset="0"/>
              </a:rPr>
              <a:t>permite a los </a:t>
            </a:r>
            <a:r>
              <a:rPr lang="es-ES" sz="2000" b="1" dirty="0" smtClean="0">
                <a:cs typeface="Arial" charset="0"/>
              </a:rPr>
              <a:t>alumnos</a:t>
            </a:r>
            <a:r>
              <a:rPr lang="es-ES" sz="2000" dirty="0" smtClean="0">
                <a:cs typeface="Arial" charset="0"/>
              </a:rPr>
              <a:t>:</a:t>
            </a:r>
          </a:p>
          <a:p>
            <a:pPr marL="800100" lvl="2" indent="-358775" algn="just" eaLnBrk="1" hangingPunct="1">
              <a:spcBef>
                <a:spcPts val="600"/>
              </a:spcBef>
              <a:spcAft>
                <a:spcPts val="600"/>
              </a:spcAft>
              <a:buFont typeface="Arial" pitchFamily="34" charset="0"/>
              <a:buChar char="−"/>
              <a:defRPr/>
            </a:pPr>
            <a:r>
              <a:rPr lang="es-ES" sz="2000" b="1" dirty="0" smtClean="0">
                <a:solidFill>
                  <a:srgbClr val="290AE6"/>
                </a:solidFill>
                <a:cs typeface="Arial" charset="0"/>
              </a:rPr>
              <a:t>Consultar y leer </a:t>
            </a:r>
            <a:r>
              <a:rPr lang="es-ES" sz="2000" i="1" dirty="0" smtClean="0">
                <a:cs typeface="Arial" charset="0"/>
              </a:rPr>
              <a:t>(de forma guiada o autónoma) </a:t>
            </a:r>
            <a:r>
              <a:rPr lang="es-ES" sz="2000" dirty="0" smtClean="0">
                <a:cs typeface="Arial" charset="0"/>
              </a:rPr>
              <a:t>información textual y multimedia de los principales contenidos de la asignatura. Así podrán comprender y leer en diversos contextos el vocabulario a aprender.</a:t>
            </a:r>
            <a:endParaRPr lang="es-ES" sz="2000" dirty="0" smtClean="0">
              <a:solidFill>
                <a:srgbClr val="002060"/>
              </a:solidFill>
              <a:cs typeface="Arial" charset="0"/>
            </a:endParaRPr>
          </a:p>
          <a:p>
            <a:pPr marL="800100" lvl="2" indent="-358775" algn="just" eaLnBrk="1" hangingPunct="1">
              <a:spcBef>
                <a:spcPts val="600"/>
              </a:spcBef>
              <a:spcAft>
                <a:spcPts val="600"/>
              </a:spcAft>
              <a:buFont typeface="Arial" pitchFamily="34" charset="0"/>
              <a:buChar char="−"/>
              <a:defRPr/>
            </a:pPr>
            <a:r>
              <a:rPr lang="es-ES" sz="2000" b="1" dirty="0" smtClean="0">
                <a:solidFill>
                  <a:srgbClr val="290AE6"/>
                </a:solidFill>
                <a:cs typeface="Arial" charset="0"/>
              </a:rPr>
              <a:t>Realizar muchos ejercicios </a:t>
            </a:r>
            <a:r>
              <a:rPr lang="es-ES" sz="2000" b="1" dirty="0" err="1" smtClean="0">
                <a:solidFill>
                  <a:srgbClr val="290AE6"/>
                </a:solidFill>
                <a:cs typeface="Arial" charset="0"/>
              </a:rPr>
              <a:t>autocorregibles</a:t>
            </a:r>
            <a:r>
              <a:rPr lang="es-ES" sz="2000" dirty="0" smtClean="0">
                <a:cs typeface="Arial" charset="0"/>
              </a:rPr>
              <a:t>, que les permitirán utilizar este vocabulario </a:t>
            </a:r>
            <a:r>
              <a:rPr lang="es-ES" sz="2000" i="1" dirty="0" smtClean="0">
                <a:cs typeface="Arial" charset="0"/>
              </a:rPr>
              <a:t>(y otros contenidos a memorizar: tablas de multiplicar, reglas de ortografía…)</a:t>
            </a:r>
            <a:r>
              <a:rPr lang="es-ES" sz="2000" dirty="0" smtClean="0">
                <a:cs typeface="Arial" charset="0"/>
              </a:rPr>
              <a:t> en diversas situaciones.</a:t>
            </a:r>
          </a:p>
          <a:p>
            <a:pPr marL="800100" lvl="2" indent="-358775" algn="just" eaLnBrk="1" hangingPunct="1">
              <a:spcBef>
                <a:spcPts val="600"/>
              </a:spcBef>
              <a:spcAft>
                <a:spcPts val="600"/>
              </a:spcAft>
              <a:buFont typeface="Arial" pitchFamily="34" charset="0"/>
              <a:buChar char="−"/>
              <a:defRPr/>
            </a:pPr>
            <a:r>
              <a:rPr lang="es-ES" sz="2000" dirty="0" smtClean="0">
                <a:cs typeface="Arial" charset="0"/>
              </a:rPr>
              <a:t>Elaborar</a:t>
            </a:r>
            <a:r>
              <a:rPr lang="es-ES" sz="2000" i="1" dirty="0" smtClean="0">
                <a:cs typeface="Arial" charset="0"/>
              </a:rPr>
              <a:t> (individualmente o en grupo) </a:t>
            </a:r>
            <a:r>
              <a:rPr lang="es-ES" sz="2000" dirty="0" smtClean="0">
                <a:cs typeface="Arial" charset="0"/>
              </a:rPr>
              <a:t>un </a:t>
            </a:r>
            <a:r>
              <a:rPr lang="es-ES" sz="2000" b="1" dirty="0" smtClean="0">
                <a:solidFill>
                  <a:srgbClr val="290AE6"/>
                </a:solidFill>
                <a:cs typeface="Arial" charset="0"/>
              </a:rPr>
              <a:t>glosario o wiki-glosario </a:t>
            </a:r>
            <a:r>
              <a:rPr lang="es-ES" sz="2000" dirty="0" smtClean="0">
                <a:cs typeface="Arial" charset="0"/>
              </a:rPr>
              <a:t>a partir de sus definiciones</a:t>
            </a:r>
            <a:r>
              <a:rPr lang="es-ES" sz="2000" b="1" dirty="0" smtClean="0">
                <a:solidFill>
                  <a:srgbClr val="290AE6"/>
                </a:solidFill>
                <a:cs typeface="Arial" charset="0"/>
              </a:rPr>
              <a:t> </a:t>
            </a:r>
            <a:r>
              <a:rPr lang="es-ES" sz="2000" dirty="0" smtClean="0">
                <a:cs typeface="Arial" charset="0"/>
              </a:rPr>
              <a:t>y elementos multimedia.</a:t>
            </a:r>
          </a:p>
          <a:p>
            <a:pPr marL="400050" lvl="2" indent="-358775" algn="just" eaLnBrk="1" hangingPunct="1">
              <a:spcBef>
                <a:spcPts val="600"/>
              </a:spcBef>
              <a:spcAft>
                <a:spcPts val="600"/>
              </a:spcAft>
              <a:buFontTx/>
              <a:buNone/>
              <a:defRPr/>
            </a:pPr>
            <a:r>
              <a:rPr lang="es-ES" sz="2000" dirty="0" smtClean="0">
                <a:cs typeface="Arial" charset="0"/>
              </a:rPr>
              <a:t>Y los </a:t>
            </a:r>
            <a:r>
              <a:rPr lang="es-ES" sz="2000" b="1" dirty="0" smtClean="0">
                <a:cs typeface="Arial" charset="0"/>
              </a:rPr>
              <a:t>profesores</a:t>
            </a:r>
            <a:r>
              <a:rPr lang="es-ES" sz="2000" dirty="0" smtClean="0">
                <a:cs typeface="Arial" charset="0"/>
              </a:rPr>
              <a:t> los pueden utilizar:</a:t>
            </a:r>
          </a:p>
          <a:p>
            <a:pPr marL="857250" lvl="3" indent="-358775" algn="just" eaLnBrk="1" hangingPunct="1">
              <a:spcBef>
                <a:spcPts val="600"/>
              </a:spcBef>
              <a:spcAft>
                <a:spcPts val="600"/>
              </a:spcAft>
              <a:defRPr/>
            </a:pPr>
            <a:r>
              <a:rPr lang="es-ES" dirty="0" smtClean="0">
                <a:cs typeface="Arial" charset="0"/>
              </a:rPr>
              <a:t>Como apoyo en sus </a:t>
            </a:r>
            <a:r>
              <a:rPr lang="es-ES" b="1" dirty="0" smtClean="0">
                <a:solidFill>
                  <a:srgbClr val="290AE6"/>
                </a:solidFill>
                <a:cs typeface="Arial" charset="0"/>
              </a:rPr>
              <a:t>explicaciones magistrales </a:t>
            </a:r>
            <a:r>
              <a:rPr lang="es-ES" dirty="0" smtClean="0">
                <a:cs typeface="Arial" charset="0"/>
              </a:rPr>
              <a:t>en la pizarra digital.</a:t>
            </a:r>
          </a:p>
          <a:p>
            <a:pPr marL="857250" lvl="3" indent="-358775" algn="just" eaLnBrk="1" hangingPunct="1">
              <a:spcBef>
                <a:spcPts val="600"/>
              </a:spcBef>
              <a:spcAft>
                <a:spcPts val="600"/>
              </a:spcAft>
              <a:defRPr/>
            </a:pPr>
            <a:r>
              <a:rPr lang="es-ES" dirty="0" smtClean="0">
                <a:cs typeface="Arial" charset="0"/>
              </a:rPr>
              <a:t>Para </a:t>
            </a:r>
            <a:r>
              <a:rPr lang="es-ES" b="1" dirty="0" smtClean="0">
                <a:solidFill>
                  <a:srgbClr val="290AE6"/>
                </a:solidFill>
                <a:cs typeface="Arial" charset="0"/>
              </a:rPr>
              <a:t>hacer ejercicios entre todos </a:t>
            </a:r>
            <a:r>
              <a:rPr lang="es-ES" dirty="0" smtClean="0">
                <a:cs typeface="Arial" charset="0"/>
              </a:rPr>
              <a:t>y corregirlos en la pizarra digital.</a:t>
            </a:r>
          </a:p>
          <a:p>
            <a:pPr marL="857250" lvl="3" indent="-358775" algn="just" eaLnBrk="1" hangingPunct="1">
              <a:spcBef>
                <a:spcPts val="600"/>
              </a:spcBef>
              <a:spcAft>
                <a:spcPts val="600"/>
              </a:spcAft>
              <a:defRPr/>
            </a:pPr>
            <a:r>
              <a:rPr lang="es-ES" dirty="0" smtClean="0">
                <a:cs typeface="Arial" charset="0"/>
              </a:rPr>
              <a:t>Para </a:t>
            </a:r>
            <a:r>
              <a:rPr lang="es-ES" b="1" dirty="0" smtClean="0">
                <a:solidFill>
                  <a:srgbClr val="290AE6"/>
                </a:solidFill>
                <a:cs typeface="Arial" charset="0"/>
              </a:rPr>
              <a:t>proponer ejercicios </a:t>
            </a:r>
            <a:r>
              <a:rPr lang="es-ES" dirty="0" smtClean="0">
                <a:cs typeface="Arial" charset="0"/>
              </a:rPr>
              <a:t>a los alumnos y </a:t>
            </a:r>
            <a:r>
              <a:rPr lang="es-ES" b="1" dirty="0" smtClean="0">
                <a:solidFill>
                  <a:srgbClr val="290AE6"/>
                </a:solidFill>
                <a:cs typeface="Arial" charset="0"/>
              </a:rPr>
              <a:t>hacer un seguimiento </a:t>
            </a:r>
            <a:r>
              <a:rPr lang="es-ES" dirty="0" smtClean="0">
                <a:cs typeface="Arial" charset="0"/>
              </a:rPr>
              <a:t>del trabajo que van realizando </a:t>
            </a:r>
            <a:r>
              <a:rPr lang="es-ES" i="1" dirty="0" smtClean="0">
                <a:cs typeface="Arial" charset="0"/>
              </a:rPr>
              <a:t>(se genera un informe).</a:t>
            </a:r>
          </a:p>
          <a:p>
            <a:pPr marL="857250" lvl="3" indent="-358775" algn="just" eaLnBrk="1" hangingPunct="1">
              <a:spcBef>
                <a:spcPts val="600"/>
              </a:spcBef>
              <a:spcAft>
                <a:spcPts val="600"/>
              </a:spcAft>
              <a:defRPr/>
            </a:pPr>
            <a:r>
              <a:rPr lang="es-ES" dirty="0" smtClean="0">
                <a:cs typeface="Arial" charset="0"/>
              </a:rPr>
              <a:t>Para </a:t>
            </a:r>
            <a:r>
              <a:rPr lang="es-ES" b="1" dirty="0" smtClean="0">
                <a:solidFill>
                  <a:srgbClr val="290AE6"/>
                </a:solidFill>
                <a:cs typeface="Arial" charset="0"/>
              </a:rPr>
              <a:t>poner exámenes  </a:t>
            </a:r>
            <a:r>
              <a:rPr lang="es-ES" dirty="0" smtClean="0">
                <a:cs typeface="Arial" charset="0"/>
              </a:rPr>
              <a:t>a los alumnos.</a:t>
            </a:r>
          </a:p>
          <a:p>
            <a:pPr marL="0" indent="-358775" algn="just" eaLnBrk="1" hangingPunct="1">
              <a:spcBef>
                <a:spcPts val="600"/>
              </a:spcBef>
              <a:spcAft>
                <a:spcPts val="1200"/>
              </a:spcAft>
              <a:buFontTx/>
              <a:buNone/>
              <a:defRPr/>
            </a:pPr>
            <a:endParaRPr lang="es-ES" sz="1800" dirty="0" smtClean="0">
              <a:solidFill>
                <a:srgbClr val="002060"/>
              </a:solidFill>
              <a:cs typeface="Arial" charset="0"/>
            </a:endParaRPr>
          </a:p>
        </p:txBody>
      </p:sp>
      <p:sp>
        <p:nvSpPr>
          <p:cNvPr id="2" name="1 Título"/>
          <p:cNvSpPr>
            <a:spLocks noGrp="1"/>
          </p:cNvSpPr>
          <p:nvPr>
            <p:ph type="title"/>
          </p:nvPr>
        </p:nvSpPr>
        <p:spPr>
          <a:xfrm>
            <a:off x="144463" y="130175"/>
            <a:ext cx="8820150" cy="706438"/>
          </a:xfrm>
        </p:spPr>
        <p:txBody>
          <a:bodyPr rtlCol="0">
            <a:normAutofit fontScale="90000"/>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cs typeface="Arial" pitchFamily="34" charset="0"/>
              </a:rPr>
              <a:t>¿CÓMO NOS PUEDEN AYUDAR </a:t>
            </a:r>
            <a:r>
              <a:rPr lang="es-ES" sz="2200" b="1" dirty="0" smtClean="0">
                <a:solidFill>
                  <a:srgbClr val="C00000"/>
                </a:solidFill>
                <a:effectLst>
                  <a:outerShdw blurRad="38100" dist="38100" dir="2700000" algn="tl">
                    <a:srgbClr val="000000">
                      <a:alpha val="43137"/>
                    </a:srgbClr>
                  </a:outerShdw>
                </a:effectLst>
                <a:cs typeface="Arial" pitchFamily="34" charset="0"/>
              </a:rPr>
              <a:t>(en las aulas y en casa) </a:t>
            </a:r>
            <a:r>
              <a:rPr lang="es-ES" sz="2800" b="1" dirty="0" smtClean="0">
                <a:solidFill>
                  <a:srgbClr val="C00000"/>
                </a:solidFill>
                <a:effectLst>
                  <a:outerShdw blurRad="38100" dist="38100" dir="2700000" algn="tl">
                    <a:srgbClr val="000000">
                      <a:alpha val="43137"/>
                    </a:srgbClr>
                  </a:outerShdw>
                </a:effectLst>
                <a:cs typeface="Arial" pitchFamily="34" charset="0"/>
              </a:rPr>
              <a:t/>
            </a:r>
            <a:br>
              <a:rPr lang="es-ES" sz="2800" b="1" dirty="0" smtClean="0">
                <a:solidFill>
                  <a:srgbClr val="C00000"/>
                </a:solidFill>
                <a:effectLst>
                  <a:outerShdw blurRad="38100" dist="38100" dir="2700000" algn="tl">
                    <a:srgbClr val="000000">
                      <a:alpha val="43137"/>
                    </a:srgbClr>
                  </a:outerShdw>
                </a:effectLst>
                <a:cs typeface="Arial" pitchFamily="34" charset="0"/>
              </a:rPr>
            </a:br>
            <a:r>
              <a:rPr lang="es-ES" sz="2800" b="1" dirty="0" smtClean="0">
                <a:solidFill>
                  <a:srgbClr val="C00000"/>
                </a:solidFill>
                <a:effectLst>
                  <a:outerShdw blurRad="38100" dist="38100" dir="2700000" algn="tl">
                    <a:srgbClr val="000000">
                      <a:alpha val="43137"/>
                    </a:srgbClr>
                  </a:outerShdw>
                </a:effectLst>
                <a:cs typeface="Arial" pitchFamily="34" charset="0"/>
              </a:rPr>
              <a:t>LOS LIBROS DE TEXTO DIGITAL? </a:t>
            </a:r>
            <a:r>
              <a:rPr lang="es-ES" sz="2700" b="1" dirty="0" smtClean="0">
                <a:solidFill>
                  <a:srgbClr val="C00000"/>
                </a:solidFill>
                <a:effectLst>
                  <a:outerShdw blurRad="38100" dist="38100" dir="2700000" algn="tl">
                    <a:srgbClr val="000000">
                      <a:alpha val="43137"/>
                    </a:srgbClr>
                  </a:outerShdw>
                </a:effectLst>
                <a:cs typeface="Arial" pitchFamily="34" charset="0"/>
              </a:rPr>
              <a:t>1/2</a:t>
            </a:r>
            <a:endParaRPr lang="es-ES" sz="2800" dirty="0">
              <a:cs typeface="Arial" pitchFamily="34" charset="0"/>
            </a:endParaRPr>
          </a:p>
        </p:txBody>
      </p:sp>
      <p:sp>
        <p:nvSpPr>
          <p:cNvPr id="2662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Marcador de contenido"/>
          <p:cNvSpPr>
            <a:spLocks noGrp="1"/>
          </p:cNvSpPr>
          <p:nvPr>
            <p:ph idx="1"/>
          </p:nvPr>
        </p:nvSpPr>
        <p:spPr>
          <a:xfrm>
            <a:off x="34925" y="981075"/>
            <a:ext cx="8929688" cy="5761038"/>
          </a:xfrm>
        </p:spPr>
        <p:txBody>
          <a:bodyPr/>
          <a:lstStyle/>
          <a:p>
            <a:pPr marL="0" indent="-358775" algn="just" eaLnBrk="1" hangingPunct="1">
              <a:spcBef>
                <a:spcPts val="600"/>
              </a:spcBef>
              <a:spcAft>
                <a:spcPts val="600"/>
              </a:spcAft>
              <a:defRPr/>
            </a:pPr>
            <a:r>
              <a:rPr lang="es-ES" sz="2000" b="1" dirty="0" smtClean="0">
                <a:solidFill>
                  <a:srgbClr val="C00000"/>
                </a:solidFill>
                <a:cs typeface="Arial" charset="0"/>
              </a:rPr>
              <a:t>2.- En las actividades prácticas,</a:t>
            </a:r>
            <a:r>
              <a:rPr lang="es-ES" sz="2000" dirty="0" smtClean="0">
                <a:solidFill>
                  <a:srgbClr val="002060"/>
                </a:solidFill>
                <a:cs typeface="Arial" charset="0"/>
              </a:rPr>
              <a:t> que los </a:t>
            </a:r>
            <a:r>
              <a:rPr lang="es-ES" sz="2000" b="1" dirty="0" smtClean="0">
                <a:solidFill>
                  <a:srgbClr val="002060"/>
                </a:solidFill>
                <a:cs typeface="Arial" charset="0"/>
              </a:rPr>
              <a:t>alumnos</a:t>
            </a:r>
            <a:r>
              <a:rPr lang="es-ES" sz="2000" dirty="0" smtClean="0">
                <a:solidFill>
                  <a:srgbClr val="002060"/>
                </a:solidFill>
                <a:cs typeface="Arial" charset="0"/>
              </a:rPr>
              <a:t> siempre harán con apoyo de apuntes, libros o Internet, los libros de texto digitales le permiten:</a:t>
            </a:r>
          </a:p>
          <a:p>
            <a:pPr marL="800100" lvl="2" indent="-358775" eaLnBrk="1" hangingPunct="1">
              <a:spcBef>
                <a:spcPts val="600"/>
              </a:spcBef>
              <a:spcAft>
                <a:spcPts val="600"/>
              </a:spcAft>
              <a:buFont typeface="Arial" pitchFamily="34" charset="0"/>
              <a:buChar char="−"/>
              <a:defRPr/>
            </a:pPr>
            <a:r>
              <a:rPr lang="es-ES" sz="2000" dirty="0" smtClean="0">
                <a:solidFill>
                  <a:srgbClr val="002060"/>
                </a:solidFill>
                <a:cs typeface="Arial" charset="0"/>
              </a:rPr>
              <a:t>Disponer de una </a:t>
            </a:r>
            <a:r>
              <a:rPr lang="es-ES" sz="2000" b="1" dirty="0" smtClean="0">
                <a:solidFill>
                  <a:srgbClr val="290AE6"/>
                </a:solidFill>
                <a:cs typeface="Arial" charset="0"/>
              </a:rPr>
              <a:t>fuente de información </a:t>
            </a:r>
            <a:r>
              <a:rPr lang="es-ES" sz="2000" dirty="0" smtClean="0">
                <a:cs typeface="Arial" charset="0"/>
              </a:rPr>
              <a:t>(textual y multimedia) </a:t>
            </a:r>
            <a:r>
              <a:rPr lang="es-ES" sz="2000" b="1" dirty="0" smtClean="0">
                <a:solidFill>
                  <a:srgbClr val="290AE6"/>
                </a:solidFill>
                <a:cs typeface="Arial" charset="0"/>
              </a:rPr>
              <a:t>básica y fiable </a:t>
            </a:r>
            <a:r>
              <a:rPr lang="es-ES" sz="2000" dirty="0" smtClean="0">
                <a:solidFill>
                  <a:srgbClr val="002060"/>
                </a:solidFill>
                <a:cs typeface="Arial" charset="0"/>
              </a:rPr>
              <a:t>para todas las actividades prácticas:</a:t>
            </a:r>
          </a:p>
          <a:p>
            <a:pPr marL="1257300" lvl="3" indent="-358775" algn="just" eaLnBrk="1" hangingPunct="1">
              <a:spcBef>
                <a:spcPts val="600"/>
              </a:spcBef>
              <a:spcAft>
                <a:spcPts val="600"/>
              </a:spcAft>
              <a:buFont typeface="Arial" pitchFamily="34" charset="0"/>
              <a:buChar char="−"/>
              <a:defRPr/>
            </a:pPr>
            <a:r>
              <a:rPr lang="es-ES" sz="1800" b="1" i="1" dirty="0" smtClean="0">
                <a:solidFill>
                  <a:srgbClr val="002060"/>
                </a:solidFill>
                <a:cs typeface="Arial" charset="0"/>
              </a:rPr>
              <a:t>Ejercicios </a:t>
            </a:r>
            <a:r>
              <a:rPr lang="es-ES" sz="1800" b="1" i="1" dirty="0" smtClean="0">
                <a:solidFill>
                  <a:srgbClr val="002060"/>
                </a:solidFill>
                <a:latin typeface="Arial" pitchFamily="34" charset="0"/>
                <a:cs typeface="Arial" pitchFamily="34" charset="0"/>
              </a:rPr>
              <a:t>y exámenes prácticos</a:t>
            </a:r>
            <a:r>
              <a:rPr lang="es-ES" sz="1800" dirty="0" smtClean="0">
                <a:solidFill>
                  <a:srgbClr val="002060"/>
                </a:solidFill>
                <a:latin typeface="Arial" pitchFamily="34" charset="0"/>
                <a:cs typeface="Arial" pitchFamily="34" charset="0"/>
              </a:rPr>
              <a:t>, </a:t>
            </a:r>
            <a:r>
              <a:rPr lang="es-ES" sz="1800" dirty="0" err="1" smtClean="0">
                <a:solidFill>
                  <a:srgbClr val="002060"/>
                </a:solidFill>
                <a:latin typeface="Arial" pitchFamily="34" charset="0"/>
                <a:cs typeface="Arial" pitchFamily="34" charset="0"/>
              </a:rPr>
              <a:t>webquest</a:t>
            </a:r>
            <a:r>
              <a:rPr lang="es-ES" sz="1800" dirty="0" smtClean="0">
                <a:solidFill>
                  <a:srgbClr val="002060"/>
                </a:solidFill>
                <a:latin typeface="Arial" pitchFamily="34" charset="0"/>
                <a:cs typeface="Arial" pitchFamily="34" charset="0"/>
              </a:rPr>
              <a:t>…</a:t>
            </a:r>
          </a:p>
          <a:p>
            <a:pPr marL="1257300" lvl="3" indent="-358775" algn="just" eaLnBrk="1" hangingPunct="1">
              <a:spcBef>
                <a:spcPts val="600"/>
              </a:spcBef>
              <a:spcAft>
                <a:spcPts val="600"/>
              </a:spcAft>
              <a:buFont typeface="Arial" pitchFamily="34" charset="0"/>
              <a:buChar char="−"/>
              <a:defRPr/>
            </a:pPr>
            <a:r>
              <a:rPr lang="es-ES" sz="1800" dirty="0" smtClean="0">
                <a:solidFill>
                  <a:srgbClr val="002060"/>
                </a:solidFill>
                <a:latin typeface="Arial" pitchFamily="34" charset="0"/>
                <a:cs typeface="Arial" pitchFamily="34" charset="0"/>
              </a:rPr>
              <a:t>Preparar </a:t>
            </a:r>
            <a:r>
              <a:rPr lang="es-ES" sz="1800" b="1" i="1" dirty="0" smtClean="0">
                <a:solidFill>
                  <a:srgbClr val="002060"/>
                </a:solidFill>
                <a:latin typeface="Arial" pitchFamily="34" charset="0"/>
                <a:cs typeface="Arial" pitchFamily="34" charset="0"/>
              </a:rPr>
              <a:t>síntesis de los contenidos en su “blog personal”</a:t>
            </a:r>
          </a:p>
          <a:p>
            <a:pPr marL="1257300" lvl="3" indent="-358775" algn="just" eaLnBrk="1" hangingPunct="1">
              <a:spcBef>
                <a:spcPts val="600"/>
              </a:spcBef>
              <a:spcAft>
                <a:spcPts val="600"/>
              </a:spcAft>
              <a:buFont typeface="Arial" pitchFamily="34" charset="0"/>
              <a:buChar char="−"/>
              <a:defRPr/>
            </a:pPr>
            <a:r>
              <a:rPr lang="es-ES" sz="1800" dirty="0" smtClean="0">
                <a:solidFill>
                  <a:srgbClr val="002060"/>
                </a:solidFill>
                <a:latin typeface="Arial" pitchFamily="34" charset="0"/>
                <a:cs typeface="Arial" pitchFamily="34" charset="0"/>
              </a:rPr>
              <a:t>Preparar </a:t>
            </a:r>
            <a:r>
              <a:rPr lang="es-ES" sz="1800" i="1" dirty="0" smtClean="0">
                <a:solidFill>
                  <a:srgbClr val="002060"/>
                </a:solidFill>
                <a:latin typeface="Arial" pitchFamily="34" charset="0"/>
                <a:cs typeface="Arial" pitchFamily="34" charset="0"/>
              </a:rPr>
              <a:t>(en grupo)</a:t>
            </a:r>
            <a:r>
              <a:rPr lang="es-ES" sz="1800" dirty="0" smtClean="0">
                <a:solidFill>
                  <a:srgbClr val="002060"/>
                </a:solidFill>
                <a:latin typeface="Arial" pitchFamily="34" charset="0"/>
                <a:cs typeface="Arial" pitchFamily="34" charset="0"/>
              </a:rPr>
              <a:t> </a:t>
            </a:r>
            <a:r>
              <a:rPr lang="es-ES" sz="1800" b="1" i="1" dirty="0" smtClean="0">
                <a:solidFill>
                  <a:srgbClr val="002060"/>
                </a:solidFill>
                <a:latin typeface="Arial" pitchFamily="34" charset="0"/>
                <a:cs typeface="Arial" pitchFamily="34" charset="0"/>
              </a:rPr>
              <a:t>presentaciones multimedia </a:t>
            </a:r>
            <a:r>
              <a:rPr lang="es-ES" sz="1800" dirty="0" smtClean="0">
                <a:solidFill>
                  <a:srgbClr val="002060"/>
                </a:solidFill>
                <a:latin typeface="Arial" pitchFamily="34" charset="0"/>
                <a:cs typeface="Arial" pitchFamily="34" charset="0"/>
              </a:rPr>
              <a:t>sobre temas.</a:t>
            </a:r>
          </a:p>
          <a:p>
            <a:pPr marL="1257300" lvl="3" indent="-358775" algn="just" eaLnBrk="1" hangingPunct="1">
              <a:spcBef>
                <a:spcPts val="600"/>
              </a:spcBef>
              <a:spcAft>
                <a:spcPts val="600"/>
              </a:spcAft>
              <a:buFont typeface="Arial" pitchFamily="34" charset="0"/>
              <a:buChar char="−"/>
              <a:defRPr/>
            </a:pPr>
            <a:r>
              <a:rPr lang="es-ES" sz="1800" dirty="0" smtClean="0">
                <a:solidFill>
                  <a:srgbClr val="002060"/>
                </a:solidFill>
                <a:latin typeface="Arial" pitchFamily="34" charset="0"/>
                <a:cs typeface="Arial" pitchFamily="34" charset="0"/>
              </a:rPr>
              <a:t>Elaborar </a:t>
            </a:r>
            <a:r>
              <a:rPr lang="es-ES" sz="1800" i="1" dirty="0" smtClean="0">
                <a:solidFill>
                  <a:srgbClr val="002060"/>
                </a:solidFill>
                <a:latin typeface="Arial" pitchFamily="34" charset="0"/>
                <a:cs typeface="Arial" pitchFamily="34" charset="0"/>
              </a:rPr>
              <a:t>(en parejas) </a:t>
            </a:r>
            <a:r>
              <a:rPr lang="es-ES" sz="1800" b="1" i="1" dirty="0" smtClean="0">
                <a:solidFill>
                  <a:srgbClr val="002060"/>
                </a:solidFill>
                <a:latin typeface="Arial" pitchFamily="34" charset="0"/>
                <a:cs typeface="Arial" pitchFamily="34" charset="0"/>
              </a:rPr>
              <a:t>baterías de preguntas  </a:t>
            </a:r>
            <a:r>
              <a:rPr lang="es-ES" sz="1800" dirty="0" smtClean="0">
                <a:solidFill>
                  <a:srgbClr val="002060"/>
                </a:solidFill>
                <a:latin typeface="Arial" pitchFamily="34" charset="0"/>
                <a:cs typeface="Arial" pitchFamily="34" charset="0"/>
              </a:rPr>
              <a:t>para pasar a los demás.</a:t>
            </a:r>
          </a:p>
          <a:p>
            <a:pPr marL="1257300" lvl="3" indent="-358775" algn="just" eaLnBrk="1" hangingPunct="1">
              <a:spcBef>
                <a:spcPts val="600"/>
              </a:spcBef>
              <a:spcAft>
                <a:spcPts val="600"/>
              </a:spcAft>
              <a:buFont typeface="Arial" pitchFamily="34" charset="0"/>
              <a:buChar char="−"/>
              <a:defRPr/>
            </a:pPr>
            <a:r>
              <a:rPr lang="es-ES" sz="1800" dirty="0" smtClean="0">
                <a:solidFill>
                  <a:srgbClr val="002060"/>
                </a:solidFill>
                <a:latin typeface="Arial" pitchFamily="34" charset="0"/>
                <a:cs typeface="Arial" pitchFamily="34" charset="0"/>
              </a:rPr>
              <a:t>Construir entre todos el </a:t>
            </a:r>
            <a:r>
              <a:rPr lang="es-ES" sz="1800" b="1" i="1" dirty="0" smtClean="0">
                <a:solidFill>
                  <a:srgbClr val="002060"/>
                </a:solidFill>
                <a:latin typeface="Arial" pitchFamily="34" charset="0"/>
                <a:cs typeface="Arial" pitchFamily="34" charset="0"/>
              </a:rPr>
              <a:t>“wiki-libro” de la asignatura.</a:t>
            </a:r>
            <a:endParaRPr lang="es-ES" sz="1800" b="1" i="1" dirty="0" smtClean="0">
              <a:solidFill>
                <a:srgbClr val="002060"/>
              </a:solidFill>
              <a:latin typeface="Arial" pitchFamily="34" charset="0"/>
              <a:cs typeface="Arial" pitchFamily="34" charset="0"/>
            </a:endParaRPr>
          </a:p>
          <a:p>
            <a:pPr marL="800100" lvl="2" indent="-358775" algn="just" eaLnBrk="1"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 </a:t>
            </a:r>
            <a:r>
              <a:rPr lang="es-ES" sz="2000" b="1" dirty="0" smtClean="0">
                <a:solidFill>
                  <a:srgbClr val="290AE6"/>
                </a:solidFill>
                <a:latin typeface="Arial" pitchFamily="34" charset="0"/>
                <a:cs typeface="Arial" pitchFamily="34" charset="0"/>
              </a:rPr>
              <a:t>Realizar muchos ejercicios prácticos </a:t>
            </a:r>
            <a:r>
              <a:rPr lang="es-ES" sz="2000" b="1" dirty="0" err="1" smtClean="0">
                <a:solidFill>
                  <a:srgbClr val="290AE6"/>
                </a:solidFill>
                <a:latin typeface="Arial" pitchFamily="34" charset="0"/>
                <a:cs typeface="Arial" pitchFamily="34" charset="0"/>
              </a:rPr>
              <a:t>autocorregibles</a:t>
            </a:r>
            <a:r>
              <a:rPr lang="es-ES" sz="2000" dirty="0" smtClean="0">
                <a:solidFill>
                  <a:srgbClr val="002060"/>
                </a:solidFill>
                <a:latin typeface="Arial" pitchFamily="34" charset="0"/>
                <a:cs typeface="Arial" pitchFamily="34" charset="0"/>
              </a:rPr>
              <a:t>: aplicar conocimientos, experimentar con </a:t>
            </a:r>
            <a:r>
              <a:rPr lang="es-ES" sz="2000" b="1" i="1" dirty="0" smtClean="0">
                <a:solidFill>
                  <a:srgbClr val="002060"/>
                </a:solidFill>
                <a:latin typeface="Arial" pitchFamily="34" charset="0"/>
                <a:cs typeface="Arial" pitchFamily="34" charset="0"/>
              </a:rPr>
              <a:t>simuladores</a:t>
            </a:r>
            <a:r>
              <a:rPr lang="es-ES" sz="2000" dirty="0" smtClean="0">
                <a:solidFill>
                  <a:srgbClr val="002060"/>
                </a:solidFill>
                <a:latin typeface="Arial" pitchFamily="34" charset="0"/>
                <a:cs typeface="Arial" pitchFamily="34" charset="0"/>
              </a:rPr>
              <a:t>…</a:t>
            </a:r>
          </a:p>
          <a:p>
            <a:pPr marL="857250" lvl="3" indent="-358775" algn="just" eaLnBrk="1" hangingPunct="1">
              <a:spcBef>
                <a:spcPts val="600"/>
              </a:spcBef>
              <a:spcAft>
                <a:spcPts val="600"/>
              </a:spcAft>
              <a:defRPr/>
            </a:pPr>
            <a:r>
              <a:rPr lang="es-ES" b="1" dirty="0" smtClean="0">
                <a:solidFill>
                  <a:srgbClr val="290AE6"/>
                </a:solidFill>
                <a:latin typeface="Arial" pitchFamily="34" charset="0"/>
                <a:cs typeface="Arial" pitchFamily="34" charset="0"/>
              </a:rPr>
              <a:t>Exponer los temas de la asignatura </a:t>
            </a:r>
            <a:r>
              <a:rPr lang="es-ES" dirty="0" smtClean="0">
                <a:latin typeface="Arial" pitchFamily="34" charset="0"/>
                <a:cs typeface="Arial" pitchFamily="34" charset="0"/>
              </a:rPr>
              <a:t>o comentar imágenes o vídeos en la pizarra digital a toda la clase </a:t>
            </a:r>
            <a:r>
              <a:rPr lang="es-ES" i="1" dirty="0" smtClean="0">
                <a:latin typeface="Arial" pitchFamily="34" charset="0"/>
                <a:cs typeface="Arial" pitchFamily="34" charset="0"/>
              </a:rPr>
              <a:t>(como un profesor).</a:t>
            </a:r>
          </a:p>
          <a:p>
            <a:pPr marL="0" lvl="2" indent="-358775" algn="just" eaLnBrk="1" hangingPunct="1">
              <a:spcBef>
                <a:spcPts val="600"/>
              </a:spcBef>
              <a:spcAft>
                <a:spcPts val="1200"/>
              </a:spcAft>
              <a:buFontTx/>
              <a:buNone/>
              <a:defRPr/>
            </a:pPr>
            <a:r>
              <a:rPr lang="es-ES" sz="2000" i="1" dirty="0" smtClean="0">
                <a:latin typeface="Arial" pitchFamily="34" charset="0"/>
                <a:cs typeface="Arial" pitchFamily="34" charset="0"/>
              </a:rPr>
              <a:t>Y los </a:t>
            </a:r>
            <a:r>
              <a:rPr lang="es-ES" sz="2000" b="1" i="1" dirty="0" smtClean="0">
                <a:latin typeface="Arial" pitchFamily="34" charset="0"/>
                <a:cs typeface="Arial" pitchFamily="34" charset="0"/>
              </a:rPr>
              <a:t>profesores</a:t>
            </a:r>
            <a:r>
              <a:rPr lang="es-ES" sz="2000" i="1" dirty="0" smtClean="0">
                <a:latin typeface="Arial" pitchFamily="34" charset="0"/>
                <a:cs typeface="Arial" pitchFamily="34" charset="0"/>
              </a:rPr>
              <a:t> los pueden utilizar para funciones similares a las descritas en el caso de las actividades memorísticas.</a:t>
            </a:r>
            <a:endParaRPr lang="es-ES" i="1" dirty="0" smtClean="0">
              <a:latin typeface="Arial" pitchFamily="34" charset="0"/>
              <a:cs typeface="Arial" pitchFamily="34" charset="0"/>
            </a:endParaRPr>
          </a:p>
        </p:txBody>
      </p:sp>
      <p:sp>
        <p:nvSpPr>
          <p:cNvPr id="2" name="1 Título"/>
          <p:cNvSpPr>
            <a:spLocks noGrp="1"/>
          </p:cNvSpPr>
          <p:nvPr>
            <p:ph type="title"/>
          </p:nvPr>
        </p:nvSpPr>
        <p:spPr>
          <a:xfrm>
            <a:off x="144463" y="130175"/>
            <a:ext cx="8820150" cy="706438"/>
          </a:xfrm>
        </p:spPr>
        <p:txBody>
          <a:bodyPr rtlCol="0">
            <a:normAutofit fontScale="90000"/>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cs typeface="Arial" pitchFamily="34" charset="0"/>
              </a:rPr>
              <a:t>¿CÓMO NOS PUEDEN AYUDAR </a:t>
            </a:r>
            <a:r>
              <a:rPr lang="es-ES" sz="2200" b="1" dirty="0" smtClean="0">
                <a:solidFill>
                  <a:srgbClr val="C00000"/>
                </a:solidFill>
                <a:effectLst>
                  <a:outerShdw blurRad="38100" dist="38100" dir="2700000" algn="tl">
                    <a:srgbClr val="000000">
                      <a:alpha val="43137"/>
                    </a:srgbClr>
                  </a:outerShdw>
                </a:effectLst>
                <a:cs typeface="Arial" pitchFamily="34" charset="0"/>
              </a:rPr>
              <a:t>(en las aulas y en casa) </a:t>
            </a:r>
            <a:r>
              <a:rPr lang="es-ES" sz="2800" b="1" dirty="0" smtClean="0">
                <a:solidFill>
                  <a:srgbClr val="C00000"/>
                </a:solidFill>
                <a:effectLst>
                  <a:outerShdw blurRad="38100" dist="38100" dir="2700000" algn="tl">
                    <a:srgbClr val="000000">
                      <a:alpha val="43137"/>
                    </a:srgbClr>
                  </a:outerShdw>
                </a:effectLst>
                <a:cs typeface="Arial" pitchFamily="34" charset="0"/>
              </a:rPr>
              <a:t/>
            </a:r>
            <a:br>
              <a:rPr lang="es-ES" sz="2800" b="1" dirty="0" smtClean="0">
                <a:solidFill>
                  <a:srgbClr val="C00000"/>
                </a:solidFill>
                <a:effectLst>
                  <a:outerShdw blurRad="38100" dist="38100" dir="2700000" algn="tl">
                    <a:srgbClr val="000000">
                      <a:alpha val="43137"/>
                    </a:srgbClr>
                  </a:outerShdw>
                </a:effectLst>
                <a:cs typeface="Arial" pitchFamily="34" charset="0"/>
              </a:rPr>
            </a:br>
            <a:r>
              <a:rPr lang="es-ES" sz="2800" b="1" dirty="0" smtClean="0">
                <a:solidFill>
                  <a:srgbClr val="C00000"/>
                </a:solidFill>
                <a:effectLst>
                  <a:outerShdw blurRad="38100" dist="38100" dir="2700000" algn="tl">
                    <a:srgbClr val="000000">
                      <a:alpha val="43137"/>
                    </a:srgbClr>
                  </a:outerShdw>
                </a:effectLst>
                <a:cs typeface="Arial" pitchFamily="34" charset="0"/>
              </a:rPr>
              <a:t>LOS LIBROS DE TEXTO DIGITAL? 2</a:t>
            </a:r>
            <a:r>
              <a:rPr lang="es-ES" sz="2700" b="1" dirty="0" smtClean="0">
                <a:solidFill>
                  <a:srgbClr val="C00000"/>
                </a:solidFill>
                <a:effectLst>
                  <a:outerShdw blurRad="38100" dist="38100" dir="2700000" algn="tl">
                    <a:srgbClr val="000000">
                      <a:alpha val="43137"/>
                    </a:srgbClr>
                  </a:outerShdw>
                </a:effectLst>
                <a:cs typeface="Arial" pitchFamily="34" charset="0"/>
              </a:rPr>
              <a:t>/2</a:t>
            </a:r>
            <a:endParaRPr lang="es-ES" sz="2800" dirty="0">
              <a:cs typeface="Arial" pitchFamily="34" charset="0"/>
            </a:endParaRPr>
          </a:p>
        </p:txBody>
      </p:sp>
      <p:sp>
        <p:nvSpPr>
          <p:cNvPr id="3584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5888"/>
            <a:ext cx="8229600" cy="706437"/>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MODELOS DIDÁCTICOS EN AULAS CON PD</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323850" y="1052513"/>
            <a:ext cx="8569325" cy="5472112"/>
          </a:xfrm>
        </p:spPr>
        <p:txBody>
          <a:bodyPr rtlCol="0">
            <a:noAutofit/>
          </a:bodyPr>
          <a:lstStyle/>
          <a:p>
            <a:pPr marL="0" indent="0" algn="just" eaLnBrk="1" fontAlgn="auto" hangingPunct="1">
              <a:lnSpc>
                <a:spcPct val="120000"/>
              </a:lnSpc>
              <a:spcBef>
                <a:spcPts val="600"/>
              </a:spcBef>
              <a:spcAft>
                <a:spcPts val="600"/>
              </a:spcAft>
              <a:buFont typeface="Arial" pitchFamily="34" charset="0"/>
              <a:buNone/>
              <a:defRPr/>
            </a:pPr>
            <a:r>
              <a:rPr lang="es-ES" sz="2000" dirty="0" smtClean="0">
                <a:latin typeface="Arial" pitchFamily="34" charset="0"/>
                <a:cs typeface="Arial" pitchFamily="34" charset="0"/>
              </a:rPr>
              <a:t>Se presentan a continuación diversos modelos de uso didáctico de los libros de texto digitales en aulas donde se dispone de una </a:t>
            </a:r>
            <a:r>
              <a:rPr lang="es-ES" sz="2000" b="1" i="1" dirty="0" smtClean="0">
                <a:solidFill>
                  <a:srgbClr val="C00000"/>
                </a:solidFill>
                <a:latin typeface="Arial" pitchFamily="34" charset="0"/>
                <a:cs typeface="Arial" pitchFamily="34" charset="0"/>
              </a:rPr>
              <a:t>pizarra digital</a:t>
            </a:r>
            <a:r>
              <a:rPr lang="es-ES" sz="2000" b="1" i="1" dirty="0" smtClean="0">
                <a:latin typeface="Arial" pitchFamily="34" charset="0"/>
                <a:cs typeface="Arial" pitchFamily="34" charset="0"/>
              </a:rPr>
              <a:t> </a:t>
            </a:r>
            <a:r>
              <a:rPr lang="es-ES" sz="2000" i="1" dirty="0" smtClean="0">
                <a:latin typeface="Arial" pitchFamily="34" charset="0"/>
                <a:cs typeface="Arial" pitchFamily="34" charset="0"/>
              </a:rPr>
              <a:t>(ordenador y </a:t>
            </a:r>
            <a:r>
              <a:rPr lang="es-ES" sz="2000" i="1" dirty="0" err="1" smtClean="0">
                <a:latin typeface="Arial" pitchFamily="34" charset="0"/>
                <a:cs typeface="Arial" pitchFamily="34" charset="0"/>
              </a:rPr>
              <a:t>videoproyector</a:t>
            </a:r>
            <a:r>
              <a:rPr lang="es-ES" sz="2000" i="1" dirty="0" smtClean="0">
                <a:latin typeface="Arial" pitchFamily="34" charset="0"/>
                <a:cs typeface="Arial" pitchFamily="34" charset="0"/>
              </a:rPr>
              <a:t>) </a:t>
            </a:r>
            <a:r>
              <a:rPr lang="es-ES" sz="2000" dirty="0" smtClean="0">
                <a:latin typeface="Arial" pitchFamily="34" charset="0"/>
                <a:cs typeface="Arial" pitchFamily="34" charset="0"/>
              </a:rPr>
              <a:t>o una </a:t>
            </a:r>
            <a:r>
              <a:rPr lang="es-ES" sz="2000" b="1" i="1" dirty="0" smtClean="0">
                <a:solidFill>
                  <a:srgbClr val="C00000"/>
                </a:solidFill>
                <a:latin typeface="Arial" pitchFamily="34" charset="0"/>
                <a:cs typeface="Arial" pitchFamily="34" charset="0"/>
              </a:rPr>
              <a:t>pizarra digital interactiva</a:t>
            </a:r>
            <a:r>
              <a:rPr lang="es-ES" sz="2000" dirty="0" smtClean="0">
                <a:latin typeface="Arial" pitchFamily="34" charset="0"/>
                <a:cs typeface="Arial" pitchFamily="34" charset="0"/>
              </a:rPr>
              <a:t> </a:t>
            </a:r>
            <a:r>
              <a:rPr lang="es-ES" sz="2000" i="1" dirty="0" smtClean="0">
                <a:latin typeface="Arial" pitchFamily="34" charset="0"/>
                <a:cs typeface="Arial" pitchFamily="34" charset="0"/>
              </a:rPr>
              <a:t>(pizarra digital con superficie interactiva)</a:t>
            </a:r>
            <a:r>
              <a:rPr lang="es-ES" sz="2000" b="1" i="1" dirty="0" smtClean="0">
                <a:latin typeface="Arial" pitchFamily="34" charset="0"/>
                <a:cs typeface="Arial" pitchFamily="34" charset="0"/>
              </a:rPr>
              <a:t>,</a:t>
            </a:r>
            <a:r>
              <a:rPr lang="es-ES" sz="2000" dirty="0" smtClean="0">
                <a:latin typeface="Arial" pitchFamily="34" charset="0"/>
                <a:cs typeface="Arial" pitchFamily="34" charset="0"/>
              </a:rPr>
              <a:t> pero donde NO hay ordenadores personales para los alumnos.</a:t>
            </a:r>
          </a:p>
          <a:p>
            <a:pPr marL="0" indent="0" algn="just" eaLnBrk="1" fontAlgn="auto" hangingPunct="1">
              <a:lnSpc>
                <a:spcPct val="120000"/>
              </a:lnSpc>
              <a:spcBef>
                <a:spcPts val="600"/>
              </a:spcBef>
              <a:spcAft>
                <a:spcPts val="3000"/>
              </a:spcAft>
              <a:buFont typeface="Arial" pitchFamily="34" charset="0"/>
              <a:buNone/>
              <a:defRPr/>
            </a:pPr>
            <a:r>
              <a:rPr lang="es-ES" sz="2000" dirty="0" smtClean="0">
                <a:latin typeface="Arial" pitchFamily="34" charset="0"/>
                <a:cs typeface="Arial" pitchFamily="34" charset="0"/>
              </a:rPr>
              <a:t>Como veremos, en estas aulas un </a:t>
            </a:r>
            <a:r>
              <a:rPr lang="es-ES" sz="2000" i="1" dirty="0" smtClean="0">
                <a:solidFill>
                  <a:srgbClr val="C00000"/>
                </a:solidFill>
                <a:latin typeface="Arial" pitchFamily="34" charset="0"/>
                <a:cs typeface="Arial" pitchFamily="34" charset="0"/>
              </a:rPr>
              <a:t>lector de documentos</a:t>
            </a:r>
            <a:r>
              <a:rPr lang="es-ES" sz="2000" dirty="0" smtClean="0">
                <a:latin typeface="Arial" pitchFamily="34" charset="0"/>
                <a:cs typeface="Arial" pitchFamily="34" charset="0"/>
              </a:rPr>
              <a:t> también resultará my útil.</a:t>
            </a:r>
          </a:p>
          <a:p>
            <a:pPr marL="0" indent="0" algn="just" eaLnBrk="1" fontAlgn="auto" hangingPunct="1">
              <a:lnSpc>
                <a:spcPct val="120000"/>
              </a:lnSpc>
              <a:spcBef>
                <a:spcPts val="600"/>
              </a:spcBef>
              <a:spcAft>
                <a:spcPts val="600"/>
              </a:spcAft>
              <a:buFont typeface="Arial" pitchFamily="34" charset="0"/>
              <a:buNone/>
              <a:defRPr/>
            </a:pPr>
            <a:r>
              <a:rPr lang="es-ES" sz="2000" dirty="0" smtClean="0">
                <a:solidFill>
                  <a:srgbClr val="C00000"/>
                </a:solidFill>
                <a:latin typeface="Arial" pitchFamily="34" charset="0"/>
                <a:cs typeface="Arial" pitchFamily="34" charset="0"/>
              </a:rPr>
              <a:t>Se incluyen ejemplos de actividad en casa y en el </a:t>
            </a:r>
            <a:r>
              <a:rPr lang="es-ES" sz="2000" i="1" dirty="0" smtClean="0">
                <a:solidFill>
                  <a:srgbClr val="C00000"/>
                </a:solidFill>
                <a:latin typeface="Arial" pitchFamily="34" charset="0"/>
                <a:cs typeface="Arial" pitchFamily="34" charset="0"/>
              </a:rPr>
              <a:t>aula informática</a:t>
            </a:r>
            <a:r>
              <a:rPr lang="es-ES" sz="2000" dirty="0" smtClean="0">
                <a:latin typeface="Arial" pitchFamily="34" charset="0"/>
                <a:cs typeface="Arial" pitchFamily="34" charset="0"/>
              </a:rPr>
              <a:t>. </a:t>
            </a:r>
          </a:p>
          <a:p>
            <a:pPr marL="0" indent="0" algn="just" eaLnBrk="1" fontAlgn="auto" hangingPunct="1">
              <a:lnSpc>
                <a:spcPct val="120000"/>
              </a:lnSpc>
              <a:spcBef>
                <a:spcPts val="600"/>
              </a:spcBef>
              <a:spcAft>
                <a:spcPts val="600"/>
              </a:spcAft>
              <a:buFont typeface="Arial" pitchFamily="34" charset="0"/>
              <a:buNone/>
              <a:defRPr/>
            </a:pPr>
            <a:r>
              <a:rPr lang="es-ES" sz="2000" dirty="0" smtClean="0">
                <a:latin typeface="Arial" pitchFamily="34" charset="0"/>
                <a:cs typeface="Arial" pitchFamily="34" charset="0"/>
              </a:rPr>
              <a:t>En realidad, utilizando el </a:t>
            </a:r>
            <a:r>
              <a:rPr lang="es-ES" sz="2000" i="1" dirty="0" smtClean="0">
                <a:solidFill>
                  <a:srgbClr val="C00000"/>
                </a:solidFill>
                <a:latin typeface="Arial" pitchFamily="34" charset="0"/>
                <a:cs typeface="Arial" pitchFamily="34" charset="0"/>
              </a:rPr>
              <a:t>aula informática </a:t>
            </a:r>
            <a:r>
              <a:rPr lang="es-ES" sz="2000" dirty="0" smtClean="0">
                <a:latin typeface="Arial" pitchFamily="34" charset="0"/>
                <a:cs typeface="Arial" pitchFamily="34" charset="0"/>
              </a:rPr>
              <a:t>se podrían aplicar todos los modelos didácticos que se sugieren para las AULAS 2.0. No obstante resulta incómodo y se pierde mucho tiempo al tener que trasladarse con los alumnos. </a:t>
            </a:r>
          </a:p>
          <a:p>
            <a:pPr marL="0" indent="0" algn="just" eaLnBrk="1" fontAlgn="auto" hangingPunct="1">
              <a:lnSpc>
                <a:spcPct val="120000"/>
              </a:lnSpc>
              <a:spcBef>
                <a:spcPts val="600"/>
              </a:spcBef>
              <a:spcAft>
                <a:spcPts val="600"/>
              </a:spcAft>
              <a:buFont typeface="Arial" pitchFamily="34" charset="0"/>
              <a:buNone/>
              <a:defRPr/>
            </a:pPr>
            <a:endParaRPr lang="es-ES" sz="2000" dirty="0" smtClean="0">
              <a:latin typeface="Arial" pitchFamily="34" charset="0"/>
              <a:cs typeface="Arial" pitchFamily="34" charset="0"/>
            </a:endParaRPr>
          </a:p>
          <a:p>
            <a:pPr marL="0" algn="just" eaLnBrk="1" fontAlgn="auto" hangingPunct="1">
              <a:spcAft>
                <a:spcPts val="0"/>
              </a:spcAft>
              <a:buFont typeface="Arial" pitchFamily="34" charset="0"/>
              <a:buNone/>
              <a:defRPr/>
            </a:pPr>
            <a:r>
              <a:rPr lang="es-ES" sz="2000" dirty="0" smtClean="0">
                <a:latin typeface="Arial" pitchFamily="34" charset="0"/>
                <a:cs typeface="Arial" pitchFamily="34" charset="0"/>
              </a:rPr>
              <a:t>.</a:t>
            </a:r>
            <a:endParaRPr lang="es-ES" sz="2000" dirty="0">
              <a:latin typeface="Arial" pitchFamily="34" charset="0"/>
              <a:cs typeface="Arial" pitchFamily="34" charset="0"/>
            </a:endParaRPr>
          </a:p>
        </p:txBody>
      </p:sp>
      <p:sp>
        <p:nvSpPr>
          <p:cNvPr id="3076"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44450"/>
            <a:ext cx="9144000" cy="792163"/>
          </a:xfrm>
        </p:spPr>
        <p:txBody>
          <a:bodyPr rtlCol="0">
            <a:no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El profesor explica un tema en la PD con los contenidos del libro digital  (</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profesor magistral</a:t>
            </a: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34925" y="981075"/>
            <a:ext cx="9109075" cy="5472113"/>
          </a:xfrm>
        </p:spPr>
        <p:txBody>
          <a:bodyPr rtlCol="0">
            <a:noAutofit/>
          </a:bodyPr>
          <a:lstStyle/>
          <a:p>
            <a:pPr marL="108000" indent="-360000" algn="l" eaLnBrk="1" fontAlgn="auto" hangingPunct="1">
              <a:spcBef>
                <a:spcPts val="600"/>
              </a:spcBef>
              <a:spcAft>
                <a:spcPts val="600"/>
              </a:spcAft>
              <a:buFont typeface="Arial" pitchFamily="34" charset="0"/>
              <a:buChar char="•"/>
              <a:defRPr/>
            </a:pPr>
            <a:r>
              <a:rPr lang="es-ES" sz="2000" b="1" dirty="0" smtClean="0">
                <a:solidFill>
                  <a:srgbClr val="2E05FB"/>
                </a:solidFill>
                <a:latin typeface="Arial" pitchFamily="34" charset="0"/>
                <a:cs typeface="Arial" pitchFamily="34" charset="0"/>
              </a:rPr>
              <a:t>Explicaciones magistrales con el libro de texto digital en la PD</a:t>
            </a:r>
            <a:r>
              <a:rPr lang="es-ES" sz="2000" dirty="0" smtClean="0">
                <a:solidFill>
                  <a:srgbClr val="002060"/>
                </a:solidFill>
                <a:latin typeface="Arial" pitchFamily="34" charset="0"/>
                <a:cs typeface="Arial" pitchFamily="34" charset="0"/>
              </a:rPr>
              <a:t>. El profesor utiliza los recursos multimedia del libro de texto digital como apoyo al explicar un tema en la PD, </a:t>
            </a:r>
          </a:p>
          <a:p>
            <a:pPr marL="108000" algn="l" eaLnBrk="1" fontAlgn="auto" hangingPunct="1">
              <a:spcBef>
                <a:spcPts val="600"/>
              </a:spcBef>
              <a:spcAft>
                <a:spcPts val="600"/>
              </a:spcAft>
              <a:buFont typeface="Arial" pitchFamily="34" charset="0"/>
              <a:buNone/>
              <a:defRPr/>
            </a:pPr>
            <a:r>
              <a:rPr lang="es-ES" sz="2000" i="1" dirty="0" smtClean="0">
                <a:solidFill>
                  <a:srgbClr val="002060"/>
                </a:solidFill>
                <a:latin typeface="Arial" pitchFamily="34" charset="0"/>
                <a:cs typeface="Arial" pitchFamily="34" charset="0"/>
              </a:rPr>
              <a:t>También puede utilizar los contenidos de los</a:t>
            </a:r>
            <a:r>
              <a:rPr lang="es-ES" sz="2000" i="1" dirty="0" smtClean="0">
                <a:solidFill>
                  <a:srgbClr val="C00000"/>
                </a:solidFill>
                <a:latin typeface="Arial" pitchFamily="34" charset="0"/>
                <a:cs typeface="Arial" pitchFamily="34" charset="0"/>
              </a:rPr>
              <a:t> libros de texto en papel </a:t>
            </a:r>
            <a:r>
              <a:rPr lang="es-ES" sz="2000" i="1" dirty="0" smtClean="0">
                <a:solidFill>
                  <a:srgbClr val="002060"/>
                </a:solidFill>
                <a:latin typeface="Arial" pitchFamily="34" charset="0"/>
                <a:cs typeface="Arial" pitchFamily="34" charset="0"/>
              </a:rPr>
              <a:t>si dispone además de un </a:t>
            </a:r>
            <a:r>
              <a:rPr lang="es-ES" sz="2000" i="1" dirty="0" smtClean="0">
                <a:solidFill>
                  <a:srgbClr val="C00000"/>
                </a:solidFill>
                <a:latin typeface="Arial" pitchFamily="34" charset="0"/>
                <a:cs typeface="Arial" pitchFamily="34" charset="0"/>
              </a:rPr>
              <a:t>lector de documentos</a:t>
            </a:r>
            <a:r>
              <a:rPr lang="es-ES" sz="2000" i="1" dirty="0" smtClean="0">
                <a:solidFill>
                  <a:srgbClr val="002060"/>
                </a:solidFill>
                <a:latin typeface="Arial" pitchFamily="34" charset="0"/>
                <a:cs typeface="Arial" pitchFamily="34" charset="0"/>
              </a:rPr>
              <a:t>. </a:t>
            </a:r>
          </a:p>
          <a:p>
            <a:pPr marL="108000"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Durante su exposición irá haciendo preguntas a los estudiantes, para incentivar su atención.</a:t>
            </a:r>
          </a:p>
          <a:p>
            <a:pPr marL="108000"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Mientras, los alumnos pueden tomar apuntes y hacer preguntas al profesor sobre lo que no vean claro o sobre nuevas ideas que les sugiera el tema.</a:t>
            </a:r>
          </a:p>
          <a:p>
            <a:pPr marL="108000" indent="-360000" eaLnBrk="1" fontAlgn="auto" hangingPunct="1">
              <a:spcBef>
                <a:spcPts val="600"/>
              </a:spcBef>
              <a:spcAft>
                <a:spcPts val="600"/>
              </a:spcAft>
              <a:buFont typeface="Arial" pitchFamily="34" charset="0"/>
              <a:buNone/>
              <a:defRPr/>
            </a:pPr>
            <a:r>
              <a:rPr lang="es-ES" sz="2000" dirty="0" smtClean="0">
                <a:solidFill>
                  <a:srgbClr val="C00000"/>
                </a:solidFill>
                <a:latin typeface="Arial" pitchFamily="34" charset="0"/>
                <a:cs typeface="Arial" pitchFamily="34" charset="0"/>
              </a:rPr>
              <a:t>OTRAS POSIBILIDADES</a:t>
            </a:r>
          </a:p>
          <a:p>
            <a:pPr marL="108000"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Trabajo voluntario: </a:t>
            </a:r>
            <a:r>
              <a:rPr lang="es-ES" sz="2000" i="1" dirty="0" smtClean="0">
                <a:solidFill>
                  <a:srgbClr val="002060"/>
                </a:solidFill>
                <a:latin typeface="Arial" pitchFamily="34" charset="0"/>
                <a:cs typeface="Arial" pitchFamily="34" charset="0"/>
              </a:rPr>
              <a:t>"</a:t>
            </a:r>
            <a:r>
              <a:rPr lang="es-ES" sz="2000" b="1" i="1" dirty="0" smtClean="0">
                <a:solidFill>
                  <a:srgbClr val="2E05FB"/>
                </a:solidFill>
                <a:latin typeface="Arial" pitchFamily="34" charset="0"/>
                <a:cs typeface="Arial" pitchFamily="34" charset="0"/>
              </a:rPr>
              <a:t>alumnos buscadores de recursos“</a:t>
            </a:r>
            <a:r>
              <a:rPr lang="es-ES" sz="2000" b="1" dirty="0" smtClean="0">
                <a:solidFill>
                  <a:srgbClr val="2E05FB"/>
                </a:solidFill>
                <a:latin typeface="Arial" pitchFamily="34" charset="0"/>
                <a:cs typeface="Arial" pitchFamily="34" charset="0"/>
              </a:rPr>
              <a:t>. </a:t>
            </a:r>
            <a:r>
              <a:rPr lang="es-ES" sz="2000" dirty="0" smtClean="0">
                <a:solidFill>
                  <a:srgbClr val="002060"/>
                </a:solidFill>
                <a:latin typeface="Arial" pitchFamily="34" charset="0"/>
                <a:cs typeface="Arial" pitchFamily="34" charset="0"/>
              </a:rPr>
              <a:t>Se les encarga que en casa busquen otros materiales sobre el tema en Internet </a:t>
            </a:r>
            <a:r>
              <a:rPr lang="es-ES" sz="2000" i="1" dirty="0" smtClean="0">
                <a:solidFill>
                  <a:srgbClr val="002060"/>
                </a:solidFill>
                <a:latin typeface="Arial" pitchFamily="34" charset="0"/>
                <a:cs typeface="Arial" pitchFamily="34" charset="0"/>
              </a:rPr>
              <a:t>(vídeos cortos, fotos, animaciones...) </a:t>
            </a:r>
            <a:r>
              <a:rPr lang="es-ES" sz="2000" dirty="0" smtClean="0">
                <a:solidFill>
                  <a:srgbClr val="002060"/>
                </a:solidFill>
                <a:latin typeface="Arial" pitchFamily="34" charset="0"/>
                <a:cs typeface="Arial" pitchFamily="34" charset="0"/>
              </a:rPr>
              <a:t>y los presenten y expliquen el próximo día a los compañeros en la PD. Si lo hacen bien tendrán una </a:t>
            </a:r>
            <a:r>
              <a:rPr lang="es-ES" sz="2000" b="1" i="1" dirty="0" smtClean="0">
                <a:solidFill>
                  <a:srgbClr val="2E05FB"/>
                </a:solidFill>
                <a:latin typeface="Arial" pitchFamily="34" charset="0"/>
                <a:cs typeface="Arial" pitchFamily="34" charset="0"/>
              </a:rPr>
              <a:t>valoración</a:t>
            </a:r>
            <a:r>
              <a:rPr lang="es-ES" sz="2000" dirty="0" smtClean="0">
                <a:solidFill>
                  <a:srgbClr val="002060"/>
                </a:solidFill>
                <a:latin typeface="Arial" pitchFamily="34" charset="0"/>
                <a:cs typeface="Arial" pitchFamily="34" charset="0"/>
              </a:rPr>
              <a:t> positiva. </a:t>
            </a:r>
            <a:endParaRPr lang="es-ES" sz="2000" b="1" dirty="0" smtClean="0">
              <a:solidFill>
                <a:srgbClr val="2E05FB"/>
              </a:solidFill>
              <a:latin typeface="Arial" pitchFamily="34" charset="0"/>
              <a:cs typeface="Arial" pitchFamily="34" charset="0"/>
            </a:endParaRPr>
          </a:p>
          <a:p>
            <a:pPr marL="108000" algn="l" eaLnBrk="1" fontAlgn="auto" hangingPunct="1">
              <a:spcBef>
                <a:spcPts val="600"/>
              </a:spcBef>
              <a:spcAft>
                <a:spcPts val="600"/>
              </a:spcAft>
              <a:buFont typeface="Arial" pitchFamily="34" charset="0"/>
              <a:buNone/>
              <a:defRPr/>
            </a:pPr>
            <a:r>
              <a:rPr lang="es-ES" sz="2000" i="1" dirty="0" smtClean="0">
                <a:solidFill>
                  <a:srgbClr val="002060"/>
                </a:solidFill>
                <a:latin typeface="Arial" pitchFamily="34" charset="0"/>
                <a:cs typeface="Arial" pitchFamily="34" charset="0"/>
              </a:rPr>
              <a:t>Si se dispone de </a:t>
            </a:r>
            <a:r>
              <a:rPr lang="es-ES" sz="2000" i="1" dirty="0" smtClean="0">
                <a:solidFill>
                  <a:srgbClr val="C00000"/>
                </a:solidFill>
                <a:latin typeface="Arial" pitchFamily="34" charset="0"/>
                <a:cs typeface="Arial" pitchFamily="34" charset="0"/>
              </a:rPr>
              <a:t>lector de documentos</a:t>
            </a:r>
            <a:r>
              <a:rPr lang="es-ES" sz="2000" i="1" dirty="0" smtClean="0">
                <a:solidFill>
                  <a:srgbClr val="002060"/>
                </a:solidFill>
                <a:latin typeface="Arial" pitchFamily="34" charset="0"/>
                <a:cs typeface="Arial" pitchFamily="34" charset="0"/>
              </a:rPr>
              <a:t>, también pueden traer y proyectar recortes de revistas, postales… en papel.</a:t>
            </a:r>
          </a:p>
        </p:txBody>
      </p:sp>
      <p:sp>
        <p:nvSpPr>
          <p:cNvPr id="4100"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6988"/>
            <a:ext cx="9144000" cy="792163"/>
          </a:xfrm>
        </p:spPr>
        <p:txBody>
          <a:bodyPr rtlCol="0">
            <a:norm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Realizar los ejercicios del libro digital “entre todos”</a:t>
            </a:r>
            <a:endParaRPr lang="es-ES" sz="28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5123" name="2 Subtítulo"/>
          <p:cNvSpPr>
            <a:spLocks noGrp="1"/>
          </p:cNvSpPr>
          <p:nvPr>
            <p:ph type="subTitle" idx="1"/>
          </p:nvPr>
        </p:nvSpPr>
        <p:spPr>
          <a:xfrm>
            <a:off x="179388" y="981075"/>
            <a:ext cx="8785225" cy="5327650"/>
          </a:xfrm>
        </p:spPr>
        <p:txBody>
          <a:bodyPr/>
          <a:lstStyle/>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Una vez explicado un nuevo tema, </a:t>
            </a:r>
            <a:r>
              <a:rPr lang="es-ES" sz="2000" b="1" dirty="0" smtClean="0">
                <a:solidFill>
                  <a:srgbClr val="2E05FB"/>
                </a:solidFill>
                <a:latin typeface="Arial" charset="0"/>
                <a:cs typeface="Arial" charset="0"/>
              </a:rPr>
              <a:t>el profesor va proyectando los ejercicios interactivos del libro de texto digital en la PD </a:t>
            </a:r>
            <a:r>
              <a:rPr lang="es-ES" sz="2000" dirty="0" smtClean="0">
                <a:solidFill>
                  <a:srgbClr val="002060"/>
                </a:solidFill>
                <a:latin typeface="Arial" charset="0"/>
                <a:cs typeface="Arial" charset="0"/>
              </a:rPr>
              <a:t>y hace salir en cada caso a un alumno (o una pareja) para que los hagan ante sus compañeros.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Los demás alumnos también realizarán los ejercicios en su libreta y el profesor mediante preguntas generales a toda la clase irá haciendo un seguimiento de los  aciertos y errores en cada ejercicio. </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Se</a:t>
            </a:r>
            <a:r>
              <a:rPr lang="es-ES" sz="2000" b="1" i="1" dirty="0" smtClean="0">
                <a:solidFill>
                  <a:srgbClr val="2E05FB"/>
                </a:solidFill>
                <a:latin typeface="Arial" charset="0"/>
                <a:cs typeface="Arial" charset="0"/>
              </a:rPr>
              <a:t> valorará </a:t>
            </a:r>
            <a:r>
              <a:rPr lang="es-ES" sz="2000" dirty="0" smtClean="0">
                <a:solidFill>
                  <a:srgbClr val="002060"/>
                </a:solidFill>
                <a:latin typeface="Arial" charset="0"/>
                <a:cs typeface="Arial" charset="0"/>
              </a:rPr>
              <a:t>el trabajo que realicen los alumnos que salgan a la PD a realizar ejercicios y también las preguntas que el profesor realice a los demás estudiantes.</a:t>
            </a:r>
          </a:p>
          <a:p>
            <a:pPr indent="358775" eaLnBrk="1" hangingPunct="1">
              <a:spcBef>
                <a:spcPts val="1200"/>
              </a:spcBef>
              <a:spcAft>
                <a:spcPts val="1200"/>
              </a:spcAft>
            </a:pPr>
            <a:r>
              <a:rPr lang="es-ES" sz="2000" dirty="0" smtClean="0">
                <a:solidFill>
                  <a:srgbClr val="FF0000"/>
                </a:solidFill>
                <a:latin typeface="Arial" charset="0"/>
                <a:cs typeface="Arial" charset="0"/>
              </a:rPr>
              <a:t>OTRAS POSIBILIDADES</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Proyectar con el </a:t>
            </a:r>
            <a:r>
              <a:rPr lang="es-ES" sz="2000" i="1" dirty="0" smtClean="0">
                <a:solidFill>
                  <a:srgbClr val="C00000"/>
                </a:solidFill>
                <a:latin typeface="Arial" charset="0"/>
                <a:cs typeface="Arial" charset="0"/>
              </a:rPr>
              <a:t>lector de documentos </a:t>
            </a:r>
            <a:r>
              <a:rPr lang="es-ES" sz="2000" b="1" i="1" dirty="0" smtClean="0">
                <a:solidFill>
                  <a:srgbClr val="2E05FB"/>
                </a:solidFill>
                <a:latin typeface="Arial" charset="0"/>
                <a:cs typeface="Arial" charset="0"/>
              </a:rPr>
              <a:t>ejercicios de fichas en papel</a:t>
            </a:r>
            <a:r>
              <a:rPr lang="es-ES" sz="2000" dirty="0" smtClean="0">
                <a:solidFill>
                  <a:srgbClr val="002060"/>
                </a:solidFill>
                <a:latin typeface="Arial" charset="0"/>
                <a:cs typeface="Arial" charset="0"/>
              </a:rPr>
              <a:t>.</a:t>
            </a:r>
          </a:p>
          <a:p>
            <a:pPr indent="358775" algn="l" eaLnBrk="1" hangingPunct="1">
              <a:spcBef>
                <a:spcPts val="600"/>
              </a:spcBef>
              <a:spcAft>
                <a:spcPts val="600"/>
              </a:spcAft>
              <a:buFont typeface="Arial" charset="0"/>
              <a:buChar char="•"/>
            </a:pPr>
            <a:r>
              <a:rPr lang="es-ES" sz="2000" dirty="0" smtClean="0">
                <a:solidFill>
                  <a:srgbClr val="002060"/>
                </a:solidFill>
                <a:latin typeface="Arial" charset="0"/>
                <a:cs typeface="Arial" charset="0"/>
              </a:rPr>
              <a:t>Alternar la realización de los ejercicios con otras preguntas sobre el tema. </a:t>
            </a:r>
          </a:p>
        </p:txBody>
      </p:sp>
      <p:sp>
        <p:nvSpPr>
          <p:cNvPr id="5124"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6988"/>
            <a:ext cx="9144000" cy="1008063"/>
          </a:xfrm>
        </p:spPr>
        <p:txBody>
          <a:bodyPr rtlCol="0">
            <a:noAutofit/>
          </a:bodyPr>
          <a:lstStyle/>
          <a:p>
            <a:pPr eaLnBrk="1" fontAlgn="auto" hangingPunct="1">
              <a:spcAft>
                <a:spcPts val="0"/>
              </a:spcAft>
              <a:defRPr/>
            </a:pP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Alumnos explican los contenidos del libro digital </a:t>
            </a:r>
            <a:b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br>
            <a:r>
              <a:rPr lang="es-ES"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en la PD </a:t>
            </a:r>
            <a:r>
              <a:rPr lang="es-ES" sz="28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(los alumnos hacen de profesor)</a:t>
            </a:r>
            <a:endParaRPr lang="es-ES" sz="2800" b="1" i="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Subtítulo"/>
          <p:cNvSpPr>
            <a:spLocks noGrp="1"/>
          </p:cNvSpPr>
          <p:nvPr>
            <p:ph type="subTitle" idx="1"/>
          </p:nvPr>
        </p:nvSpPr>
        <p:spPr>
          <a:xfrm>
            <a:off x="179388" y="1052513"/>
            <a:ext cx="8964612" cy="5949950"/>
          </a:xfrm>
        </p:spPr>
        <p:txBody>
          <a:bodyPr rtlCol="0">
            <a:noAutofit/>
          </a:bodyPr>
          <a:lstStyle/>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Ya sea la primera vez que se trate un tema en clase o cuando se esté realizando un repaso, el profesor encargará a </a:t>
            </a:r>
            <a:r>
              <a:rPr lang="es-ES" sz="2000" b="1" dirty="0" smtClean="0">
                <a:solidFill>
                  <a:srgbClr val="2E05FB"/>
                </a:solidFill>
                <a:latin typeface="Arial" pitchFamily="34" charset="0"/>
                <a:cs typeface="Arial" pitchFamily="34" charset="0"/>
              </a:rPr>
              <a:t>una pareja de estudiantes</a:t>
            </a:r>
            <a:r>
              <a:rPr lang="es-ES" sz="2000" dirty="0" smtClean="0">
                <a:solidFill>
                  <a:srgbClr val="002060"/>
                </a:solidFill>
                <a:latin typeface="Arial" pitchFamily="34" charset="0"/>
                <a:cs typeface="Arial" pitchFamily="34" charset="0"/>
              </a:rPr>
              <a:t> que se </a:t>
            </a:r>
            <a:r>
              <a:rPr lang="es-ES" sz="2000" b="1" dirty="0" smtClean="0">
                <a:solidFill>
                  <a:srgbClr val="2E05FB"/>
                </a:solidFill>
                <a:latin typeface="Arial" pitchFamily="34" charset="0"/>
                <a:cs typeface="Arial" pitchFamily="34" charset="0"/>
              </a:rPr>
              <a:t>prepare una exposición de 20 minutos en la PD utilizando de apoyo la proyección de algunos contenidos del libro de texto digital</a:t>
            </a:r>
            <a:r>
              <a:rPr lang="es-ES" sz="2000" dirty="0" smtClean="0">
                <a:solidFill>
                  <a:srgbClr val="002060"/>
                </a:solidFill>
                <a:latin typeface="Arial" pitchFamily="34" charset="0"/>
                <a:cs typeface="Arial" pitchFamily="34" charset="0"/>
              </a:rPr>
              <a:t>.</a:t>
            </a:r>
          </a:p>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Durante su exposición, en la que los alumnos actúan como si fueran los profesores, sus compañeros les pueden hacer preguntas y también, si es el caso, pueden poner en evidencia errores que detecten.</a:t>
            </a:r>
          </a:p>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El profesor </a:t>
            </a:r>
            <a:r>
              <a:rPr lang="es-ES" sz="2000" b="1" i="1" dirty="0" smtClean="0">
                <a:solidFill>
                  <a:srgbClr val="2E05FB"/>
                </a:solidFill>
                <a:latin typeface="Arial" pitchFamily="34" charset="0"/>
                <a:cs typeface="Arial" pitchFamily="34" charset="0"/>
              </a:rPr>
              <a:t>valorará</a:t>
            </a:r>
            <a:r>
              <a:rPr lang="es-ES" sz="2000" dirty="0" smtClean="0">
                <a:solidFill>
                  <a:srgbClr val="002060"/>
                </a:solidFill>
                <a:latin typeface="Arial" pitchFamily="34" charset="0"/>
                <a:cs typeface="Arial" pitchFamily="34" charset="0"/>
              </a:rPr>
              <a:t> tanto el trabajo de exposición como las preguntas y comentarios del resto de la clase.</a:t>
            </a:r>
          </a:p>
          <a:p>
            <a:pPr algn="l" eaLnBrk="1" fontAlgn="auto" hangingPunct="1">
              <a:spcBef>
                <a:spcPts val="600"/>
              </a:spcBef>
              <a:spcAft>
                <a:spcPts val="600"/>
              </a:spcAft>
              <a:buFont typeface="Arial" pitchFamily="34" charset="0"/>
              <a:buNone/>
              <a:defRPr/>
            </a:pPr>
            <a:r>
              <a:rPr lang="es-ES" sz="2000" i="1" dirty="0" smtClean="0">
                <a:solidFill>
                  <a:srgbClr val="002060"/>
                </a:solidFill>
                <a:latin typeface="Arial" pitchFamily="34" charset="0"/>
                <a:cs typeface="Arial" pitchFamily="34" charset="0"/>
              </a:rPr>
              <a:t>Esta actividad se podría realizar igualmente con el </a:t>
            </a:r>
            <a:r>
              <a:rPr lang="es-ES" sz="2000" i="1" dirty="0" smtClean="0">
                <a:solidFill>
                  <a:srgbClr val="C00000"/>
                </a:solidFill>
                <a:latin typeface="Arial" pitchFamily="34" charset="0"/>
                <a:cs typeface="Arial" pitchFamily="34" charset="0"/>
              </a:rPr>
              <a:t>libro de texto en papel</a:t>
            </a:r>
            <a:r>
              <a:rPr lang="es-ES" sz="2000" i="1" dirty="0" smtClean="0">
                <a:solidFill>
                  <a:srgbClr val="002060"/>
                </a:solidFill>
                <a:latin typeface="Arial" pitchFamily="34" charset="0"/>
                <a:cs typeface="Arial" pitchFamily="34" charset="0"/>
              </a:rPr>
              <a:t> y un </a:t>
            </a:r>
            <a:r>
              <a:rPr lang="es-ES" sz="2000" i="1" dirty="0" smtClean="0">
                <a:solidFill>
                  <a:srgbClr val="C00000"/>
                </a:solidFill>
                <a:latin typeface="Arial" pitchFamily="34" charset="0"/>
                <a:cs typeface="Arial" pitchFamily="34" charset="0"/>
              </a:rPr>
              <a:t>lector de documentos</a:t>
            </a:r>
            <a:r>
              <a:rPr lang="es-ES" sz="2000" i="1" dirty="0" smtClean="0">
                <a:solidFill>
                  <a:srgbClr val="002060"/>
                </a:solidFill>
                <a:latin typeface="Arial" pitchFamily="34" charset="0"/>
                <a:cs typeface="Arial" pitchFamily="34" charset="0"/>
              </a:rPr>
              <a:t> con el que proyectar fragmentos de </a:t>
            </a:r>
            <a:r>
              <a:rPr lang="es-ES" sz="2000" i="1" dirty="0" err="1" smtClean="0">
                <a:solidFill>
                  <a:srgbClr val="002060"/>
                </a:solidFill>
                <a:latin typeface="Arial" pitchFamily="34" charset="0"/>
                <a:cs typeface="Arial" pitchFamily="34" charset="0"/>
              </a:rPr>
              <a:t>terxto</a:t>
            </a:r>
            <a:r>
              <a:rPr lang="es-ES" sz="2000" i="1" dirty="0" smtClean="0">
                <a:solidFill>
                  <a:srgbClr val="002060"/>
                </a:solidFill>
                <a:latin typeface="Arial" pitchFamily="34" charset="0"/>
                <a:cs typeface="Arial" pitchFamily="34" charset="0"/>
              </a:rPr>
              <a:t> e imágenes.</a:t>
            </a:r>
          </a:p>
          <a:p>
            <a:pPr indent="360000" eaLnBrk="1" fontAlgn="auto" hangingPunct="1">
              <a:spcBef>
                <a:spcPts val="600"/>
              </a:spcBef>
              <a:spcAft>
                <a:spcPts val="600"/>
              </a:spcAft>
              <a:buFont typeface="Arial" pitchFamily="34" charset="0"/>
              <a:buNone/>
              <a:defRPr/>
            </a:pPr>
            <a:r>
              <a:rPr lang="es-ES" sz="2000" dirty="0" smtClean="0">
                <a:solidFill>
                  <a:srgbClr val="FF0000"/>
                </a:solidFill>
                <a:latin typeface="Arial" pitchFamily="34" charset="0"/>
                <a:cs typeface="Arial" pitchFamily="34" charset="0"/>
              </a:rPr>
              <a:t>OTRAS POSIBILIDADES</a:t>
            </a:r>
          </a:p>
          <a:p>
            <a:pPr indent="360000" algn="l" eaLnBrk="1" fontAlgn="auto" hangingPunct="1">
              <a:spcBef>
                <a:spcPts val="600"/>
              </a:spcBef>
              <a:spcAft>
                <a:spcPts val="600"/>
              </a:spcAft>
              <a:buFont typeface="Arial" pitchFamily="34" charset="0"/>
              <a:buChar char="•"/>
              <a:defRPr/>
            </a:pPr>
            <a:r>
              <a:rPr lang="es-ES" sz="2000" dirty="0" smtClean="0">
                <a:solidFill>
                  <a:srgbClr val="002060"/>
                </a:solidFill>
                <a:latin typeface="Arial" pitchFamily="34" charset="0"/>
                <a:cs typeface="Arial" pitchFamily="34" charset="0"/>
              </a:rPr>
              <a:t>Los alumnos </a:t>
            </a:r>
            <a:r>
              <a:rPr lang="es-ES" sz="2000" b="1" i="1" dirty="0" smtClean="0">
                <a:solidFill>
                  <a:srgbClr val="2E05FB"/>
                </a:solidFill>
                <a:latin typeface="Arial" pitchFamily="34" charset="0"/>
                <a:cs typeface="Arial" pitchFamily="34" charset="0"/>
              </a:rPr>
              <a:t>preparan una presentación multimedia</a:t>
            </a:r>
            <a:r>
              <a:rPr lang="es-ES" sz="2000" dirty="0" smtClean="0">
                <a:solidFill>
                  <a:srgbClr val="002060"/>
                </a:solidFill>
                <a:latin typeface="Arial" pitchFamily="34" charset="0"/>
                <a:cs typeface="Arial" pitchFamily="34" charset="0"/>
              </a:rPr>
              <a:t> aprovechando los recursos del libro de texto digital.</a:t>
            </a:r>
            <a:endParaRPr lang="es-ES" sz="2000" dirty="0" smtClean="0">
              <a:solidFill>
                <a:srgbClr val="FF0000"/>
              </a:solidFill>
              <a:latin typeface="Arial" pitchFamily="34" charset="0"/>
              <a:cs typeface="Arial" pitchFamily="34" charset="0"/>
            </a:endParaRPr>
          </a:p>
          <a:p>
            <a:pPr indent="360000" algn="l" eaLnBrk="1" fontAlgn="auto" hangingPunct="1">
              <a:spcBef>
                <a:spcPts val="600"/>
              </a:spcBef>
              <a:spcAft>
                <a:spcPts val="600"/>
              </a:spcAft>
              <a:buFont typeface="Arial" pitchFamily="34" charset="0"/>
              <a:buChar char="•"/>
              <a:defRPr/>
            </a:pPr>
            <a:endParaRPr lang="es-ES" sz="2000" dirty="0">
              <a:solidFill>
                <a:srgbClr val="002060"/>
              </a:solidFill>
              <a:latin typeface="Arial" pitchFamily="34" charset="0"/>
              <a:cs typeface="Arial" pitchFamily="34" charset="0"/>
            </a:endParaRPr>
          </a:p>
        </p:txBody>
      </p:sp>
      <p:sp>
        <p:nvSpPr>
          <p:cNvPr id="6148" name="Text Box 5"/>
          <p:cNvSpPr txBox="1">
            <a:spLocks noChangeArrowheads="1"/>
          </p:cNvSpPr>
          <p:nvPr/>
        </p:nvSpPr>
        <p:spPr bwMode="auto">
          <a:xfrm>
            <a:off x="7413625" y="6581775"/>
            <a:ext cx="1730375" cy="276225"/>
          </a:xfrm>
          <a:prstGeom prst="rect">
            <a:avLst/>
          </a:prstGeom>
          <a:noFill/>
          <a:ln w="9525">
            <a:noFill/>
            <a:miter lim="800000"/>
            <a:headEnd/>
            <a:tailEnd/>
          </a:ln>
        </p:spPr>
        <p:txBody>
          <a:bodyPr>
            <a:spAutoFit/>
          </a:bodyPr>
          <a:lstStyle/>
          <a:p>
            <a:pPr>
              <a:spcBef>
                <a:spcPct val="50000"/>
              </a:spcBef>
            </a:pPr>
            <a:r>
              <a:rPr lang="es-ES" sz="1200">
                <a:latin typeface="Calibri" pitchFamily="34" charset="0"/>
              </a:rPr>
              <a:t>Pere Marquès (2010)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1875</TotalTime>
  <Words>4746</Words>
  <Application>Microsoft Office PowerPoint</Application>
  <PresentationFormat>Presentación en pantalla (4:3)</PresentationFormat>
  <Paragraphs>281</Paragraphs>
  <Slides>32</Slides>
  <Notes>5</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15 MODELOS DIDÁCTICOS para el uso del  LIBRO DE TEXTO DIGITAL</vt:lpstr>
      <vt:lpstr>Diapositiva 2</vt:lpstr>
      <vt:lpstr>¿QUÉ SON LOS LIBROS DE TEXTO DIGITALES?</vt:lpstr>
      <vt:lpstr>¿CÓMO NOS PUEDEN AYUDAR (en las aulas y en casa)  LOS LIBROS DE TEXTO DIGITAL? 1/2</vt:lpstr>
      <vt:lpstr>¿CÓMO NOS PUEDEN AYUDAR (en las aulas y en casa)  LOS LIBROS DE TEXTO DIGITAL? 2/2</vt:lpstr>
      <vt:lpstr>MODELOS DIDÁCTICOS EN AULAS CON PD</vt:lpstr>
      <vt:lpstr>El profesor explica un tema en la PD con los contenidos del libro digital  (profesor magistral)</vt:lpstr>
      <vt:lpstr>Realizar los ejercicios del libro digital “entre todos”</vt:lpstr>
      <vt:lpstr>Alumnos explican los contenidos del libro digital  en la PD  (los alumnos hacen de profesor)</vt:lpstr>
      <vt:lpstr>Estudiar en casa con el libro digital  (hacer los deberes con los libros digitales)</vt:lpstr>
      <vt:lpstr>Estudiar los contenidos del libro digital  en el aula informática</vt:lpstr>
      <vt:lpstr>MODELOS DIDÁCTICOS EN AULAS 2.0</vt:lpstr>
      <vt:lpstr>Estudiar los contenidos del libro digital  y realizar sus ejercicios</vt:lpstr>
      <vt:lpstr>Realizar los ejercicios del libro digital  con puesta en común inmediata</vt:lpstr>
      <vt:lpstr>Contestar una batería informatizada de preguntas consultando los libros digitales</vt:lpstr>
      <vt:lpstr>Los alumnos elaboran presentaciones multimedia con el libro digital y las exponen en la PD</vt:lpstr>
      <vt:lpstr>Los alumnos presentan en la PD recursos multimedia complementarios a los del libro digital</vt:lpstr>
      <vt:lpstr>Los alumnos preparan una batería de preguntas con los contenidos del libro digital y la pasan a la clase en la PD</vt:lpstr>
      <vt:lpstr>Hacer síntesis en el blog personal  consultando el libro digital</vt:lpstr>
      <vt:lpstr>Hacer tu propio libro digital de la asignatura  en un blog o wiki</vt:lpstr>
      <vt:lpstr>Hacer entre todos una wiki  con el glosario de la asignatura</vt:lpstr>
      <vt:lpstr>Exámenes (casi) siempre con el libro de texto digital</vt:lpstr>
      <vt:lpstr>Diapositiva 23</vt:lpstr>
      <vt:lpstr>ALGUNOS CONCEPTOS PREVIOS</vt:lpstr>
      <vt:lpstr>¿QUÉ SON LOS LIBROS DE TEXTO DIGITALES?</vt:lpstr>
      <vt:lpstr>LIBRO DE TEXTO DIGITAL: CARACTERÍSTICAS 1/5</vt:lpstr>
      <vt:lpstr>LIBRO DE TEXTO DIGITAL: CARACTERÍSTICAS  2/5</vt:lpstr>
      <vt:lpstr>LIBRO DE TEXTO DIGITAL: CARACTERÍSTICAS  3/5</vt:lpstr>
      <vt:lpstr>LIBRO DE TEXTO DIGITAL: CARACTERÍSTICAS  4/5</vt:lpstr>
      <vt:lpstr>LIBRO DE TEXTO DIGITAL: CARACTERÍSTICAS  5/5</vt:lpstr>
      <vt:lpstr>Diapositiva 31</vt:lpstr>
      <vt:lpstr>Diapositiva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profesor explica y hace preguntas en clase con el apoyo de la pizarra digital.</dc:title>
  <dc:creator>pmarques</dc:creator>
  <cp:lastModifiedBy>Pere Marques Graells</cp:lastModifiedBy>
  <cp:revision>313</cp:revision>
  <dcterms:created xsi:type="dcterms:W3CDTF">2010-08-01T11:20:44Z</dcterms:created>
  <dcterms:modified xsi:type="dcterms:W3CDTF">2014-10-10T17:03:43Z</dcterms:modified>
</cp:coreProperties>
</file>