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02" r:id="rId2"/>
    <p:sldId id="392" r:id="rId3"/>
    <p:sldId id="303" r:id="rId4"/>
    <p:sldId id="309" r:id="rId5"/>
    <p:sldId id="310" r:id="rId6"/>
    <p:sldId id="311" r:id="rId7"/>
    <p:sldId id="304" r:id="rId8"/>
    <p:sldId id="371" r:id="rId9"/>
    <p:sldId id="312" r:id="rId10"/>
    <p:sldId id="372" r:id="rId11"/>
    <p:sldId id="373" r:id="rId12"/>
    <p:sldId id="374" r:id="rId13"/>
    <p:sldId id="375" r:id="rId14"/>
    <p:sldId id="376" r:id="rId15"/>
    <p:sldId id="377" r:id="rId16"/>
    <p:sldId id="305" r:id="rId17"/>
    <p:sldId id="320" r:id="rId18"/>
    <p:sldId id="321" r:id="rId19"/>
    <p:sldId id="322" r:id="rId20"/>
    <p:sldId id="378" r:id="rId21"/>
    <p:sldId id="379" r:id="rId22"/>
    <p:sldId id="326" r:id="rId23"/>
    <p:sldId id="327" r:id="rId24"/>
    <p:sldId id="328" r:id="rId25"/>
    <p:sldId id="380" r:id="rId26"/>
    <p:sldId id="330" r:id="rId27"/>
    <p:sldId id="381" r:id="rId28"/>
    <p:sldId id="306" r:id="rId29"/>
    <p:sldId id="382" r:id="rId30"/>
    <p:sldId id="383" r:id="rId31"/>
    <p:sldId id="384" r:id="rId32"/>
    <p:sldId id="385" r:id="rId33"/>
    <p:sldId id="340" r:id="rId34"/>
    <p:sldId id="307" r:id="rId35"/>
    <p:sldId id="386" r:id="rId36"/>
    <p:sldId id="387" r:id="rId37"/>
    <p:sldId id="348" r:id="rId38"/>
    <p:sldId id="349" r:id="rId39"/>
    <p:sldId id="350" r:id="rId40"/>
    <p:sldId id="351" r:id="rId41"/>
    <p:sldId id="388" r:id="rId42"/>
    <p:sldId id="391" r:id="rId43"/>
    <p:sldId id="390"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5FB"/>
    <a:srgbClr val="1A5E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9" autoAdjust="0"/>
    <p:restoredTop sz="92701" autoAdjust="0"/>
  </p:normalViewPr>
  <p:slideViewPr>
    <p:cSldViewPr>
      <p:cViewPr varScale="1">
        <p:scale>
          <a:sx n="53" d="100"/>
          <a:sy n="53" d="100"/>
        </p:scale>
        <p:origin x="-883" y="-67"/>
      </p:cViewPr>
      <p:guideLst>
        <p:guide orient="horz" pos="2160"/>
        <p:guide pos="2880"/>
      </p:guideLst>
    </p:cSldViewPr>
  </p:slideViewPr>
  <p:outlineViewPr>
    <p:cViewPr>
      <p:scale>
        <a:sx n="33" d="100"/>
        <a:sy n="33" d="100"/>
      </p:scale>
      <p:origin x="0" y="47112"/>
    </p:cViewPr>
  </p:outlineViewPr>
  <p:notesTextViewPr>
    <p:cViewPr>
      <p:scale>
        <a:sx n="100" d="100"/>
        <a:sy n="100" d="100"/>
      </p:scale>
      <p:origin x="0" y="0"/>
    </p:cViewPr>
  </p:notesTextViewPr>
  <p:sorterViewPr>
    <p:cViewPr>
      <p:scale>
        <a:sx n="66" d="100"/>
        <a:sy n="66" d="100"/>
      </p:scale>
      <p:origin x="0" y="2693"/>
    </p:cViewPr>
  </p:sorterViewPr>
  <p:notesViewPr>
    <p:cSldViewPr>
      <p:cViewPr varScale="1">
        <p:scale>
          <a:sx n="43" d="100"/>
          <a:sy n="43" d="100"/>
        </p:scale>
        <p:origin x="-2136"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30039-3B6C-4F4B-9171-5A4E1802A659}" type="datetimeFigureOut">
              <a:rPr lang="es-ES" smtClean="0"/>
              <a:pPr/>
              <a:t>10/08/2010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AEA2E0-AEA6-4880-B0B6-51BE127E3A1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39285C4-0AE6-43DF-9D9E-F797A72F9321}" type="slidenum">
              <a:rPr lang="es-ES" smtClean="0"/>
              <a:pPr/>
              <a:t>1</a:t>
            </a:fld>
            <a:endParaRPr lang="es-E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ca-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BAEA2E0-AEA6-4880-B0B6-51BE127E3A17}" type="slidenum">
              <a:rPr lang="es-ES" smtClean="0"/>
              <a:pPr/>
              <a:t>10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06788939-FB04-492D-90C8-7DA0B3972F70}" type="slidenum">
              <a:rPr lang="es-ES" smtClean="0"/>
              <a:pPr/>
              <a:t>43</a:t>
            </a:fld>
            <a:endParaRPr lang="es-E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ca-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2CE298-EBA2-4AE8-AEE7-AFE1A156A86B}" type="datetimeFigureOut">
              <a:rPr lang="es-ES" smtClean="0"/>
              <a:pPr/>
              <a:t>10/08/2010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35D7989-E17F-4B1A-AB60-BCAE99F0F51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CE298-EBA2-4AE8-AEE7-AFE1A156A86B}" type="datetimeFigureOut">
              <a:rPr lang="es-ES" smtClean="0"/>
              <a:pPr/>
              <a:t>10/08/2010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D7989-E17F-4B1A-AB60-BCAE99F0F51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remarques.blogspo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eremarques.net/"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peremarques.net/" TargetMode="External"/><Relationship Id="rId3" Type="http://schemas.openxmlformats.org/officeDocument/2006/relationships/hyperlink" Target="http://www.slideshare.net/peremarques/aulas-tic-un-alumno-un-ordenador" TargetMode="External"/><Relationship Id="rId7" Type="http://schemas.openxmlformats.org/officeDocument/2006/relationships/hyperlink" Target="http://www.slideshare.net/peremarques/cfakepathreducirfracasoescolar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slideshare.net/peremarques/quien-teme-el-busca-copia-y-pega-de-internet-4829965" TargetMode="External"/><Relationship Id="rId5" Type="http://schemas.openxmlformats.org/officeDocument/2006/relationships/hyperlink" Target="http://www.slideshare.net/peremarques/18-modelos-didcticos" TargetMode="External"/><Relationship Id="rId4" Type="http://schemas.openxmlformats.org/officeDocument/2006/relationships/hyperlink" Target="http://www.peremarques.net/aulasticportada.htm" TargetMode="External"/><Relationship Id="rId9" Type="http://schemas.openxmlformats.org/officeDocument/2006/relationships/hyperlink" Target="http://www.pangea.org/di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99592" y="836811"/>
            <a:ext cx="8136904" cy="1728093"/>
          </a:xfrm>
        </p:spPr>
        <p:txBody>
          <a:bodyPr>
            <a:normAutofit/>
          </a:bodyPr>
          <a:lstStyle/>
          <a:p>
            <a:pPr>
              <a:defRPr/>
            </a:pPr>
            <a: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29 MODELOS DIDÁCTICOS</a:t>
            </a:r>
            <a:b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para las</a:t>
            </a:r>
            <a:r>
              <a:rPr lang="es-ES" sz="4800" b="1" dirty="0" smtClean="0">
                <a:solidFill>
                  <a:srgbClr val="FF0000"/>
                </a:solidFill>
                <a:effectLst>
                  <a:outerShdw blurRad="38100" dist="38100" dir="2700000" algn="tl">
                    <a:srgbClr val="000000">
                      <a:alpha val="43137"/>
                    </a:srgbClr>
                  </a:outerShdw>
                </a:effectLst>
              </a:rPr>
              <a:t/>
            </a:r>
            <a:br>
              <a:rPr lang="es-ES" sz="4800" b="1" dirty="0" smtClean="0">
                <a:solidFill>
                  <a:srgbClr val="FF0000"/>
                </a:solidFill>
                <a:effectLst>
                  <a:outerShdw blurRad="38100" dist="38100" dir="2700000" algn="tl">
                    <a:srgbClr val="000000">
                      <a:alpha val="43137"/>
                    </a:srgbClr>
                  </a:outerShdw>
                </a:effectLst>
              </a:rPr>
            </a:br>
            <a:r>
              <a:rPr lang="es-ES"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AULAS 2.0</a:t>
            </a:r>
            <a:endParaRPr lang="es-ES" sz="2700" dirty="0" smtClean="0">
              <a:solidFill>
                <a:srgbClr val="2E05FB"/>
              </a:solidFill>
              <a:effectLst>
                <a:outerShdw blurRad="38100" dist="38100" dir="2700000" algn="tl">
                  <a:srgbClr val="000000">
                    <a:alpha val="43137"/>
                  </a:srgbClr>
                </a:outerShdw>
              </a:effectLst>
            </a:endParaRPr>
          </a:p>
        </p:txBody>
      </p:sp>
      <p:sp>
        <p:nvSpPr>
          <p:cNvPr id="29699" name="Rectangle 3"/>
          <p:cNvSpPr>
            <a:spLocks noGrp="1" noChangeArrowheads="1"/>
          </p:cNvSpPr>
          <p:nvPr>
            <p:ph type="subTitle" idx="1"/>
          </p:nvPr>
        </p:nvSpPr>
        <p:spPr>
          <a:xfrm>
            <a:off x="1476375" y="5805264"/>
            <a:ext cx="6400800" cy="911225"/>
          </a:xfrm>
        </p:spPr>
        <p:txBody>
          <a:bodyPr/>
          <a:lstStyle/>
          <a:p>
            <a:pPr eaLnBrk="1" hangingPunct="1"/>
            <a:r>
              <a:rPr lang="es-ES" sz="2000" dirty="0" smtClean="0"/>
              <a:t>Pere </a:t>
            </a:r>
            <a:r>
              <a:rPr lang="es-ES" sz="2000" dirty="0" err="1" smtClean="0"/>
              <a:t>Marquès</a:t>
            </a:r>
            <a:r>
              <a:rPr lang="es-ES" sz="2000" dirty="0" smtClean="0"/>
              <a:t> (2010). UAB - grupo DIM</a:t>
            </a:r>
          </a:p>
          <a:p>
            <a:pPr eaLnBrk="1" hangingPunct="1"/>
            <a:r>
              <a:rPr lang="es-ES" sz="2000" dirty="0" smtClean="0">
                <a:hlinkClick r:id="rId3"/>
              </a:rPr>
              <a:t>http://peremarques.blogspot.com/</a:t>
            </a:r>
            <a:endParaRPr lang="es-ES" sz="2000" dirty="0" smtClean="0"/>
          </a:p>
        </p:txBody>
      </p:sp>
      <p:sp>
        <p:nvSpPr>
          <p:cNvPr id="29700" name="Text Box 4"/>
          <p:cNvSpPr txBox="1">
            <a:spLocks noChangeArrowheads="1"/>
          </p:cNvSpPr>
          <p:nvPr/>
        </p:nvSpPr>
        <p:spPr bwMode="auto">
          <a:xfrm>
            <a:off x="0" y="2953688"/>
            <a:ext cx="9143999" cy="1123384"/>
          </a:xfrm>
          <a:prstGeom prst="rect">
            <a:avLst/>
          </a:prstGeom>
          <a:noFill/>
          <a:ln w="9525">
            <a:noFill/>
            <a:miter lim="800000"/>
            <a:headEnd/>
            <a:tailEnd/>
          </a:ln>
        </p:spPr>
        <p:txBody>
          <a:bodyPr wrap="square">
            <a:spAutoFit/>
          </a:bodyPr>
          <a:lstStyle/>
          <a:p>
            <a:pPr algn="ctr"/>
            <a:r>
              <a:rPr lang="es-ES" sz="2800" b="1" dirty="0" smtClean="0">
                <a:solidFill>
                  <a:srgbClr val="002060"/>
                </a:solidFill>
                <a:latin typeface="Arial" pitchFamily="34" charset="0"/>
                <a:cs typeface="Arial" pitchFamily="34" charset="0"/>
              </a:rPr>
              <a:t>Con</a:t>
            </a:r>
            <a:r>
              <a:rPr lang="es-ES" sz="2800" b="1" dirty="0" smtClean="0">
                <a:solidFill>
                  <a:srgbClr val="FF0000"/>
                </a:solidFill>
                <a:latin typeface="Arial" pitchFamily="34" charset="0"/>
                <a:cs typeface="Arial" pitchFamily="34" charset="0"/>
              </a:rPr>
              <a:t> </a:t>
            </a:r>
            <a:r>
              <a:rPr lang="es-ES" sz="2800" b="1" dirty="0" smtClean="0">
                <a:solidFill>
                  <a:srgbClr val="2E05FB"/>
                </a:solidFill>
                <a:latin typeface="Arial" pitchFamily="34" charset="0"/>
                <a:cs typeface="Arial" pitchFamily="34" charset="0"/>
              </a:rPr>
              <a:t>pizarra digital</a:t>
            </a:r>
            <a:r>
              <a:rPr lang="es-ES" sz="2800" b="1" dirty="0" smtClean="0">
                <a:solidFill>
                  <a:srgbClr val="002060"/>
                </a:solidFill>
                <a:latin typeface="Arial" pitchFamily="34" charset="0"/>
                <a:cs typeface="Arial" pitchFamily="34" charset="0"/>
              </a:rPr>
              <a:t> </a:t>
            </a:r>
            <a:r>
              <a:rPr lang="es-ES" sz="2800" i="1" dirty="0" smtClean="0">
                <a:solidFill>
                  <a:srgbClr val="002060"/>
                </a:solidFill>
                <a:latin typeface="Arial" pitchFamily="34" charset="0"/>
                <a:cs typeface="Arial" pitchFamily="34" charset="0"/>
              </a:rPr>
              <a:t>(PD)</a:t>
            </a:r>
            <a:r>
              <a:rPr lang="es-ES" sz="2800" b="1" dirty="0" smtClean="0">
                <a:solidFill>
                  <a:srgbClr val="002060"/>
                </a:solidFill>
                <a:latin typeface="Arial" pitchFamily="34" charset="0"/>
                <a:cs typeface="Arial" pitchFamily="34" charset="0"/>
              </a:rPr>
              <a:t>, </a:t>
            </a:r>
            <a:r>
              <a:rPr lang="es-ES" sz="2800" b="1" dirty="0" smtClean="0">
                <a:solidFill>
                  <a:srgbClr val="2E05FB"/>
                </a:solidFill>
                <a:latin typeface="Arial" pitchFamily="34" charset="0"/>
                <a:cs typeface="Arial" pitchFamily="34" charset="0"/>
              </a:rPr>
              <a:t>lector de documentos</a:t>
            </a:r>
            <a:r>
              <a:rPr lang="es-ES" sz="2800" b="1" dirty="0" smtClean="0">
                <a:solidFill>
                  <a:srgbClr val="002060"/>
                </a:solidFill>
                <a:latin typeface="Arial" pitchFamily="34" charset="0"/>
                <a:cs typeface="Arial" pitchFamily="34" charset="0"/>
              </a:rPr>
              <a:t> y un </a:t>
            </a:r>
            <a:r>
              <a:rPr lang="es-ES" sz="2800" b="1" dirty="0" smtClean="0">
                <a:solidFill>
                  <a:srgbClr val="2E05FB"/>
                </a:solidFill>
                <a:latin typeface="Arial" pitchFamily="34" charset="0"/>
                <a:cs typeface="Arial" pitchFamily="34" charset="0"/>
              </a:rPr>
              <a:t>ordenador</a:t>
            </a:r>
            <a:r>
              <a:rPr lang="es-ES" sz="2800" b="1" dirty="0" smtClean="0">
                <a:solidFill>
                  <a:srgbClr val="002060"/>
                </a:solidFill>
                <a:latin typeface="Arial" pitchFamily="34" charset="0"/>
                <a:cs typeface="Arial" pitchFamily="34" charset="0"/>
              </a:rPr>
              <a:t> </a:t>
            </a:r>
            <a:r>
              <a:rPr lang="es-ES" sz="2800" i="1" dirty="0" smtClean="0">
                <a:solidFill>
                  <a:srgbClr val="002060"/>
                </a:solidFill>
                <a:latin typeface="Arial" pitchFamily="34" charset="0"/>
                <a:cs typeface="Arial" pitchFamily="34" charset="0"/>
              </a:rPr>
              <a:t>(PC, personal </a:t>
            </a:r>
            <a:r>
              <a:rPr lang="es-ES" sz="2800" i="1" dirty="0" err="1" smtClean="0">
                <a:solidFill>
                  <a:srgbClr val="002060"/>
                </a:solidFill>
                <a:latin typeface="Arial" pitchFamily="34" charset="0"/>
                <a:cs typeface="Arial" pitchFamily="34" charset="0"/>
              </a:rPr>
              <a:t>computer</a:t>
            </a:r>
            <a:r>
              <a:rPr lang="es-ES" sz="2800" i="1" dirty="0" smtClean="0">
                <a:solidFill>
                  <a:srgbClr val="002060"/>
                </a:solidFill>
                <a:latin typeface="Arial" pitchFamily="34" charset="0"/>
                <a:cs typeface="Arial" pitchFamily="34" charset="0"/>
              </a:rPr>
              <a:t>)</a:t>
            </a:r>
            <a:r>
              <a:rPr lang="es-ES" sz="2800" b="1" dirty="0" smtClean="0">
                <a:solidFill>
                  <a:srgbClr val="002060"/>
                </a:solidFill>
                <a:latin typeface="Arial" pitchFamily="34" charset="0"/>
                <a:cs typeface="Arial" pitchFamily="34" charset="0"/>
              </a:rPr>
              <a:t> para cada alumno</a:t>
            </a:r>
            <a:endParaRPr lang="es-ES" sz="2000" i="1" dirty="0" smtClean="0">
              <a:solidFill>
                <a:srgbClr val="002060"/>
              </a:solidFill>
              <a:latin typeface="Arial" pitchFamily="34" charset="0"/>
              <a:cs typeface="Arial" pitchFamily="34" charset="0"/>
            </a:endParaRPr>
          </a:p>
          <a:p>
            <a:pPr algn="ctr"/>
            <a:endParaRPr lang="es-ES" sz="1100" i="1" dirty="0" smtClean="0">
              <a:latin typeface="Arial" pitchFamily="34" charset="0"/>
              <a:cs typeface="Arial" pitchFamily="34" charset="0"/>
            </a:endParaRPr>
          </a:p>
        </p:txBody>
      </p:sp>
      <p:pic>
        <p:nvPicPr>
          <p:cNvPr id="29701" name="Picture 7" descr="dimnou"/>
          <p:cNvPicPr>
            <a:picLocks noChangeAspect="1" noChangeArrowheads="1"/>
          </p:cNvPicPr>
          <p:nvPr/>
        </p:nvPicPr>
        <p:blipFill>
          <a:blip r:embed="rId4" cstate="print"/>
          <a:srcRect/>
          <a:stretch>
            <a:fillRect/>
          </a:stretch>
        </p:blipFill>
        <p:spPr bwMode="auto">
          <a:xfrm>
            <a:off x="7380312" y="5805636"/>
            <a:ext cx="1295400" cy="647700"/>
          </a:xfrm>
          <a:prstGeom prst="rect">
            <a:avLst/>
          </a:prstGeom>
          <a:noFill/>
          <a:ln w="9525">
            <a:noFill/>
            <a:miter lim="800000"/>
            <a:headEnd/>
            <a:tailEnd/>
          </a:ln>
        </p:spPr>
      </p:pic>
      <p:pic>
        <p:nvPicPr>
          <p:cNvPr id="29702" name="Picture 9" descr="uablogo"/>
          <p:cNvPicPr>
            <a:picLocks noChangeAspect="1" noChangeArrowheads="1"/>
          </p:cNvPicPr>
          <p:nvPr/>
        </p:nvPicPr>
        <p:blipFill>
          <a:blip r:embed="rId5" cstate="print"/>
          <a:srcRect/>
          <a:stretch>
            <a:fillRect/>
          </a:stretch>
        </p:blipFill>
        <p:spPr bwMode="auto">
          <a:xfrm>
            <a:off x="468313" y="5950098"/>
            <a:ext cx="1439862" cy="503238"/>
          </a:xfrm>
          <a:prstGeom prst="rect">
            <a:avLst/>
          </a:prstGeom>
          <a:noFill/>
          <a:ln w="9525">
            <a:noFill/>
            <a:miter lim="800000"/>
            <a:headEnd/>
            <a:tailEnd/>
          </a:ln>
        </p:spPr>
      </p:pic>
      <p:pic>
        <p:nvPicPr>
          <p:cNvPr id="29703" name="Picture 12" descr="MCj02869020000[1]"/>
          <p:cNvPicPr>
            <a:picLocks noChangeAspect="1" noChangeArrowheads="1"/>
          </p:cNvPicPr>
          <p:nvPr/>
        </p:nvPicPr>
        <p:blipFill>
          <a:blip r:embed="rId6" cstate="print">
            <a:lum bright="20000" contrast="-20000"/>
          </a:blip>
          <a:srcRect/>
          <a:stretch>
            <a:fillRect/>
          </a:stretch>
        </p:blipFill>
        <p:spPr bwMode="auto">
          <a:xfrm>
            <a:off x="35496" y="142875"/>
            <a:ext cx="1727200" cy="1573213"/>
          </a:xfrm>
          <a:prstGeom prst="rect">
            <a:avLst/>
          </a:prstGeom>
          <a:noFill/>
          <a:ln w="9525">
            <a:noFill/>
            <a:miter lim="800000"/>
            <a:headEnd/>
            <a:tailEnd/>
          </a:ln>
        </p:spPr>
      </p:pic>
      <p:sp>
        <p:nvSpPr>
          <p:cNvPr id="8" name="7 CuadroTexto"/>
          <p:cNvSpPr txBox="1"/>
          <p:nvPr/>
        </p:nvSpPr>
        <p:spPr>
          <a:xfrm>
            <a:off x="0" y="4437112"/>
            <a:ext cx="9144000" cy="461665"/>
          </a:xfrm>
          <a:prstGeom prst="rect">
            <a:avLst/>
          </a:prstGeom>
          <a:noFill/>
        </p:spPr>
        <p:txBody>
          <a:bodyPr wrap="square" rtlCol="0">
            <a:spAutoFit/>
          </a:bodyPr>
          <a:lstStyle/>
          <a:p>
            <a:pPr algn="ctr"/>
            <a:r>
              <a:rPr lang="es-ES"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es-ES" b="1" dirty="0" smtClean="0">
                <a:solidFill>
                  <a:srgbClr val="2E05FB"/>
                </a:solidFill>
                <a:effectLst>
                  <a:outerShdw blurRad="38100" dist="38100" dir="2700000" algn="tl">
                    <a:srgbClr val="000000">
                      <a:alpha val="43137"/>
                    </a:srgbClr>
                  </a:outerShdw>
                </a:effectLst>
                <a:latin typeface="Arial" pitchFamily="34" charset="0"/>
                <a:cs typeface="Arial" pitchFamily="34" charset="0"/>
              </a:rPr>
              <a:t> </a:t>
            </a:r>
            <a:r>
              <a:rPr lang="es-ES"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otros usos de las TIC por profesores, dirección y familias</a:t>
            </a:r>
            <a:endParaRPr lang="es-ES"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7384"/>
            <a:ext cx="9144000" cy="72008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síntesis en la PD (</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alumnos-relatores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251520" y="620688"/>
            <a:ext cx="8892480" cy="6093296"/>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Una forma de desarrollar una clase al introducir un nuevo tema consiste en que el profesor, tras una introducción, haga preguntas a los alumnos con el fin de conocer  sus conocimientos previos y enfatizar los principales aspectos del tema.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este contexto, </a:t>
            </a:r>
            <a:r>
              <a:rPr lang="es-ES" sz="2000" b="1" dirty="0" smtClean="0">
                <a:solidFill>
                  <a:srgbClr val="2E05FB"/>
                </a:solidFill>
                <a:latin typeface="Arial" pitchFamily="34" charset="0"/>
                <a:cs typeface="Arial" pitchFamily="34" charset="0"/>
              </a:rPr>
              <a:t>el profesor </a:t>
            </a:r>
            <a:r>
              <a:rPr lang="es-ES" sz="2000" dirty="0" smtClean="0">
                <a:solidFill>
                  <a:srgbClr val="002060"/>
                </a:solidFill>
                <a:latin typeface="Arial" pitchFamily="34" charset="0"/>
                <a:cs typeface="Arial" pitchFamily="34" charset="0"/>
              </a:rPr>
              <a:t>aprovecha las aportaciones de los alumnos y</a:t>
            </a:r>
            <a:r>
              <a:rPr lang="es-ES" sz="2000" b="1" dirty="0" smtClean="0">
                <a:solidFill>
                  <a:srgbClr val="2E05FB"/>
                </a:solidFill>
                <a:latin typeface="Arial" pitchFamily="34" charset="0"/>
                <a:cs typeface="Arial" pitchFamily="34" charset="0"/>
              </a:rPr>
              <a:t> va dictando las ideas clave al “alumno-relator”, que las escribe en la PD </a:t>
            </a:r>
            <a:r>
              <a:rPr lang="es-ES" sz="2000" dirty="0" smtClean="0">
                <a:solidFill>
                  <a:srgbClr val="002060"/>
                </a:solidFill>
                <a:latin typeface="Arial" pitchFamily="34" charset="0"/>
                <a:cs typeface="Arial" pitchFamily="34" charset="0"/>
              </a:rPr>
              <a:t>para ser ampliadas y comentadas entre todos.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Luego pueden almacenarse en el </a:t>
            </a:r>
            <a:r>
              <a:rPr lang="es-ES" sz="2000" i="1" dirty="0" smtClean="0">
                <a:solidFill>
                  <a:srgbClr val="C00000"/>
                </a:solidFill>
                <a:latin typeface="Arial" pitchFamily="34" charset="0"/>
                <a:cs typeface="Arial" pitchFamily="34" charset="0"/>
              </a:rPr>
              <a:t>blog “diario de clase” o en la intranet educativa </a:t>
            </a:r>
            <a:r>
              <a:rPr lang="es-ES" sz="2000" dirty="0" smtClean="0">
                <a:solidFill>
                  <a:srgbClr val="002060"/>
                </a:solidFill>
                <a:latin typeface="Arial" pitchFamily="34" charset="0"/>
                <a:cs typeface="Arial" pitchFamily="34" charset="0"/>
              </a:rPr>
              <a:t>para que todos puedan revisarlo.</a:t>
            </a:r>
          </a:p>
          <a:p>
            <a:pPr marL="108000"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marL="108000"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alumnos </a:t>
            </a:r>
            <a:r>
              <a:rPr lang="es-ES" sz="2000" dirty="0" smtClean="0">
                <a:solidFill>
                  <a:srgbClr val="002060"/>
                </a:solidFill>
                <a:latin typeface="Arial" pitchFamily="34" charset="0"/>
                <a:cs typeface="Arial" pitchFamily="34" charset="0"/>
              </a:rPr>
              <a:t>(a la vez que escuchan) con su PC  </a:t>
            </a:r>
            <a:r>
              <a:rPr lang="es-ES" sz="2000" b="1" i="1" dirty="0" smtClean="0">
                <a:solidFill>
                  <a:srgbClr val="2E05FB"/>
                </a:solidFill>
                <a:latin typeface="Arial" pitchFamily="34" charset="0"/>
                <a:cs typeface="Arial" pitchFamily="34" charset="0"/>
              </a:rPr>
              <a:t>buscan información en Internet para documentarse</a:t>
            </a:r>
            <a:r>
              <a:rPr lang="es-ES" sz="2000" dirty="0" smtClean="0">
                <a:solidFill>
                  <a:srgbClr val="002060"/>
                </a:solidFill>
                <a:latin typeface="Arial" pitchFamily="34" charset="0"/>
                <a:cs typeface="Arial" pitchFamily="34" charset="0"/>
              </a:rPr>
              <a:t> y contestar mejor las preguntas que vaya haciendo el profesor </a:t>
            </a:r>
            <a:r>
              <a:rPr lang="es-ES" sz="2000" i="1" dirty="0" smtClean="0">
                <a:solidFill>
                  <a:srgbClr val="002060"/>
                </a:solidFill>
                <a:latin typeface="Arial" pitchFamily="34" charset="0"/>
                <a:cs typeface="Arial" pitchFamily="34" charset="0"/>
              </a:rPr>
              <a:t>(solo con alumnos muy responsables y motivados).</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un </a:t>
            </a:r>
            <a:r>
              <a:rPr lang="es-ES" sz="2000" i="1" dirty="0" smtClean="0">
                <a:solidFill>
                  <a:srgbClr val="C00000"/>
                </a:solidFill>
                <a:latin typeface="Arial" pitchFamily="34" charset="0"/>
                <a:cs typeface="Arial" pitchFamily="34" charset="0"/>
              </a:rPr>
              <a:t>teclado/ratón inalámbrico</a:t>
            </a:r>
            <a:r>
              <a:rPr lang="es-ES" sz="2000"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diversos alumnos desde su mesa pueden escribir en la PD sus aportaciones</a:t>
            </a:r>
            <a:r>
              <a:rPr lang="es-ES" sz="2000" dirty="0" smtClean="0">
                <a:solidFill>
                  <a:srgbClr val="002060"/>
                </a:solidFill>
                <a:latin typeface="Arial" pitchFamily="34" charset="0"/>
                <a:cs typeface="Arial" pitchFamily="34" charset="0"/>
              </a:rPr>
              <a:t>, antes de comentarlas con más detalle a todos sus compañeros.</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Hacer </a:t>
            </a:r>
            <a:r>
              <a:rPr lang="es-ES" sz="2000" b="1" i="1" dirty="0" smtClean="0">
                <a:solidFill>
                  <a:srgbClr val="2E05FB"/>
                </a:solidFill>
                <a:latin typeface="Arial" pitchFamily="34" charset="0"/>
                <a:cs typeface="Arial" pitchFamily="34" charset="0"/>
              </a:rPr>
              <a:t>un debate</a:t>
            </a:r>
            <a:r>
              <a:rPr lang="es-ES" sz="2000" dirty="0" smtClean="0">
                <a:solidFill>
                  <a:schemeClr val="tx1"/>
                </a:solidFill>
                <a:latin typeface="Arial" pitchFamily="34" charset="0"/>
                <a:cs typeface="Arial" pitchFamily="34" charset="0"/>
              </a:rPr>
              <a:t> y </a:t>
            </a:r>
            <a:r>
              <a:rPr lang="es-ES" sz="2000" dirty="0" smtClean="0">
                <a:solidFill>
                  <a:srgbClr val="002060"/>
                </a:solidFill>
                <a:latin typeface="Arial" pitchFamily="34" charset="0"/>
                <a:cs typeface="Arial" pitchFamily="34" charset="0"/>
              </a:rPr>
              <a:t>que el relator recoja las conclusiones. </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44624"/>
            <a:ext cx="8352928" cy="72008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Realizar ejercicios “entre todos” en la PD*</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692696"/>
            <a:ext cx="8964488" cy="8784976"/>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El profesor proyecta ejercicios interactivos</a:t>
            </a:r>
            <a:r>
              <a:rPr lang="es-ES" sz="2000" b="1" i="1"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a:t>
            </a:r>
            <a:r>
              <a:rPr lang="es-ES" sz="2000" i="1" dirty="0" err="1" smtClean="0">
                <a:solidFill>
                  <a:srgbClr val="002060"/>
                </a:solidFill>
                <a:latin typeface="Arial" pitchFamily="34" charset="0"/>
                <a:cs typeface="Arial" pitchFamily="34" charset="0"/>
              </a:rPr>
              <a:t>JClic</a:t>
            </a:r>
            <a:r>
              <a:rPr lang="es-ES" sz="2000" i="1" dirty="0" smtClean="0">
                <a:solidFill>
                  <a:srgbClr val="002060"/>
                </a:solidFill>
                <a:latin typeface="Arial" pitchFamily="34" charset="0"/>
                <a:cs typeface="Arial" pitchFamily="34" charset="0"/>
              </a:rPr>
              <a:t>, libros digitales, software de la PD…) </a:t>
            </a:r>
            <a:r>
              <a:rPr lang="es-ES" sz="2000" b="1" dirty="0" smtClean="0">
                <a:solidFill>
                  <a:srgbClr val="2E05FB"/>
                </a:solidFill>
                <a:latin typeface="Arial" pitchFamily="34" charset="0"/>
                <a:cs typeface="Arial" pitchFamily="34" charset="0"/>
              </a:rPr>
              <a:t>y encarga a determinados estudiantes que los resuelvan en la PD</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promoviendo reflexión si hay diversas respuestas.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Se </a:t>
            </a:r>
            <a:r>
              <a:rPr lang="es-ES" sz="2000" b="1" i="1" dirty="0" smtClean="0">
                <a:solidFill>
                  <a:srgbClr val="2E05FB"/>
                </a:solidFill>
                <a:latin typeface="Arial" pitchFamily="34" charset="0"/>
                <a:cs typeface="Arial" pitchFamily="34" charset="0"/>
              </a:rPr>
              <a:t>puntúan</a:t>
            </a:r>
            <a:r>
              <a:rPr lang="es-ES" sz="2000" dirty="0" smtClean="0">
                <a:solidFill>
                  <a:srgbClr val="002060"/>
                </a:solidFill>
                <a:latin typeface="Arial" pitchFamily="34" charset="0"/>
                <a:cs typeface="Arial" pitchFamily="34" charset="0"/>
              </a:rPr>
              <a:t> todas las intervenciones de los alumnos</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Cada pareja de alumnos busca la solución y la verifica en su PC</a:t>
            </a:r>
            <a:r>
              <a:rPr lang="es-ES" sz="2000" dirty="0" smtClean="0">
                <a:solidFill>
                  <a:srgbClr val="002060"/>
                </a:solidFill>
                <a:latin typeface="Arial" pitchFamily="34" charset="0"/>
                <a:cs typeface="Arial" pitchFamily="34" charset="0"/>
              </a:rPr>
              <a:t>. Con el sistema de </a:t>
            </a:r>
            <a:r>
              <a:rPr lang="es-ES" sz="2000" i="1" dirty="0" smtClean="0">
                <a:solidFill>
                  <a:srgbClr val="C00000"/>
                </a:solidFill>
                <a:latin typeface="Arial" pitchFamily="34" charset="0"/>
                <a:cs typeface="Arial" pitchFamily="34" charset="0"/>
              </a:rPr>
              <a:t>control de red local</a:t>
            </a:r>
            <a:r>
              <a:rPr lang="es-ES" sz="2000" dirty="0" smtClean="0">
                <a:solidFill>
                  <a:srgbClr val="002060"/>
                </a:solidFill>
                <a:latin typeface="Arial" pitchFamily="34" charset="0"/>
                <a:cs typeface="Arial" pitchFamily="34" charset="0"/>
              </a:rPr>
              <a:t>, el profesor ve en su PC lo que hacen los alumnos en su PC. Luego se comentan resultados entre todos en la PD.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Toda la clase contesta baterías de preguntas </a:t>
            </a:r>
            <a:r>
              <a:rPr lang="es-ES" sz="2000" dirty="0" smtClean="0">
                <a:solidFill>
                  <a:srgbClr val="002060"/>
                </a:solidFill>
                <a:latin typeface="Arial" pitchFamily="34" charset="0"/>
                <a:cs typeface="Arial" pitchFamily="34" charset="0"/>
              </a:rPr>
              <a:t>que propone el profesor con el </a:t>
            </a:r>
            <a:r>
              <a:rPr lang="es-ES" sz="2000" i="1" dirty="0" smtClean="0">
                <a:solidFill>
                  <a:srgbClr val="C00000"/>
                </a:solidFill>
                <a:latin typeface="Arial" pitchFamily="34" charset="0"/>
                <a:cs typeface="Arial" pitchFamily="34" charset="0"/>
              </a:rPr>
              <a:t>sistema de votación electrónico  </a:t>
            </a:r>
            <a:r>
              <a:rPr lang="es-ES" sz="2000" i="1" dirty="0" smtClean="0">
                <a:solidFill>
                  <a:srgbClr val="002060"/>
                </a:solidFill>
                <a:latin typeface="Arial" pitchFamily="34" charset="0"/>
                <a:cs typeface="Arial" pitchFamily="34" charset="0"/>
              </a:rPr>
              <a:t>(todos participan).</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Proyectar con el </a:t>
            </a:r>
            <a:r>
              <a:rPr lang="es-ES" sz="2000" i="1" dirty="0" smtClean="0">
                <a:solidFill>
                  <a:srgbClr val="C00000"/>
                </a:solidFill>
                <a:latin typeface="Arial" pitchFamily="34" charset="0"/>
                <a:cs typeface="Arial" pitchFamily="34" charset="0"/>
              </a:rPr>
              <a:t>lector de documentos </a:t>
            </a:r>
            <a:r>
              <a:rPr lang="es-ES" sz="2000" b="1" i="1" dirty="0" smtClean="0">
                <a:solidFill>
                  <a:srgbClr val="2E05FB"/>
                </a:solidFill>
                <a:latin typeface="Arial" pitchFamily="34" charset="0"/>
                <a:cs typeface="Arial" pitchFamily="34" charset="0"/>
              </a:rPr>
              <a:t>ejercicios de fichas en papel</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Realizar </a:t>
            </a:r>
            <a:r>
              <a:rPr lang="es-ES" sz="2000" b="1" i="1" dirty="0" smtClean="0">
                <a:solidFill>
                  <a:srgbClr val="2E05FB"/>
                </a:solidFill>
                <a:latin typeface="Arial" pitchFamily="34" charset="0"/>
                <a:cs typeface="Arial" pitchFamily="34" charset="0"/>
              </a:rPr>
              <a:t>dictados</a:t>
            </a:r>
            <a:r>
              <a:rPr lang="es-ES" sz="2000" dirty="0" smtClean="0">
                <a:solidFill>
                  <a:srgbClr val="002060"/>
                </a:solidFill>
                <a:latin typeface="Arial" pitchFamily="34" charset="0"/>
                <a:cs typeface="Arial" pitchFamily="34" charset="0"/>
              </a:rPr>
              <a:t>, en los que uno de los alumnos escribe en la PD.</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Organizar </a:t>
            </a:r>
            <a:r>
              <a:rPr lang="es-ES" sz="2000" b="1" i="1" dirty="0" smtClean="0">
                <a:solidFill>
                  <a:srgbClr val="2E05FB"/>
                </a:solidFill>
                <a:latin typeface="Arial" pitchFamily="34" charset="0"/>
                <a:cs typeface="Arial" pitchFamily="34" charset="0"/>
              </a:rPr>
              <a:t>lecturas colectivas</a:t>
            </a:r>
            <a:r>
              <a:rPr lang="es-ES" sz="2000" dirty="0" smtClean="0">
                <a:solidFill>
                  <a:srgbClr val="002060"/>
                </a:solidFill>
                <a:latin typeface="Arial" pitchFamily="34" charset="0"/>
                <a:cs typeface="Arial" pitchFamily="34" charset="0"/>
              </a:rPr>
              <a:t>, en las que cada alumno lee un fragmento proyectado en la PD o asume un personaje.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Prescribir trabajos de refuerzo </a:t>
            </a:r>
            <a:r>
              <a:rPr lang="es-ES" sz="2000" dirty="0" smtClean="0">
                <a:solidFill>
                  <a:srgbClr val="002060"/>
                </a:solidFill>
                <a:latin typeface="Arial" pitchFamily="34" charset="0"/>
                <a:cs typeface="Arial" pitchFamily="34" charset="0"/>
              </a:rPr>
              <a:t>a algunos alumnos que lo requieran.</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1008112"/>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Corrección colectiva de ejercicios en la PD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(corregir los deberes)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1368152"/>
            <a:ext cx="8964488" cy="5949280"/>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Por indicación del profesor, </a:t>
            </a:r>
            <a:r>
              <a:rPr lang="es-ES" sz="2000" b="1" dirty="0" smtClean="0">
                <a:solidFill>
                  <a:srgbClr val="2E05FB"/>
                </a:solidFill>
                <a:latin typeface="Arial" pitchFamily="34" charset="0"/>
                <a:cs typeface="Arial" pitchFamily="34" charset="0"/>
              </a:rPr>
              <a:t>los alumnos presentan y comentan  en la PD los deberes</a:t>
            </a:r>
            <a:r>
              <a:rPr lang="es-ES" sz="2000" dirty="0" smtClean="0">
                <a:solidFill>
                  <a:schemeClr val="tx1"/>
                </a:solidFill>
                <a:latin typeface="Arial" pitchFamily="34" charset="0"/>
                <a:cs typeface="Arial" pitchFamily="34" charset="0"/>
              </a:rPr>
              <a:t>, ejercicios que habrán realizado  previamente en formato digital </a:t>
            </a:r>
            <a:r>
              <a:rPr lang="es-ES" sz="2000" i="1" dirty="0" smtClean="0">
                <a:solidFill>
                  <a:schemeClr val="tx1"/>
                </a:solidFill>
                <a:latin typeface="Arial" pitchFamily="34" charset="0"/>
                <a:cs typeface="Arial" pitchFamily="34" charset="0"/>
              </a:rPr>
              <a:t>(documento de texto presentación multimedia o programa “ad hoc”).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Todos pueden intervenir proponiendo correcciones (</a:t>
            </a:r>
            <a:r>
              <a:rPr lang="es-ES" sz="2000" dirty="0" smtClean="0">
                <a:solidFill>
                  <a:schemeClr val="tx1"/>
                </a:solidFill>
                <a:latin typeface="Arial" pitchFamily="34" charset="0"/>
                <a:cs typeface="Arial" pitchFamily="34" charset="0"/>
              </a:rPr>
              <a:t>antes de que el profesor “diga la última palabra”) y exponiendo dudas, ideas y objeciones.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Se puntúa </a:t>
            </a:r>
            <a:r>
              <a:rPr lang="es-ES" sz="2000" dirty="0" smtClean="0">
                <a:solidFill>
                  <a:srgbClr val="002060"/>
                </a:solidFill>
                <a:latin typeface="Arial" pitchFamily="34" charset="0"/>
                <a:cs typeface="Arial" pitchFamily="34" charset="0"/>
              </a:rPr>
              <a:t>tanto a quienes presentan los deberes como a quienes hacen correcciones o sugieren otras formas de hacer los ejercicios. </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Con el </a:t>
            </a:r>
            <a:r>
              <a:rPr lang="es-ES" sz="2000" i="1" dirty="0" smtClean="0">
                <a:solidFill>
                  <a:srgbClr val="C00000"/>
                </a:solidFill>
                <a:latin typeface="Arial" pitchFamily="34" charset="0"/>
                <a:cs typeface="Arial" pitchFamily="34" charset="0"/>
              </a:rPr>
              <a:t>lector de documentos</a:t>
            </a:r>
            <a:r>
              <a:rPr lang="es-ES" sz="2000" dirty="0" smtClean="0">
                <a:solidFill>
                  <a:schemeClr val="tx1"/>
                </a:solidFill>
                <a:latin typeface="Arial" pitchFamily="34" charset="0"/>
                <a:cs typeface="Arial" pitchFamily="34" charset="0"/>
              </a:rPr>
              <a:t>, los estudiantes pueden </a:t>
            </a:r>
            <a:r>
              <a:rPr lang="es-ES" sz="2000" b="1" i="1" dirty="0" smtClean="0">
                <a:solidFill>
                  <a:srgbClr val="2E05FB"/>
                </a:solidFill>
                <a:latin typeface="Arial" pitchFamily="34" charset="0"/>
                <a:cs typeface="Arial" pitchFamily="34" charset="0"/>
              </a:rPr>
              <a:t>proyectar los deberes que hayan hecho manuscritos </a:t>
            </a:r>
            <a:r>
              <a:rPr lang="es-ES" sz="2000" dirty="0" smtClean="0">
                <a:solidFill>
                  <a:srgbClr val="002060"/>
                </a:solidFill>
                <a:latin typeface="Arial" pitchFamily="34" charset="0"/>
                <a:cs typeface="Arial" pitchFamily="34" charset="0"/>
              </a:rPr>
              <a:t>en su cuaderno</a:t>
            </a:r>
            <a:r>
              <a:rPr lang="es-ES" sz="2000" i="1" dirty="0" smtClean="0">
                <a:solidFill>
                  <a:srgbClr val="002060"/>
                </a:solidFill>
                <a:latin typeface="Arial" pitchFamily="34" charset="0"/>
                <a:cs typeface="Arial" pitchFamily="34" charset="0"/>
              </a:rPr>
              <a:t> (muy importante en </a:t>
            </a:r>
            <a:r>
              <a:rPr lang="es-ES" sz="2000" b="1" i="1" dirty="0" smtClean="0">
                <a:solidFill>
                  <a:srgbClr val="002060"/>
                </a:solidFill>
                <a:latin typeface="Arial" pitchFamily="34" charset="0"/>
                <a:cs typeface="Arial" pitchFamily="34" charset="0"/>
              </a:rPr>
              <a:t>educación infantil</a:t>
            </a:r>
            <a:r>
              <a:rPr lang="es-ES" sz="2000" i="1" dirty="0" smtClean="0">
                <a:solidFill>
                  <a:srgbClr val="002060"/>
                </a:solidFill>
                <a:latin typeface="Arial" pitchFamily="34" charset="0"/>
                <a:cs typeface="Arial" pitchFamily="34" charset="0"/>
              </a:rPr>
              <a:t>).</a:t>
            </a:r>
            <a:endParaRPr lang="es-ES" sz="2000" b="1" i="1" dirty="0" smtClean="0">
              <a:solidFill>
                <a:srgbClr val="2E05FB"/>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Autocorrección simultánea</a:t>
            </a:r>
            <a:r>
              <a:rPr lang="es-ES" sz="2000" dirty="0" smtClean="0">
                <a:solidFill>
                  <a:srgbClr val="002060"/>
                </a:solidFill>
                <a:latin typeface="Arial" pitchFamily="34" charset="0"/>
                <a:cs typeface="Arial" pitchFamily="34" charset="0"/>
              </a:rPr>
              <a:t>. Ante cada ejercicio de los deberes, el profesor propone 4 posibles respuestas y pide a cada alumno que con el </a:t>
            </a:r>
            <a:r>
              <a:rPr lang="es-ES" sz="2000" i="1" dirty="0" smtClean="0">
                <a:solidFill>
                  <a:srgbClr val="C00000"/>
                </a:solidFill>
                <a:latin typeface="Arial" pitchFamily="34" charset="0"/>
                <a:cs typeface="Arial" pitchFamily="34" charset="0"/>
              </a:rPr>
              <a:t>sistema de votación electrónico</a:t>
            </a:r>
            <a:r>
              <a:rPr lang="es-ES" sz="2000" dirty="0" smtClean="0">
                <a:solidFill>
                  <a:srgbClr val="C0000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indique la suya (todos participan).</a:t>
            </a:r>
          </a:p>
          <a:p>
            <a:pPr indent="360000" algn="l">
              <a:spcBef>
                <a:spcPts val="600"/>
              </a:spcBef>
              <a:spcAft>
                <a:spcPts val="600"/>
              </a:spcAft>
              <a:buFont typeface="Arial" pitchFamily="34" charset="0"/>
              <a:buChar char="•"/>
            </a:pP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88640"/>
            <a:ext cx="7772400" cy="576063"/>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Chats y videoconferencias en la PD*</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980728"/>
            <a:ext cx="8784976" cy="5877272"/>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Cuando resulte oportuno la PD facilitará la comunicación por correo electrónico, chat o videoconferencia con estudiantes, profesores o expertos de cualquier lugar del mundo. </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Toda la clase podrá ver y oír lo que nos comuniquemos. Por ejemplo una videoconferencia con un experto que nos habla de un tema</a:t>
            </a:r>
            <a:r>
              <a:rPr lang="es-ES" sz="2000" dirty="0" smtClean="0">
                <a:solidFill>
                  <a:srgbClr val="002060"/>
                </a:solidFill>
                <a:latin typeface="Arial" pitchFamily="34" charset="0"/>
                <a:cs typeface="Arial" pitchFamily="34" charset="0"/>
              </a:rPr>
              <a:t> y al final le podemos hacer preguntas. </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Conversar con estudiantes de otro centro</a:t>
            </a:r>
            <a:r>
              <a:rPr lang="es-ES" sz="2000" dirty="0" smtClean="0">
                <a:solidFill>
                  <a:srgbClr val="002060"/>
                </a:solidFill>
                <a:latin typeface="Arial" pitchFamily="34" charset="0"/>
                <a:cs typeface="Arial" pitchFamily="34" charset="0"/>
              </a:rPr>
              <a:t>, por ejemplo contestando sus preguntas y haciéndoles preguntas relacionadas con la asignatura o con el entorno de su centro.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Preparar un tema para presentarlo por videoconferencia a los alumnos de otro centro</a:t>
            </a:r>
            <a:r>
              <a:rPr lang="es-ES" sz="2000" dirty="0" smtClean="0">
                <a:solidFill>
                  <a:srgbClr val="002060"/>
                </a:solidFill>
                <a:latin typeface="Arial" pitchFamily="34" charset="0"/>
                <a:cs typeface="Arial" pitchFamily="34" charset="0"/>
              </a:rPr>
              <a:t>, que podrán hacer preguntas. Luego ellos harán lo propio.</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el caso de </a:t>
            </a:r>
            <a:r>
              <a:rPr lang="es-ES" sz="2000" b="1" i="1" dirty="0" smtClean="0">
                <a:solidFill>
                  <a:srgbClr val="002060"/>
                </a:solidFill>
                <a:latin typeface="Arial" pitchFamily="34" charset="0"/>
                <a:cs typeface="Arial" pitchFamily="34" charset="0"/>
              </a:rPr>
              <a:t>los más pequeños</a:t>
            </a:r>
            <a:r>
              <a:rPr lang="es-ES" sz="2000" dirty="0" smtClean="0">
                <a:solidFill>
                  <a:srgbClr val="002060"/>
                </a:solidFill>
                <a:latin typeface="Arial" pitchFamily="34" charset="0"/>
                <a:cs typeface="Arial" pitchFamily="34" charset="0"/>
              </a:rPr>
              <a:t>, pueden </a:t>
            </a:r>
            <a:r>
              <a:rPr lang="es-ES" sz="2000" b="1" i="1" dirty="0" smtClean="0">
                <a:solidFill>
                  <a:srgbClr val="2E05FB"/>
                </a:solidFill>
                <a:latin typeface="Arial" pitchFamily="34" charset="0"/>
                <a:cs typeface="Arial" pitchFamily="34" charset="0"/>
              </a:rPr>
              <a:t>participar los padres </a:t>
            </a:r>
            <a:r>
              <a:rPr lang="es-ES" sz="2000" dirty="0" smtClean="0">
                <a:solidFill>
                  <a:srgbClr val="002060"/>
                </a:solidFill>
                <a:latin typeface="Arial" pitchFamily="34" charset="0"/>
                <a:cs typeface="Arial" pitchFamily="34" charset="0"/>
              </a:rPr>
              <a:t>(como lo harían en presencial), explicando por ejemplo sus oficios a toda la clase.</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108012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Documentarse y debatir</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(improvisar con los PC y la PD)</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3600" dirty="0"/>
          </a:p>
        </p:txBody>
      </p:sp>
      <p:sp>
        <p:nvSpPr>
          <p:cNvPr id="3" name="2 Subtítulo"/>
          <p:cNvSpPr>
            <a:spLocks noGrp="1"/>
          </p:cNvSpPr>
          <p:nvPr>
            <p:ph type="subTitle" idx="1"/>
          </p:nvPr>
        </p:nvSpPr>
        <p:spPr>
          <a:xfrm>
            <a:off x="179512" y="1196752"/>
            <a:ext cx="8784976" cy="5616624"/>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Con la ayuda de los buscadores y la PD en cualquier momento se puede ampliar la información sobre cualquier tema que se esté tratando o indagar sobre nuevos aspectos que surjan espontáneamente y sean del interés de la clase. </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El profesor, o los alumnos desde su PC, buscan una información específica en Internet durante el desarrollo de la clase, la proyectan en la PD y la comentan entre todos</a:t>
            </a:r>
            <a:r>
              <a:rPr lang="es-ES" sz="2000" b="1"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Se valoran las intervenciones significativas de todos los estudiantes.</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el </a:t>
            </a:r>
            <a:r>
              <a:rPr lang="es-ES" sz="2000" i="1" dirty="0" smtClean="0">
                <a:solidFill>
                  <a:srgbClr val="C00000"/>
                </a:solidFill>
                <a:latin typeface="Arial" pitchFamily="34" charset="0"/>
                <a:cs typeface="Arial" pitchFamily="34" charset="0"/>
              </a:rPr>
              <a:t>sistema de votación electrónico</a:t>
            </a:r>
            <a:r>
              <a:rPr lang="es-ES" sz="2000" dirty="0" smtClean="0">
                <a:solidFill>
                  <a:srgbClr val="002060"/>
                </a:solidFill>
                <a:latin typeface="Arial" pitchFamily="34" charset="0"/>
                <a:cs typeface="Arial" pitchFamily="34" charset="0"/>
              </a:rPr>
              <a:t>, el profesor puede </a:t>
            </a:r>
            <a:r>
              <a:rPr lang="es-ES" sz="2000" b="1" i="1" dirty="0" smtClean="0">
                <a:solidFill>
                  <a:srgbClr val="2E05FB"/>
                </a:solidFill>
                <a:latin typeface="Arial" pitchFamily="34" charset="0"/>
                <a:cs typeface="Arial" pitchFamily="34" charset="0"/>
              </a:rPr>
              <a:t>proyectar cualquier noticia o recurso y recoger la opinión de todos los alumnos</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Encargar a los alumnos que en 10 </a:t>
            </a:r>
            <a:r>
              <a:rPr lang="es-ES" sz="2000" b="1" i="1" dirty="0" smtClean="0">
                <a:solidFill>
                  <a:srgbClr val="2E05FB"/>
                </a:solidFill>
                <a:latin typeface="Arial" pitchFamily="34" charset="0"/>
                <a:cs typeface="Arial" pitchFamily="34" charset="0"/>
              </a:rPr>
              <a:t>minutos busquen con su PC en Internet información sobre un tema de actualidad </a:t>
            </a:r>
            <a:r>
              <a:rPr lang="es-ES" sz="2000" dirty="0" smtClean="0">
                <a:solidFill>
                  <a:srgbClr val="002060"/>
                </a:solidFill>
                <a:latin typeface="Arial" pitchFamily="34" charset="0"/>
                <a:cs typeface="Arial" pitchFamily="34" charset="0"/>
              </a:rPr>
              <a:t>(con imágenes incluidas). Luego algunos lo presentarán y comentarán a toda la clase en la PD,   </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44624"/>
            <a:ext cx="8496944" cy="936104"/>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Aplicaciones específicas en Educación Especial*</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1196752"/>
            <a:ext cx="8784976" cy="5229200"/>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Realización de actividades específicas ante una pizarra digital interactiva (PDI) por parte de alumnos con dificultades motoras</a:t>
            </a:r>
            <a:r>
              <a:rPr lang="es-ES" sz="2000" dirty="0" smtClean="0">
                <a:solidFill>
                  <a:srgbClr val="2E05FB"/>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(en la PDI se puede interactuar sin ratón ni teclado)</a:t>
            </a:r>
            <a:r>
              <a:rPr lang="es-ES" sz="2000" dirty="0" smtClean="0">
                <a:solidFill>
                  <a:srgbClr val="002060"/>
                </a:solidFill>
                <a:latin typeface="Arial" pitchFamily="34" charset="0"/>
                <a:cs typeface="Arial" pitchFamily="34" charset="0"/>
              </a:rPr>
              <a:t> </a:t>
            </a:r>
            <a:r>
              <a:rPr lang="es-ES" sz="2000" b="1" dirty="0" smtClean="0">
                <a:solidFill>
                  <a:srgbClr val="2E05FB"/>
                </a:solidFill>
                <a:latin typeface="Arial" pitchFamily="34" charset="0"/>
                <a:cs typeface="Arial" pitchFamily="34" charset="0"/>
              </a:rPr>
              <a:t>o visuales</a:t>
            </a:r>
            <a:r>
              <a:rPr lang="es-ES" sz="2000" b="1" i="1" dirty="0" smtClean="0">
                <a:solidFill>
                  <a:srgbClr val="2E05FB"/>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(en la PDI se puede trabajar con caracteres grandes)</a:t>
            </a:r>
            <a:r>
              <a:rPr lang="es-ES" sz="2000" dirty="0" smtClean="0">
                <a:solidFill>
                  <a:srgbClr val="002060"/>
                </a:solidFill>
                <a:latin typeface="Arial" pitchFamily="34" charset="0"/>
                <a:cs typeface="Arial" pitchFamily="34" charset="0"/>
              </a:rPr>
              <a:t>.</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a:t>
            </a:r>
            <a:r>
              <a:rPr lang="es-ES" sz="2000" b="1" i="1" dirty="0" smtClean="0">
                <a:solidFill>
                  <a:srgbClr val="FF0000"/>
                </a:solidFill>
                <a:latin typeface="Arial" pitchFamily="34" charset="0"/>
                <a:cs typeface="Arial" pitchFamily="34" charset="0"/>
              </a:rPr>
              <a:t>lector de documentos </a:t>
            </a:r>
            <a:r>
              <a:rPr lang="es-ES" sz="2000" b="1" i="1" dirty="0" smtClean="0">
                <a:solidFill>
                  <a:srgbClr val="2E05FB"/>
                </a:solidFill>
                <a:latin typeface="Arial" pitchFamily="34" charset="0"/>
                <a:cs typeface="Arial" pitchFamily="34" charset="0"/>
              </a:rPr>
              <a:t>como amplificador de letra</a:t>
            </a:r>
            <a:r>
              <a:rPr lang="es-ES" sz="2000" b="1" dirty="0" smtClean="0">
                <a:solidFill>
                  <a:srgbClr val="002060"/>
                </a:solidFill>
                <a:latin typeface="Arial" pitchFamily="34" charset="0"/>
                <a:cs typeface="Arial" pitchFamily="34" charset="0"/>
              </a:rPr>
              <a:t> para alumnos con dificultades visuales .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Uso de la PDI con alumnos con dificultades de visión</a:t>
            </a:r>
            <a:r>
              <a:rPr lang="es-ES" sz="2000" b="1" dirty="0" smtClean="0">
                <a:solidFill>
                  <a:srgbClr val="002060"/>
                </a:solidFill>
                <a:latin typeface="Arial" pitchFamily="34" charset="0"/>
                <a:cs typeface="Arial" pitchFamily="34" charset="0"/>
              </a:rPr>
              <a:t>.</a:t>
            </a:r>
            <a:r>
              <a:rPr lang="es-ES" sz="2000"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Tienen su </a:t>
            </a:r>
            <a:r>
              <a:rPr lang="es-ES" sz="2000" b="1" i="1" dirty="0" smtClean="0">
                <a:solidFill>
                  <a:srgbClr val="FF0000"/>
                </a:solidFill>
                <a:latin typeface="Arial" pitchFamily="34" charset="0"/>
                <a:cs typeface="Arial" pitchFamily="34" charset="0"/>
              </a:rPr>
              <a:t>ordenador </a:t>
            </a:r>
            <a:r>
              <a:rPr lang="es-ES" sz="2000" b="1" i="1" dirty="0" smtClean="0">
                <a:solidFill>
                  <a:srgbClr val="2E05FB"/>
                </a:solidFill>
                <a:latin typeface="Arial" pitchFamily="34" charset="0"/>
                <a:cs typeface="Arial" pitchFamily="34" charset="0"/>
              </a:rPr>
              <a:t>conectado al del profesor </a:t>
            </a:r>
            <a:r>
              <a:rPr lang="es-ES" sz="2000" i="1" dirty="0" smtClean="0">
                <a:solidFill>
                  <a:srgbClr val="002060"/>
                </a:solidFill>
                <a:latin typeface="Arial" pitchFamily="34" charset="0"/>
                <a:cs typeface="Arial" pitchFamily="34" charset="0"/>
              </a:rPr>
              <a:t>(</a:t>
            </a:r>
            <a:r>
              <a:rPr lang="es-ES" sz="2000" i="1" dirty="0" err="1" smtClean="0">
                <a:solidFill>
                  <a:srgbClr val="002060"/>
                </a:solidFill>
                <a:latin typeface="Arial" pitchFamily="34" charset="0"/>
                <a:cs typeface="Arial" pitchFamily="34" charset="0"/>
              </a:rPr>
              <a:t>p.e.</a:t>
            </a:r>
            <a:r>
              <a:rPr lang="es-ES" sz="2000" i="1" dirty="0" smtClean="0">
                <a:solidFill>
                  <a:srgbClr val="002060"/>
                </a:solidFill>
                <a:latin typeface="Arial" pitchFamily="34" charset="0"/>
                <a:cs typeface="Arial" pitchFamily="34" charset="0"/>
              </a:rPr>
              <a:t> </a:t>
            </a:r>
            <a:r>
              <a:rPr lang="es-ES" sz="2000" i="1" dirty="0" err="1" smtClean="0">
                <a:solidFill>
                  <a:srgbClr val="002060"/>
                </a:solidFill>
                <a:latin typeface="Arial" pitchFamily="34" charset="0"/>
                <a:cs typeface="Arial" pitchFamily="34" charset="0"/>
              </a:rPr>
              <a:t>Netmeeting</a:t>
            </a:r>
            <a:r>
              <a:rPr lang="es-ES" sz="2000" i="1" dirty="0" smtClean="0">
                <a:solidFill>
                  <a:srgbClr val="002060"/>
                </a:solidFill>
                <a:latin typeface="Arial" pitchFamily="34" charset="0"/>
                <a:cs typeface="Arial" pitchFamily="34" charset="0"/>
              </a:rPr>
              <a:t>: "compartir escritorio"...)</a:t>
            </a:r>
            <a:r>
              <a:rPr lang="es-ES" sz="2000" dirty="0" smtClean="0">
                <a:solidFill>
                  <a:srgbClr val="002060"/>
                </a:solidFill>
                <a:latin typeface="Arial" pitchFamily="34" charset="0"/>
                <a:cs typeface="Arial" pitchFamily="34" charset="0"/>
              </a:rPr>
              <a:t> y pueden ver y ampliar en su pantalla lo que el profesor y los demás estudiantes proyectan y escriben en la PDI.</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a:t>
            </a:r>
            <a:r>
              <a:rPr lang="es-ES" sz="2000" b="1" i="1" dirty="0" smtClean="0">
                <a:solidFill>
                  <a:srgbClr val="FF0000"/>
                </a:solidFill>
                <a:latin typeface="Arial" pitchFamily="34" charset="0"/>
                <a:cs typeface="Arial" pitchFamily="34" charset="0"/>
              </a:rPr>
              <a:t>sistema de votación electrónico </a:t>
            </a:r>
            <a:r>
              <a:rPr lang="es-ES" sz="2000" b="1" i="1" dirty="0" smtClean="0">
                <a:solidFill>
                  <a:srgbClr val="2E05FB"/>
                </a:solidFill>
                <a:latin typeface="Arial" pitchFamily="34" charset="0"/>
                <a:cs typeface="Arial" pitchFamily="34" charset="0"/>
              </a:rPr>
              <a:t>puede facilitar la participación en actividades colectivas </a:t>
            </a:r>
            <a:r>
              <a:rPr lang="es-ES" sz="2000" dirty="0" smtClean="0">
                <a:solidFill>
                  <a:srgbClr val="002060"/>
                </a:solidFill>
                <a:latin typeface="Arial" pitchFamily="34" charset="0"/>
                <a:cs typeface="Arial" pitchFamily="34" charset="0"/>
              </a:rPr>
              <a:t>de alumnos con problemas de visión y con dificultades para escribir.</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ACTIVIDADES GUIADAS</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457200" y="1556792"/>
            <a:ext cx="8229600" cy="2548880"/>
          </a:xfrm>
        </p:spPr>
        <p:txBody>
          <a:bodyPr>
            <a:normAutofit/>
          </a:bodyPr>
          <a:lstStyle/>
          <a:p>
            <a:pPr marL="0" algn="just">
              <a:spcBef>
                <a:spcPts val="1200"/>
              </a:spcBef>
              <a:spcAft>
                <a:spcPts val="1200"/>
              </a:spcAft>
              <a:buNone/>
            </a:pPr>
            <a:r>
              <a:rPr lang="es-ES" sz="2000" b="1" dirty="0" smtClean="0">
                <a:solidFill>
                  <a:srgbClr val="FF0000"/>
                </a:solidFill>
                <a:latin typeface="Arial" pitchFamily="34" charset="0"/>
                <a:cs typeface="Arial" pitchFamily="34" charset="0"/>
              </a:rPr>
              <a:t>Actividades pautadas que se encargan a los alumnos para que de manera individual, o en parejas o pequeño grupo, las vayan realizando </a:t>
            </a:r>
            <a:r>
              <a:rPr lang="es-ES" sz="2000" dirty="0" smtClean="0">
                <a:latin typeface="Arial" pitchFamily="34" charset="0"/>
                <a:cs typeface="Arial" pitchFamily="34" charset="0"/>
              </a:rPr>
              <a:t>en una o varias sesiones de clase. </a:t>
            </a:r>
          </a:p>
          <a:p>
            <a:pPr marL="0" algn="just">
              <a:spcBef>
                <a:spcPts val="1200"/>
              </a:spcBef>
              <a:spcAft>
                <a:spcPts val="1200"/>
              </a:spcAft>
              <a:buNone/>
            </a:pPr>
            <a:r>
              <a:rPr lang="es-ES" sz="2000" dirty="0" smtClean="0">
                <a:latin typeface="Arial" pitchFamily="34" charset="0"/>
                <a:cs typeface="Arial" pitchFamily="34" charset="0"/>
              </a:rPr>
              <a:t>También pueden encargarse como "deberes" para hacer en casa (quizás hasta con ayuda de los padres). Si lo requieren pueden hacer consultas al profesor o a sus compañeros.</a:t>
            </a:r>
            <a:endParaRPr lang="es-ES" sz="2000" dirty="0">
              <a:latin typeface="Arial" pitchFamily="34" charset="0"/>
              <a:cs typeface="Arial" pitchFamily="34" charset="0"/>
            </a:endParaRPr>
          </a:p>
        </p:txBody>
      </p:sp>
      <p:sp>
        <p:nvSpPr>
          <p:cNvPr id="4" name="3 CuadroTexto"/>
          <p:cNvSpPr txBox="1"/>
          <p:nvPr/>
        </p:nvSpPr>
        <p:spPr>
          <a:xfrm>
            <a:off x="251520" y="5229200"/>
            <a:ext cx="8568952" cy="1477328"/>
          </a:xfrm>
          <a:prstGeom prst="rect">
            <a:avLst/>
          </a:prstGeom>
          <a:noFill/>
        </p:spPr>
        <p:txBody>
          <a:bodyPr wrap="square" rtlCol="0">
            <a:spAutoFit/>
          </a:bodyPr>
          <a:lstStyle/>
          <a:p>
            <a:pPr algn="just">
              <a:spcBef>
                <a:spcPts val="600"/>
              </a:spcBef>
              <a:spcAft>
                <a:spcPts val="600"/>
              </a:spcAft>
            </a:pPr>
            <a:r>
              <a:rPr lang="es-ES" i="1" dirty="0" smtClean="0">
                <a:latin typeface="Arial" pitchFamily="34" charset="0"/>
                <a:cs typeface="Arial" pitchFamily="34" charset="0"/>
              </a:rPr>
              <a:t>“Y así, los nuevos educadores en ningún momento tratarán de ser meros transmisores del saber, ni siquiera habrán de conformarse con la mera relación instructiva, sino que en todo momento será su ideal el formar hombres nuevos y esto significa atención a todas las facultades del hombre, físicas y espirituales”.    (Francisco Giner de los Ríos) </a:t>
            </a:r>
          </a:p>
        </p:txBody>
      </p:sp>
      <p:sp>
        <p:nvSpPr>
          <p:cNvPr id="5"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6632"/>
            <a:ext cx="8640960" cy="72008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ejercicios </a:t>
            </a:r>
            <a:r>
              <a:rPr lang="es-ES"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autocorrectivos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con el PC</a:t>
            </a:r>
            <a:endParaRPr lang="es-ES" sz="3600" dirty="0"/>
          </a:p>
        </p:txBody>
      </p:sp>
      <p:sp>
        <p:nvSpPr>
          <p:cNvPr id="3" name="2 Subtítulo"/>
          <p:cNvSpPr>
            <a:spLocks noGrp="1"/>
          </p:cNvSpPr>
          <p:nvPr>
            <p:ph type="subTitle" idx="1"/>
          </p:nvPr>
        </p:nvSpPr>
        <p:spPr>
          <a:xfrm>
            <a:off x="179512" y="936104"/>
            <a:ext cx="8784976" cy="5877272"/>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El profesor encarga de manera individualizada a los estudiantes </a:t>
            </a:r>
            <a:r>
              <a:rPr lang="es-ES" sz="2000" dirty="0" smtClean="0">
                <a:solidFill>
                  <a:srgbClr val="002060"/>
                </a:solidFill>
                <a:latin typeface="Arial" pitchFamily="34" charset="0"/>
                <a:cs typeface="Arial" pitchFamily="34" charset="0"/>
              </a:rPr>
              <a:t>(según sus necesidades formativas) </a:t>
            </a:r>
            <a:r>
              <a:rPr lang="es-ES" sz="2000" b="1" dirty="0" smtClean="0">
                <a:solidFill>
                  <a:srgbClr val="2E05FB"/>
                </a:solidFill>
                <a:latin typeface="Arial" pitchFamily="34" charset="0"/>
                <a:cs typeface="Arial" pitchFamily="34" charset="0"/>
              </a:rPr>
              <a:t>que realicen determinados ejercicios </a:t>
            </a:r>
            <a:r>
              <a:rPr lang="es-ES" sz="2000" b="1" dirty="0" err="1" smtClean="0">
                <a:solidFill>
                  <a:srgbClr val="2E05FB"/>
                </a:solidFill>
                <a:latin typeface="Arial" pitchFamily="34" charset="0"/>
                <a:cs typeface="Arial" pitchFamily="34" charset="0"/>
              </a:rPr>
              <a:t>autocorrectivos</a:t>
            </a:r>
            <a:r>
              <a:rPr lang="es-ES" sz="2000" b="1" dirty="0" smtClean="0">
                <a:solidFill>
                  <a:srgbClr val="2E05FB"/>
                </a:solidFill>
                <a:latin typeface="Arial" pitchFamily="34" charset="0"/>
                <a:cs typeface="Arial" pitchFamily="34" charset="0"/>
              </a:rPr>
              <a:t> en su PC</a:t>
            </a:r>
            <a:r>
              <a:rPr lang="es-ES" sz="2000" b="1" dirty="0" smtClean="0">
                <a:solidFill>
                  <a:srgbClr val="002060"/>
                </a:solidFill>
                <a:latin typeface="Arial" pitchFamily="34" charset="0"/>
                <a:cs typeface="Arial" pitchFamily="34" charset="0"/>
              </a:rPr>
              <a:t>.</a:t>
            </a:r>
            <a:r>
              <a:rPr lang="es-ES" sz="2000" dirty="0" smtClean="0">
                <a:solidFill>
                  <a:srgbClr val="002060"/>
                </a:solidFill>
                <a:latin typeface="Arial" pitchFamily="34" charset="0"/>
                <a:cs typeface="Arial" pitchFamily="34" charset="0"/>
              </a:rPr>
              <a:t> Por ejemplo actividades </a:t>
            </a:r>
            <a:r>
              <a:rPr lang="es-ES" sz="2000" dirty="0" err="1" smtClean="0">
                <a:solidFill>
                  <a:srgbClr val="002060"/>
                </a:solidFill>
                <a:latin typeface="Arial" pitchFamily="34" charset="0"/>
                <a:cs typeface="Arial" pitchFamily="34" charset="0"/>
              </a:rPr>
              <a:t>JClic</a:t>
            </a:r>
            <a:r>
              <a:rPr lang="es-ES" sz="2000" dirty="0" smtClean="0">
                <a:solidFill>
                  <a:srgbClr val="002060"/>
                </a:solidFill>
                <a:latin typeface="Arial" pitchFamily="34" charset="0"/>
                <a:cs typeface="Arial" pitchFamily="34" charset="0"/>
              </a:rPr>
              <a:t> o Hot </a:t>
            </a:r>
            <a:r>
              <a:rPr lang="es-ES" sz="2000" dirty="0" err="1" smtClean="0">
                <a:solidFill>
                  <a:srgbClr val="002060"/>
                </a:solidFill>
                <a:latin typeface="Arial" pitchFamily="34" charset="0"/>
                <a:cs typeface="Arial" pitchFamily="34" charset="0"/>
              </a:rPr>
              <a:t>Potatoes</a:t>
            </a:r>
            <a:r>
              <a:rPr lang="es-ES" sz="2000" dirty="0" smtClean="0">
                <a:solidFill>
                  <a:srgbClr val="002060"/>
                </a:solidFill>
                <a:latin typeface="Arial" pitchFamily="34" charset="0"/>
                <a:cs typeface="Arial" pitchFamily="34" charset="0"/>
              </a:rPr>
              <a:t>, ejercicios de los libros digitales…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enlaces a estos ejercicios pueden estar en el </a:t>
            </a:r>
            <a:r>
              <a:rPr lang="es-ES" sz="2000" i="1" dirty="0" smtClean="0">
                <a:solidFill>
                  <a:srgbClr val="FF0000"/>
                </a:solidFill>
                <a:latin typeface="Arial" pitchFamily="34" charset="0"/>
                <a:cs typeface="Arial" pitchFamily="34" charset="0"/>
              </a:rPr>
              <a:t>blog del profesor </a:t>
            </a:r>
            <a:r>
              <a:rPr lang="es-ES" sz="2000" i="1" dirty="0" smtClean="0">
                <a:solidFill>
                  <a:srgbClr val="C00000"/>
                </a:solidFill>
                <a:latin typeface="Arial" pitchFamily="34" charset="0"/>
                <a:cs typeface="Arial" pitchFamily="34" charset="0"/>
              </a:rPr>
              <a:t>o en la intranet educativa.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 final, cada alumno le dirá al profesor los resultados que ha obtenido, y en su caso le comentará sus dudas.</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Si los ejercicios están integrados </a:t>
            </a:r>
            <a:r>
              <a:rPr lang="es-ES" sz="2000" b="1" i="1" dirty="0" smtClean="0">
                <a:solidFill>
                  <a:srgbClr val="2E05FB"/>
                </a:solidFill>
                <a:latin typeface="Arial" pitchFamily="34" charset="0"/>
                <a:cs typeface="Arial" pitchFamily="34" charset="0"/>
              </a:rPr>
              <a:t>en una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tipo </a:t>
            </a:r>
            <a:r>
              <a:rPr lang="es-ES" sz="2000" b="1" i="1" dirty="0" err="1" smtClean="0">
                <a:solidFill>
                  <a:srgbClr val="2E05FB"/>
                </a:solidFill>
                <a:latin typeface="Arial" pitchFamily="34" charset="0"/>
                <a:cs typeface="Arial" pitchFamily="34" charset="0"/>
              </a:rPr>
              <a:t>Moodle</a:t>
            </a:r>
            <a:r>
              <a:rPr lang="es-ES" sz="2000" b="1" i="1" dirty="0" smtClean="0">
                <a:solidFill>
                  <a:srgbClr val="2E05FB"/>
                </a:solidFill>
                <a:latin typeface="Arial" pitchFamily="34" charset="0"/>
                <a:cs typeface="Arial" pitchFamily="34" charset="0"/>
              </a:rPr>
              <a:t>, automáticamente se va generando un informe detallado de la actividad de cada uno de los alumnos</a:t>
            </a:r>
            <a:r>
              <a:rPr lang="es-ES" sz="2000" dirty="0" smtClean="0">
                <a:solidFill>
                  <a:srgbClr val="002060"/>
                </a:solidFill>
                <a:latin typeface="Arial" pitchFamily="34" charset="0"/>
                <a:cs typeface="Arial" pitchFamily="34" charset="0"/>
              </a:rPr>
              <a:t>: aciertos, errores, tiempo de dedicación…  </a:t>
            </a:r>
          </a:p>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Hay libros digitales y algunas plataformas de contenidos educativos que también incorporan estos  informes detallados de la actividad del alumnado.</a:t>
            </a:r>
            <a:r>
              <a:rPr lang="es-ES" sz="2000" i="1" dirty="0" smtClean="0"/>
              <a:t/>
            </a:r>
            <a:br>
              <a:rPr lang="es-ES" sz="2000" i="1" dirty="0" smtClean="0"/>
            </a:br>
            <a:r>
              <a:rPr lang="es-ES" sz="2000" dirty="0" smtClean="0"/>
              <a:t/>
            </a:r>
            <a:br>
              <a:rPr lang="es-ES" sz="2000" dirty="0" smtClean="0"/>
            </a:br>
            <a:endParaRPr lang="es-ES" sz="2000" b="1"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980728"/>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ejercicios NO </a:t>
            </a:r>
            <a:r>
              <a:rPr lang="es-ES"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autocorrectivos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propuestos por el profesor o de un libro </a:t>
            </a:r>
            <a:endParaRPr lang="es-ES" sz="3600" dirty="0"/>
          </a:p>
        </p:txBody>
      </p:sp>
      <p:sp>
        <p:nvSpPr>
          <p:cNvPr id="3" name="2 Subtítulo"/>
          <p:cNvSpPr>
            <a:spLocks noGrp="1"/>
          </p:cNvSpPr>
          <p:nvPr>
            <p:ph type="subTitle" idx="1"/>
          </p:nvPr>
        </p:nvSpPr>
        <p:spPr>
          <a:xfrm>
            <a:off x="35496" y="1080120"/>
            <a:ext cx="9108504" cy="5949280"/>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Realizar ejercicios con el PC permite disponer de herramientas gráficas y calculadora, buscar datos o fórmulas en Internet… pero en ocasiones puede ser más ágil ir resolviendo los ejercicios en la libreta que un editor de textos.</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Hacer ejercicios propuestos por el profesor o de un libro de texto </a:t>
            </a:r>
            <a:r>
              <a:rPr lang="es-ES" sz="2000" dirty="0" smtClean="0">
                <a:solidFill>
                  <a:srgbClr val="002060"/>
                </a:solidFill>
                <a:latin typeface="Arial" pitchFamily="34" charset="0"/>
                <a:cs typeface="Arial" pitchFamily="34" charset="0"/>
              </a:rPr>
              <a:t>en la libreta, en el editor de textos o en </a:t>
            </a:r>
            <a:r>
              <a:rPr lang="es-ES" sz="2000" i="1" dirty="0" smtClean="0">
                <a:solidFill>
                  <a:srgbClr val="FF0000"/>
                </a:solidFill>
                <a:latin typeface="Arial" pitchFamily="34" charset="0"/>
                <a:cs typeface="Arial" pitchFamily="34" charset="0"/>
              </a:rPr>
              <a:t>el blog personal</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La </a:t>
            </a:r>
            <a:r>
              <a:rPr lang="es-ES" sz="2000" b="1" i="1" dirty="0" smtClean="0">
                <a:solidFill>
                  <a:srgbClr val="2E05FB"/>
                </a:solidFill>
                <a:latin typeface="Arial" pitchFamily="34" charset="0"/>
                <a:cs typeface="Arial" pitchFamily="34" charset="0"/>
              </a:rPr>
              <a:t>corrección</a:t>
            </a:r>
            <a:r>
              <a:rPr lang="es-ES" sz="2000" dirty="0" smtClean="0">
                <a:solidFill>
                  <a:srgbClr val="002060"/>
                </a:solidFill>
                <a:latin typeface="Arial" pitchFamily="34" charset="0"/>
                <a:cs typeface="Arial" pitchFamily="34" charset="0"/>
              </a:rPr>
              <a:t> se realiza: por pares, colectiva con la PD o por el profesor.</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endParaRPr lang="es-ES" sz="2000" b="1"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Ver una foto o vídeo y comentarla</a:t>
            </a:r>
            <a:r>
              <a:rPr lang="es-ES" sz="2000" dirty="0" smtClean="0">
                <a:solidFill>
                  <a:srgbClr val="002060"/>
                </a:solidFill>
                <a:latin typeface="Arial" pitchFamily="34" charset="0"/>
                <a:cs typeface="Arial" pitchFamily="34" charset="0"/>
              </a:rPr>
              <a:t> según las indicaciones  del profesor.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Cada alumno realiza los ejercicios en su blog</a:t>
            </a:r>
            <a:r>
              <a:rPr lang="es-ES" sz="2000" dirty="0" smtClean="0">
                <a:solidFill>
                  <a:srgbClr val="002060"/>
                </a:solidFill>
                <a:latin typeface="Arial" pitchFamily="34" charset="0"/>
                <a:cs typeface="Arial" pitchFamily="34" charset="0"/>
              </a:rPr>
              <a:t>. Luego corrección on-line por pares: el compañero le deja sus correcciones en un post. Finalmente se hace una corrección  pública en la PD.</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Cada alumno prepara en su PC una pregunta</a:t>
            </a:r>
            <a:r>
              <a:rPr lang="es-ES" sz="2000"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(formato multimedia) </a:t>
            </a:r>
            <a:r>
              <a:rPr lang="es-ES" sz="2000" dirty="0" smtClean="0">
                <a:solidFill>
                  <a:srgbClr val="002060"/>
                </a:solidFill>
                <a:latin typeface="Arial" pitchFamily="34" charset="0"/>
                <a:cs typeface="Arial" pitchFamily="34" charset="0"/>
              </a:rPr>
              <a:t>sobre un tema. El profesor la debe aprobar. Luego todos los estudiantes van pasando por el PC de los demás para leer su pregunta y contestarla en un papel con su nombre. Todo termina con una corrección pública en la PD. </a:t>
            </a:r>
            <a:br>
              <a:rPr lang="es-ES" sz="2000" dirty="0" smtClean="0">
                <a:solidFill>
                  <a:srgbClr val="002060"/>
                </a:solidFill>
                <a:latin typeface="Arial" pitchFamily="34" charset="0"/>
                <a:cs typeface="Arial" pitchFamily="34" charset="0"/>
              </a:rPr>
            </a:br>
            <a:r>
              <a:rPr lang="es-ES" sz="2000" dirty="0" smtClean="0"/>
              <a:t/>
            </a:r>
            <a:br>
              <a:rPr lang="es-ES" sz="2000" dirty="0" smtClean="0"/>
            </a:b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t/>
            </a:r>
            <a:br>
              <a:rPr lang="es-ES" sz="2000" dirty="0" smtClean="0"/>
            </a:b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7384"/>
            <a:ext cx="9144000" cy="864096"/>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Investigación guiada por Internet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s-ES" sz="2800" b="1" i="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webquest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y +) </a:t>
            </a:r>
            <a:endParaRPr lang="es-ES" sz="3600" i="1" dirty="0"/>
          </a:p>
        </p:txBody>
      </p:sp>
      <p:sp>
        <p:nvSpPr>
          <p:cNvPr id="3" name="2 Subtítulo"/>
          <p:cNvSpPr>
            <a:spLocks noGrp="1"/>
          </p:cNvSpPr>
          <p:nvPr>
            <p:ph type="subTitle" idx="1"/>
          </p:nvPr>
        </p:nvSpPr>
        <p:spPr>
          <a:xfrm>
            <a:off x="35496" y="692696"/>
            <a:ext cx="9108504" cy="6165304"/>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Organizar a los alumnos por grupos y encargarles la realización de una </a:t>
            </a:r>
            <a:r>
              <a:rPr lang="es-ES" sz="2000" b="1" dirty="0" err="1" smtClean="0">
                <a:solidFill>
                  <a:srgbClr val="2E05FB"/>
                </a:solidFill>
                <a:latin typeface="Arial" pitchFamily="34" charset="0"/>
                <a:cs typeface="Arial" pitchFamily="34" charset="0"/>
              </a:rPr>
              <a:t>Webquest</a:t>
            </a:r>
            <a:r>
              <a:rPr lang="es-ES" sz="2000" dirty="0" smtClean="0">
                <a:solidFill>
                  <a:srgbClr val="002060"/>
                </a:solidFill>
                <a:latin typeface="Arial" pitchFamily="34" charset="0"/>
                <a:cs typeface="Arial" pitchFamily="34" charset="0"/>
              </a:rPr>
              <a:t>. Puede ser la misma para todos los grupos; así la final se podrán comparar y valorar los distintos resultados.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el software de </a:t>
            </a:r>
            <a:r>
              <a:rPr lang="es-ES" sz="2000" i="1" dirty="0" smtClean="0">
                <a:solidFill>
                  <a:srgbClr val="C00000"/>
                </a:solidFill>
                <a:latin typeface="Arial" pitchFamily="34" charset="0"/>
                <a:cs typeface="Arial" pitchFamily="34" charset="0"/>
              </a:rPr>
              <a:t>control de red local</a:t>
            </a:r>
            <a:r>
              <a:rPr lang="es-ES" sz="2000" dirty="0" smtClean="0">
                <a:solidFill>
                  <a:srgbClr val="002060"/>
                </a:solidFill>
                <a:latin typeface="Arial" pitchFamily="34" charset="0"/>
                <a:cs typeface="Arial" pitchFamily="34" charset="0"/>
              </a:rPr>
              <a:t>, el profesor ve en su PC lo que hacen los alumnos en su PC, y en su caso orientarles.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 final los grupos harán una </a:t>
            </a:r>
            <a:r>
              <a:rPr lang="es-ES" sz="2000" b="1" i="1" dirty="0" smtClean="0">
                <a:solidFill>
                  <a:srgbClr val="2E05FB"/>
                </a:solidFill>
                <a:latin typeface="Arial" pitchFamily="34" charset="0"/>
                <a:cs typeface="Arial" pitchFamily="34" charset="0"/>
              </a:rPr>
              <a:t>exposición pública con la PD y se valorará su trabajo.</a:t>
            </a:r>
            <a:r>
              <a:rPr lang="es-ES" sz="2000" dirty="0" smtClean="0">
                <a:solidFill>
                  <a:srgbClr val="002060"/>
                </a:solidFill>
                <a:latin typeface="Arial" pitchFamily="34" charset="0"/>
                <a:cs typeface="Arial" pitchFamily="34" charset="0"/>
              </a:rPr>
              <a:t> Se incentivará que los compañeros propongan mejoras.</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Cazas del tesoro: </a:t>
            </a:r>
            <a:r>
              <a:rPr lang="es-ES" sz="2000" dirty="0" smtClean="0">
                <a:solidFill>
                  <a:srgbClr val="002060"/>
                </a:solidFill>
                <a:latin typeface="Arial" pitchFamily="34" charset="0"/>
                <a:cs typeface="Arial" pitchFamily="34" charset="0"/>
              </a:rPr>
              <a:t>los alumnos contestan preguntas consultando unos enlaces que proporciona el profesor.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Documentarse en  Internet  (</a:t>
            </a:r>
            <a:r>
              <a:rPr lang="es-ES" sz="2000" dirty="0" smtClean="0">
                <a:solidFill>
                  <a:srgbClr val="002060"/>
                </a:solidFill>
                <a:latin typeface="Arial" pitchFamily="34" charset="0"/>
                <a:cs typeface="Arial" pitchFamily="34" charset="0"/>
              </a:rPr>
              <a:t>o la </a:t>
            </a:r>
            <a:r>
              <a:rPr lang="es-ES" sz="2000" dirty="0" smtClean="0">
                <a:solidFill>
                  <a:srgbClr val="C00000"/>
                </a:solidFill>
                <a:latin typeface="Arial" pitchFamily="34" charset="0"/>
                <a:cs typeface="Arial" pitchFamily="34" charset="0"/>
              </a:rPr>
              <a:t>intranet educativa)</a:t>
            </a:r>
            <a:r>
              <a:rPr lang="es-ES" sz="2000" b="1" i="1" dirty="0" smtClean="0">
                <a:solidFill>
                  <a:srgbClr val="2E05FB"/>
                </a:solidFill>
                <a:latin typeface="Arial" pitchFamily="34" charset="0"/>
                <a:cs typeface="Arial" pitchFamily="34" charset="0"/>
              </a:rPr>
              <a:t> para ir contestando baterías de preguntas.</a:t>
            </a:r>
            <a:r>
              <a:rPr lang="es-ES" sz="2000" dirty="0" smtClean="0">
                <a:solidFill>
                  <a:srgbClr val="002060"/>
                </a:solidFill>
                <a:latin typeface="Arial" pitchFamily="34" charset="0"/>
                <a:cs typeface="Arial" pitchFamily="34" charset="0"/>
              </a:rPr>
              <a:t> Las respuestas se anotan en un cuestionario "ad hoc" o en el bloc de notas del PC. Luego se realiza corrección pública en la PD.</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Compartir conocimientos previos sobre un tema. </a:t>
            </a:r>
            <a:r>
              <a:rPr lang="es-ES" sz="2000" dirty="0" smtClean="0">
                <a:solidFill>
                  <a:srgbClr val="002060"/>
                </a:solidFill>
                <a:latin typeface="Arial" pitchFamily="34" charset="0"/>
                <a:cs typeface="Arial" pitchFamily="34" charset="0"/>
              </a:rPr>
              <a:t>Los alumnos, por parejas, preparan en un documento multimedia una definición</a:t>
            </a:r>
            <a:r>
              <a:rPr lang="es-ES" sz="2000" b="1" dirty="0" smtClean="0">
                <a:solidFill>
                  <a:srgbClr val="2E05FB"/>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(con imágenes)</a:t>
            </a:r>
            <a:r>
              <a:rPr lang="es-ES" sz="2000" dirty="0" smtClean="0">
                <a:solidFill>
                  <a:srgbClr val="002060"/>
                </a:solidFill>
                <a:latin typeface="Arial" pitchFamily="34" charset="0"/>
                <a:cs typeface="Arial" pitchFamily="34" charset="0"/>
              </a:rPr>
              <a:t> que les ha pedido el profesor. Luego lo presentarán en la PD y al final se buscará entre todos la mejor definición </a:t>
            </a:r>
          </a:p>
          <a:p>
            <a:pPr indent="360000" algn="l">
              <a:spcBef>
                <a:spcPts val="600"/>
              </a:spcBef>
              <a:spcAft>
                <a:spcPts val="600"/>
              </a:spcAft>
              <a:buFont typeface="Arial" pitchFamily="34" charset="0"/>
              <a:buChar char="•"/>
            </a:pPr>
            <a:endParaRPr lang="es-ES" sz="2000" b="1" dirty="0" smtClean="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70609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ÍNDICE</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1105272" y="692696"/>
            <a:ext cx="7211144" cy="3124944"/>
          </a:xfrm>
        </p:spPr>
        <p:txBody>
          <a:bodyPr>
            <a:normAutofit/>
          </a:bodyPr>
          <a:lstStyle/>
          <a:p>
            <a:r>
              <a:rPr lang="es-ES" sz="2000" b="1" dirty="0" smtClean="0">
                <a:solidFill>
                  <a:srgbClr val="C00000"/>
                </a:solidFill>
                <a:latin typeface="Arial" pitchFamily="34" charset="0"/>
                <a:cs typeface="Arial" pitchFamily="34" charset="0"/>
              </a:rPr>
              <a:t>Trabajo individual autónomo de los estudiantes.</a:t>
            </a:r>
          </a:p>
          <a:p>
            <a:r>
              <a:rPr lang="es-ES" sz="2000" b="1" dirty="0" smtClean="0">
                <a:solidFill>
                  <a:srgbClr val="C00000"/>
                </a:solidFill>
                <a:latin typeface="Arial" pitchFamily="34" charset="0"/>
                <a:cs typeface="Arial" pitchFamily="34" charset="0"/>
              </a:rPr>
              <a:t>Actividad central del profesor ante la clase.</a:t>
            </a:r>
          </a:p>
          <a:p>
            <a:r>
              <a:rPr lang="es-ES" sz="2000" b="1" dirty="0" smtClean="0">
                <a:solidFill>
                  <a:srgbClr val="C00000"/>
                </a:solidFill>
                <a:latin typeface="Arial" pitchFamily="34" charset="0"/>
                <a:cs typeface="Arial" pitchFamily="34" charset="0"/>
              </a:rPr>
              <a:t>Actividades guiadas.</a:t>
            </a:r>
          </a:p>
          <a:p>
            <a:r>
              <a:rPr lang="es-ES" sz="2000" b="1" dirty="0" smtClean="0">
                <a:solidFill>
                  <a:srgbClr val="C00000"/>
                </a:solidFill>
                <a:latin typeface="Arial" pitchFamily="34" charset="0"/>
                <a:cs typeface="Arial" pitchFamily="34" charset="0"/>
              </a:rPr>
              <a:t>Los estudiantes como profesores.</a:t>
            </a:r>
          </a:p>
          <a:p>
            <a:r>
              <a:rPr lang="es-ES" sz="2000" b="1" dirty="0" smtClean="0">
                <a:solidFill>
                  <a:srgbClr val="C00000"/>
                </a:solidFill>
                <a:latin typeface="Arial" pitchFamily="34" charset="0"/>
                <a:cs typeface="Arial" pitchFamily="34" charset="0"/>
              </a:rPr>
              <a:t>Proyectos largos de gran grupo.</a:t>
            </a:r>
          </a:p>
          <a:p>
            <a:r>
              <a:rPr lang="es-ES" sz="2000" b="1" dirty="0" smtClean="0">
                <a:solidFill>
                  <a:srgbClr val="C00000"/>
                </a:solidFill>
                <a:latin typeface="Arial" pitchFamily="34" charset="0"/>
                <a:cs typeface="Arial" pitchFamily="34" charset="0"/>
              </a:rPr>
              <a:t>Usos de las TIC por los profesores.</a:t>
            </a:r>
          </a:p>
          <a:p>
            <a:r>
              <a:rPr lang="es-ES" sz="2000" b="1" dirty="0" smtClean="0">
                <a:solidFill>
                  <a:srgbClr val="C00000"/>
                </a:solidFill>
                <a:latin typeface="Arial" pitchFamily="34" charset="0"/>
                <a:cs typeface="Arial" pitchFamily="34" charset="0"/>
              </a:rPr>
              <a:t>Uso específico de las TIC en dirección.</a:t>
            </a:r>
          </a:p>
          <a:p>
            <a:r>
              <a:rPr lang="es-ES" sz="2000" b="1" dirty="0" smtClean="0">
                <a:solidFill>
                  <a:srgbClr val="C00000"/>
                </a:solidFill>
                <a:latin typeface="Arial" pitchFamily="34" charset="0"/>
                <a:cs typeface="Arial" pitchFamily="34" charset="0"/>
              </a:rPr>
              <a:t>Uso de las TIC por las familias.</a:t>
            </a:r>
            <a:endParaRPr lang="es-ES" sz="2000" dirty="0"/>
          </a:p>
        </p:txBody>
      </p:sp>
      <p:sp>
        <p:nvSpPr>
          <p:cNvPr id="4" name="2 Marcador de contenido"/>
          <p:cNvSpPr txBox="1">
            <a:spLocks/>
          </p:cNvSpPr>
          <p:nvPr/>
        </p:nvSpPr>
        <p:spPr>
          <a:xfrm>
            <a:off x="179512" y="4032448"/>
            <a:ext cx="8964488" cy="2780928"/>
          </a:xfrm>
          <a:prstGeom prst="rect">
            <a:avLst/>
          </a:prstGeom>
        </p:spPr>
        <p:txBody>
          <a:bodyPr vert="horz" lIns="91440" tIns="45720" rIns="91440" bIns="45720" rtlCol="0">
            <a:noAutofit/>
          </a:bodyPr>
          <a:lstStyle/>
          <a:p>
            <a:pPr>
              <a:spcBef>
                <a:spcPts val="600"/>
              </a:spcBef>
              <a:spcAft>
                <a:spcPts val="600"/>
              </a:spcAft>
            </a:pPr>
            <a:r>
              <a:rPr lang="es-ES" sz="2000" dirty="0" smtClean="0">
                <a:solidFill>
                  <a:srgbClr val="2E05FB"/>
                </a:solidFill>
                <a:latin typeface="Arial" pitchFamily="34" charset="0"/>
                <a:cs typeface="Arial" pitchFamily="34" charset="0"/>
              </a:rPr>
              <a:t>Estas </a:t>
            </a:r>
            <a:r>
              <a:rPr lang="es-ES" sz="2000" b="1" dirty="0" smtClean="0">
                <a:solidFill>
                  <a:srgbClr val="2E05FB"/>
                </a:solidFill>
                <a:latin typeface="Arial" pitchFamily="34" charset="0"/>
                <a:cs typeface="Arial" pitchFamily="34" charset="0"/>
              </a:rPr>
              <a:t>AULAS 2.0 </a:t>
            </a:r>
            <a:r>
              <a:rPr lang="es-ES" sz="2000" dirty="0" smtClean="0">
                <a:solidFill>
                  <a:srgbClr val="2E05FB"/>
                </a:solidFill>
                <a:latin typeface="Arial" pitchFamily="34" charset="0"/>
                <a:cs typeface="Arial" pitchFamily="34" charset="0"/>
              </a:rPr>
              <a:t>suelen disponer también de</a:t>
            </a:r>
            <a:r>
              <a:rPr lang="es-ES" sz="2000" dirty="0" smtClean="0">
                <a:solidFill>
                  <a:srgbClr val="002060"/>
                </a:solidFill>
                <a:latin typeface="Arial" pitchFamily="34" charset="0"/>
                <a:cs typeface="Arial" pitchFamily="34" charset="0"/>
              </a:rPr>
              <a:t>:</a:t>
            </a:r>
          </a:p>
          <a:p>
            <a:pPr indent="360000">
              <a:spcBef>
                <a:spcPts val="300"/>
              </a:spcBef>
              <a:spcAft>
                <a:spcPts val="300"/>
              </a:spcAft>
              <a:buFont typeface="Arial" pitchFamily="34" charset="0"/>
              <a:buChar char="•"/>
            </a:pPr>
            <a:r>
              <a:rPr lang="es-ES" sz="2000" b="1" i="1" dirty="0" smtClean="0">
                <a:solidFill>
                  <a:srgbClr val="C00000"/>
                </a:solidFill>
                <a:latin typeface="Arial" pitchFamily="34" charset="0"/>
                <a:cs typeface="Arial" pitchFamily="34" charset="0"/>
              </a:rPr>
              <a:t> Intranet educativa:</a:t>
            </a:r>
            <a:r>
              <a:rPr lang="es-ES" sz="2000"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con foros, repositorio de materiales, aula virtual… </a:t>
            </a:r>
          </a:p>
          <a:p>
            <a:pPr indent="360000">
              <a:spcBef>
                <a:spcPts val="300"/>
              </a:spcBef>
              <a:spcAft>
                <a:spcPts val="300"/>
              </a:spcAft>
              <a:buFont typeface="Arial" pitchFamily="34" charset="0"/>
              <a:buChar char="•"/>
            </a:pPr>
            <a:r>
              <a:rPr lang="es-ES" sz="2000" b="1" i="1"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Software de </a:t>
            </a:r>
            <a:r>
              <a:rPr lang="es-ES" sz="2000" b="1" i="1" dirty="0" smtClean="0">
                <a:solidFill>
                  <a:srgbClr val="C00000"/>
                </a:solidFill>
                <a:latin typeface="Arial" pitchFamily="34" charset="0"/>
                <a:cs typeface="Arial" pitchFamily="34" charset="0"/>
              </a:rPr>
              <a:t>control de red local, </a:t>
            </a:r>
            <a:r>
              <a:rPr lang="es-ES" sz="2000" i="1" dirty="0" smtClean="0">
                <a:solidFill>
                  <a:srgbClr val="002060"/>
                </a:solidFill>
                <a:latin typeface="Arial" pitchFamily="34" charset="0"/>
                <a:cs typeface="Arial" pitchFamily="34" charset="0"/>
              </a:rPr>
              <a:t>que permite al profesor ver en su ordenador la pantalla del PC de cada alumno y proyectarla por la PD cuando convenga compartirla con toda la clase.</a:t>
            </a:r>
          </a:p>
          <a:p>
            <a:pPr indent="360000">
              <a:spcBef>
                <a:spcPts val="300"/>
              </a:spcBef>
              <a:spcAft>
                <a:spcPts val="300"/>
              </a:spcAft>
              <a:buFont typeface="Arial" pitchFamily="34" charset="0"/>
              <a:buChar char="•"/>
            </a:pPr>
            <a:r>
              <a:rPr lang="es-ES" sz="2000" i="1" dirty="0" smtClean="0">
                <a:solidFill>
                  <a:srgbClr val="002060"/>
                </a:solidFill>
                <a:latin typeface="Arial" pitchFamily="34" charset="0"/>
                <a:cs typeface="Arial" pitchFamily="34" charset="0"/>
              </a:rPr>
              <a:t> </a:t>
            </a:r>
            <a:r>
              <a:rPr lang="es-ES" sz="2000" b="1" i="1" dirty="0" smtClean="0">
                <a:solidFill>
                  <a:srgbClr val="C00000"/>
                </a:solidFill>
                <a:latin typeface="Arial" pitchFamily="34" charset="0"/>
                <a:cs typeface="Arial" pitchFamily="34" charset="0"/>
              </a:rPr>
              <a:t>Sistema de votación electrónico</a:t>
            </a:r>
            <a:r>
              <a:rPr lang="es-ES" sz="2000" i="1" dirty="0" smtClean="0">
                <a:solidFill>
                  <a:srgbClr val="002060"/>
                </a:solidFill>
                <a:latin typeface="Arial" pitchFamily="34" charset="0"/>
                <a:cs typeface="Arial" pitchFamily="34" charset="0"/>
              </a:rPr>
              <a:t>: cada alumno tiene un mando con botones de opciones, con el que contesta las preguntas del profesor. E inmediatamente de ven en la PD los resultados. </a:t>
            </a:r>
            <a:endParaRPr lang="es-ES" sz="2000" dirty="0" smtClean="0">
              <a:solidFill>
                <a:srgbClr val="002060"/>
              </a:solidFill>
              <a:latin typeface="Arial" pitchFamily="34" charset="0"/>
              <a:cs typeface="Arial" pitchFamily="34" charset="0"/>
            </a:endParaRPr>
          </a:p>
        </p:txBody>
      </p:sp>
      <p:sp>
        <p:nvSpPr>
          <p:cNvPr id="7"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27384"/>
            <a:ext cx="8892480" cy="100811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presentan y discuten sus trabajos (monografías, </a:t>
            </a:r>
            <a:r>
              <a:rPr lang="es-ES"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webquest</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en la PD*</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980728"/>
            <a:ext cx="8964488" cy="5805264"/>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Los estudiantes</a:t>
            </a:r>
            <a:r>
              <a:rPr lang="es-ES" sz="2000" dirty="0" smtClean="0">
                <a:solidFill>
                  <a:srgbClr val="002060"/>
                </a:solidFill>
                <a:latin typeface="Arial" pitchFamily="34" charset="0"/>
                <a:cs typeface="Arial" pitchFamily="34" charset="0"/>
              </a:rPr>
              <a:t>(con 6 esquemas o diapositivas multimedia)</a:t>
            </a:r>
            <a:r>
              <a:rPr lang="es-ES" sz="2000" b="1" dirty="0" smtClean="0">
                <a:solidFill>
                  <a:srgbClr val="2E05FB"/>
                </a:solidFill>
                <a:latin typeface="Arial" pitchFamily="34" charset="0"/>
                <a:cs typeface="Arial" pitchFamily="34" charset="0"/>
              </a:rPr>
              <a:t>, presentan en clase los trabajos que han realizado sobre un tema, en grupo o de manera individual por encargo del profesor.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Además de rendir cuentas de la tarea realizada tendrán una oportunidad más para desarrollar sus habilidades expresivas y comunicativas.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 que presenta cada grupo sirve de repaso para todos los demás y facilita la participación de quienes quieran corregir, preguntar o añadir algo.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Valorar los errores de contenido u ortográficos que descubran </a:t>
            </a:r>
            <a:r>
              <a:rPr lang="es-ES" sz="2000" dirty="0" smtClean="0">
                <a:solidFill>
                  <a:srgbClr val="002060"/>
                </a:solidFill>
                <a:latin typeface="Arial" pitchFamily="34" charset="0"/>
                <a:cs typeface="Arial" pitchFamily="34" charset="0"/>
              </a:rPr>
              <a:t>los compañeros, para Incentivar su participación.</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profesor también ampliará los aspectos</a:t>
            </a:r>
            <a:r>
              <a:rPr lang="es-ES" sz="2000" dirty="0" smtClean="0">
                <a:solidFill>
                  <a:srgbClr val="002060"/>
                </a:solidFill>
                <a:latin typeface="Arial" pitchFamily="34" charset="0"/>
                <a:cs typeface="Arial" pitchFamily="34" charset="0"/>
              </a:rPr>
              <a:t> que considere oportunos y hará una corrección y valoración pública de lo que se expone.</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Presentar trabajos realizados por los alumnos de infantil</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con un </a:t>
            </a:r>
            <a:r>
              <a:rPr lang="es-ES" sz="2000" i="1" dirty="0" smtClean="0">
                <a:solidFill>
                  <a:srgbClr val="C00000"/>
                </a:solidFill>
                <a:latin typeface="Arial" pitchFamily="34" charset="0"/>
                <a:cs typeface="Arial" pitchFamily="34" charset="0"/>
              </a:rPr>
              <a:t>lector de documentos</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¿Quien teme al busca, corta y pega de Internet? </a:t>
            </a:r>
            <a:r>
              <a:rPr lang="es-ES" sz="2000" dirty="0" smtClean="0">
                <a:solidFill>
                  <a:srgbClr val="002060"/>
                </a:solidFill>
                <a:latin typeface="Arial" pitchFamily="34" charset="0"/>
                <a:cs typeface="Arial" pitchFamily="34" charset="0"/>
                <a:hlinkClick r:id="rId2"/>
              </a:rPr>
              <a:t>http://peremarques.net</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1296143"/>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presentan trabajos colaborativos </a:t>
            </a:r>
            <a:r>
              <a:rPr lang="es-ES"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intercentros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en la PD y por videoconferencia</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proyectos telemáticos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1556792"/>
            <a:ext cx="8964488" cy="5013176"/>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Los estudiantes, tras realizar un trabajo colaborativo con alumnos de otro centro lejano</a:t>
            </a:r>
            <a:r>
              <a:rPr lang="es-ES" sz="2000" dirty="0" smtClean="0">
                <a:solidFill>
                  <a:srgbClr val="002060"/>
                </a:solidFill>
                <a:latin typeface="Arial" pitchFamily="34" charset="0"/>
                <a:cs typeface="Arial" pitchFamily="34" charset="0"/>
              </a:rPr>
              <a:t>, que puede haber exigido buscar información, preparar un tema..., </a:t>
            </a:r>
            <a:r>
              <a:rPr lang="es-ES" sz="2000" b="1" dirty="0" smtClean="0">
                <a:solidFill>
                  <a:srgbClr val="2E05FB"/>
                </a:solidFill>
                <a:latin typeface="Arial" pitchFamily="34" charset="0"/>
                <a:cs typeface="Arial" pitchFamily="34" charset="0"/>
              </a:rPr>
              <a:t>lo van exponiendo de manera presencial en sus respectivos centros con transmisión por videoconferencia a sus "socios".</a:t>
            </a:r>
            <a:r>
              <a:rPr lang="es-ES" sz="2000" dirty="0" smtClean="0">
                <a:solidFill>
                  <a:srgbClr val="2E05FB"/>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 final, se intercambian preguntas y comentarios por videoconferencia: lo que más les ha gustado, lo que no han entendido, sugerencias...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Se valoran los trabajos y las aportaciones de todos los participantes.</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Cada alumno prepara una pregunta para sus compañeros del centro lejano </a:t>
            </a:r>
            <a:r>
              <a:rPr lang="es-ES" sz="2000" dirty="0" smtClean="0">
                <a:solidFill>
                  <a:srgbClr val="002060"/>
                </a:solidFill>
                <a:latin typeface="Arial" pitchFamily="34" charset="0"/>
                <a:cs typeface="Arial" pitchFamily="34" charset="0"/>
              </a:rPr>
              <a:t>y el día fijado se formularán por videoconferencia.  Al final se darán las soluciones y se podrán hacer aclaraciones.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Las </a:t>
            </a:r>
            <a:r>
              <a:rPr lang="es-ES" sz="2000" b="1" i="1" dirty="0" smtClean="0">
                <a:solidFill>
                  <a:srgbClr val="2E05FB"/>
                </a:solidFill>
                <a:latin typeface="Arial" pitchFamily="34" charset="0"/>
                <a:cs typeface="Arial" pitchFamily="34" charset="0"/>
              </a:rPr>
              <a:t>preguntas pueden ser en forma de imágenes </a:t>
            </a:r>
            <a:r>
              <a:rPr lang="es-ES" sz="2000" dirty="0" smtClean="0">
                <a:solidFill>
                  <a:srgbClr val="002060"/>
                </a:solidFill>
                <a:latin typeface="Arial" pitchFamily="34" charset="0"/>
                <a:cs typeface="Arial" pitchFamily="34" charset="0"/>
              </a:rPr>
              <a:t>sobre un tema determinado: animales, monumentos artísticos…</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6632"/>
            <a:ext cx="8640960" cy="72008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Crear: cuentos, poemas, reportajes… </a:t>
            </a:r>
            <a:endParaRPr lang="es-ES" sz="3600" dirty="0"/>
          </a:p>
        </p:txBody>
      </p:sp>
      <p:sp>
        <p:nvSpPr>
          <p:cNvPr id="3" name="2 Subtítulo"/>
          <p:cNvSpPr>
            <a:spLocks noGrp="1"/>
          </p:cNvSpPr>
          <p:nvPr>
            <p:ph type="subTitle" idx="1"/>
          </p:nvPr>
        </p:nvSpPr>
        <p:spPr>
          <a:xfrm>
            <a:off x="179512" y="980728"/>
            <a:ext cx="8964488" cy="587727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encarga a grupos de estudiantes </a:t>
            </a:r>
            <a:r>
              <a:rPr lang="es-ES" sz="2000" b="1" dirty="0" smtClean="0">
                <a:solidFill>
                  <a:srgbClr val="2E05FB"/>
                </a:solidFill>
                <a:latin typeface="Arial" pitchFamily="34" charset="0"/>
                <a:cs typeface="Arial" pitchFamily="34" charset="0"/>
              </a:rPr>
              <a:t>que se inventen un cuento o hagan un poema o reportaje y lo presenten en un formato multimedia.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 pueden hacer en vídeo</a:t>
            </a:r>
            <a:r>
              <a:rPr lang="es-ES" sz="2000" i="1" dirty="0" smtClean="0">
                <a:solidFill>
                  <a:srgbClr val="002060"/>
                </a:solidFill>
                <a:latin typeface="Arial" pitchFamily="34" charset="0"/>
                <a:cs typeface="Arial" pitchFamily="34" charset="0"/>
              </a:rPr>
              <a:t> (grabarán las tomas con la cámara de vídeo y luego montarán las secuencias con un editor de vídeo) </a:t>
            </a:r>
            <a:r>
              <a:rPr lang="es-ES" sz="2000" dirty="0" smtClean="0">
                <a:solidFill>
                  <a:srgbClr val="002060"/>
                </a:solidFill>
                <a:latin typeface="Arial" pitchFamily="34" charset="0"/>
                <a:cs typeface="Arial" pitchFamily="34" charset="0"/>
              </a:rPr>
              <a:t>o como presentación multimedia </a:t>
            </a:r>
            <a:r>
              <a:rPr lang="es-ES" sz="2000" i="1" dirty="0" smtClean="0">
                <a:solidFill>
                  <a:srgbClr val="002060"/>
                </a:solidFill>
                <a:latin typeface="Arial" pitchFamily="34" charset="0"/>
                <a:cs typeface="Arial" pitchFamily="34" charset="0"/>
              </a:rPr>
              <a:t>(con imágenes ,sonido y si conviene avance automático)</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trabajos se presentarán con la PD</a:t>
            </a:r>
            <a:r>
              <a:rPr lang="es-ES" sz="2000" dirty="0" smtClean="0">
                <a:solidFill>
                  <a:srgbClr val="002060"/>
                </a:solidFill>
                <a:latin typeface="Arial" pitchFamily="34" charset="0"/>
                <a:cs typeface="Arial" pitchFamily="34" charset="0"/>
              </a:rPr>
              <a:t>, y todos opinarán: si ha gustado, qué les ha sugerido, que han aprendido, propuestas de mejora…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Se valorará a los autores y a quienes hagan sugerencias interesantes.</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Grabar  </a:t>
            </a:r>
            <a:r>
              <a:rPr lang="es-ES" sz="2000" dirty="0" smtClean="0">
                <a:solidFill>
                  <a:srgbClr val="002060"/>
                </a:solidFill>
                <a:latin typeface="Arial" pitchFamily="34" charset="0"/>
                <a:cs typeface="Arial" pitchFamily="34" charset="0"/>
              </a:rPr>
              <a:t>(en audio o vídeo) </a:t>
            </a:r>
            <a:r>
              <a:rPr lang="es-ES" sz="2000" b="1" i="1" dirty="0" smtClean="0">
                <a:solidFill>
                  <a:srgbClr val="2E05FB"/>
                </a:solidFill>
                <a:latin typeface="Arial" pitchFamily="34" charset="0"/>
                <a:cs typeface="Arial" pitchFamily="34" charset="0"/>
              </a:rPr>
              <a:t>la lectura de textos y poemas para luego escucharlos todos en clase</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y comentar posibles mejoras en la  dicción. Por este medio también pueden grabarse cuentos relatados por familiares, presentaciones de escritores, charlas de especialistas…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a:t>
            </a:r>
            <a:r>
              <a:rPr lang="es-ES" sz="2000" b="1" i="1" dirty="0" smtClean="0">
                <a:solidFill>
                  <a:srgbClr val="002060"/>
                </a:solidFill>
                <a:latin typeface="Arial" pitchFamily="34" charset="0"/>
                <a:cs typeface="Arial" pitchFamily="34" charset="0"/>
              </a:rPr>
              <a:t>educación infantil</a:t>
            </a:r>
            <a:r>
              <a:rPr lang="es-ES" sz="2000" dirty="0" smtClean="0">
                <a:solidFill>
                  <a:srgbClr val="002060"/>
                </a:solidFill>
                <a:latin typeface="Arial" pitchFamily="34" charset="0"/>
                <a:cs typeface="Arial" pitchFamily="34" charset="0"/>
              </a:rPr>
              <a:t> los cuentos pueden hacerse mediante dibujos en papel, que luego se mostrarán con el </a:t>
            </a:r>
            <a:r>
              <a:rPr lang="es-ES" sz="2000" i="1" dirty="0" smtClean="0">
                <a:solidFill>
                  <a:srgbClr val="C00000"/>
                </a:solidFill>
                <a:latin typeface="Arial" pitchFamily="34" charset="0"/>
                <a:cs typeface="Arial" pitchFamily="34" charset="0"/>
              </a:rPr>
              <a:t>lector de documentos</a:t>
            </a:r>
            <a:r>
              <a:rPr lang="es-ES" sz="2000" dirty="0" smtClean="0">
                <a:solidFill>
                  <a:srgbClr val="002060"/>
                </a:solidFill>
                <a:latin typeface="Arial" pitchFamily="34" charset="0"/>
                <a:cs typeface="Arial" pitchFamily="34" charset="0"/>
              </a:rPr>
              <a:t>.</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6632"/>
            <a:ext cx="8640960" cy="864096"/>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Experimentar con simuladores</a:t>
            </a:r>
            <a:endParaRPr lang="es-ES" sz="3600" dirty="0"/>
          </a:p>
        </p:txBody>
      </p:sp>
      <p:sp>
        <p:nvSpPr>
          <p:cNvPr id="3" name="2 Subtítulo"/>
          <p:cNvSpPr>
            <a:spLocks noGrp="1"/>
          </p:cNvSpPr>
          <p:nvPr>
            <p:ph type="subTitle" idx="1"/>
          </p:nvPr>
        </p:nvSpPr>
        <p:spPr>
          <a:xfrm>
            <a:off x="179512" y="980728"/>
            <a:ext cx="8784976" cy="5688632"/>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Tras la presentación de un simulador en la PD por parte del profesor, los estudiantes interactúan con él en su PC.</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La experimentación de los estudiantes con el simulador puede ser individual por parejas, libre o pautada. En cualquier caso los estudiantes anotarán sus experiencias y los resultados obtenidos.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el software de </a:t>
            </a:r>
            <a:r>
              <a:rPr lang="es-ES" sz="2000" i="1" dirty="0" smtClean="0">
                <a:solidFill>
                  <a:srgbClr val="C00000"/>
                </a:solidFill>
                <a:latin typeface="Arial" pitchFamily="34" charset="0"/>
                <a:cs typeface="Arial" pitchFamily="34" charset="0"/>
              </a:rPr>
              <a:t>control de red local</a:t>
            </a:r>
            <a:r>
              <a:rPr lang="es-ES" sz="2000" dirty="0" smtClean="0">
                <a:solidFill>
                  <a:srgbClr val="002060"/>
                </a:solidFill>
                <a:latin typeface="Arial" pitchFamily="34" charset="0"/>
                <a:cs typeface="Arial" pitchFamily="34" charset="0"/>
              </a:rPr>
              <a:t>, el profesor ve en su ordenador lo que hacen los alumnos en su PC, y si es necesario puede orientarles..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Finalmente se hace una puesta en común en la PD</a:t>
            </a:r>
            <a:r>
              <a:rPr lang="es-ES" sz="2000" dirty="0" smtClean="0">
                <a:solidFill>
                  <a:srgbClr val="002060"/>
                </a:solidFill>
                <a:latin typeface="Arial" pitchFamily="34" charset="0"/>
                <a:cs typeface="Arial" pitchFamily="34" charset="0"/>
              </a:rPr>
              <a:t>, donde algunos de los estudiantes irán comentando sus experiencias.</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estudiantes exploran con su PC el simulador antes de que el profesor lo presente</a:t>
            </a:r>
            <a:r>
              <a:rPr lang="es-ES" sz="2000" dirty="0" smtClean="0">
                <a:solidFill>
                  <a:srgbClr val="002060"/>
                </a:solidFill>
                <a:latin typeface="Arial" pitchFamily="34" charset="0"/>
                <a:cs typeface="Arial" pitchFamily="34" charset="0"/>
              </a:rPr>
              <a:t>. Y luego serán algunos de ellos los que harán la primera presentación en al PD, bajo la supervisión del profesor.</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estudiantes buscan en Internet simuladores similares</a:t>
            </a:r>
            <a:r>
              <a:rPr lang="es-ES" sz="2000" dirty="0" smtClean="0">
                <a:solidFill>
                  <a:srgbClr val="002060"/>
                </a:solidFill>
                <a:latin typeface="Arial" pitchFamily="34" charset="0"/>
                <a:cs typeface="Arial" pitchFamily="34" charset="0"/>
              </a:rPr>
              <a:t> al que presenta el profesor. Los estudian y los comentan con la PD a toda la clase.</a:t>
            </a:r>
            <a:br>
              <a:rPr lang="es-ES" sz="2000" dirty="0" smtClean="0">
                <a:solidFill>
                  <a:srgbClr val="002060"/>
                </a:solidFill>
                <a:latin typeface="Arial" pitchFamily="34" charset="0"/>
                <a:cs typeface="Arial" pitchFamily="34" charset="0"/>
              </a:rPr>
            </a:b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16024"/>
            <a:ext cx="9144000" cy="692696"/>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Proyectos, estudios de caso, problemas complejos</a:t>
            </a:r>
            <a:endParaRPr lang="es-ES" sz="3600" dirty="0"/>
          </a:p>
        </p:txBody>
      </p:sp>
      <p:sp>
        <p:nvSpPr>
          <p:cNvPr id="3" name="2 Subtítulo"/>
          <p:cNvSpPr>
            <a:spLocks noGrp="1"/>
          </p:cNvSpPr>
          <p:nvPr>
            <p:ph type="subTitle" idx="1"/>
          </p:nvPr>
        </p:nvSpPr>
        <p:spPr>
          <a:xfrm>
            <a:off x="179512" y="980728"/>
            <a:ext cx="8964488" cy="587727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proporciona recursos y encarga a </a:t>
            </a:r>
            <a:r>
              <a:rPr lang="es-ES" sz="2000" b="1" dirty="0" smtClean="0">
                <a:solidFill>
                  <a:srgbClr val="2E05FB"/>
                </a:solidFill>
                <a:latin typeface="Arial" pitchFamily="34" charset="0"/>
                <a:cs typeface="Arial" pitchFamily="34" charset="0"/>
              </a:rPr>
              <a:t>cada grupo de alumnos un proyecto, un estudio de caso o la resolución de un problema complejo.  </a:t>
            </a:r>
            <a:r>
              <a:rPr lang="es-ES" sz="2000" dirty="0" smtClean="0">
                <a:solidFill>
                  <a:srgbClr val="002060"/>
                </a:solidFill>
                <a:latin typeface="Arial" pitchFamily="34" charset="0"/>
                <a:cs typeface="Arial" pitchFamily="34" charset="0"/>
              </a:rPr>
              <a:t>Muchas veces convendrá realizar el trabajo en un entorno de edición colaborativo: wikis, </a:t>
            </a:r>
            <a:r>
              <a:rPr lang="es-ES" sz="2000" dirty="0" err="1" smtClean="0">
                <a:solidFill>
                  <a:srgbClr val="002060"/>
                </a:solidFill>
                <a:latin typeface="Arial" pitchFamily="34" charset="0"/>
                <a:cs typeface="Arial" pitchFamily="34" charset="0"/>
              </a:rPr>
              <a:t>GoogleDocs</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Luego los estudiantes presentan públicamente sus trabajos con la PD</a:t>
            </a:r>
            <a:r>
              <a:rPr lang="es-ES" sz="2000" b="1" dirty="0" smtClean="0">
                <a:solidFill>
                  <a:srgbClr val="2E05FB"/>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para comentar entre todos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Se valorarán </a:t>
            </a:r>
            <a:r>
              <a:rPr lang="es-ES" sz="2000" dirty="0" smtClean="0">
                <a:solidFill>
                  <a:srgbClr val="002060"/>
                </a:solidFill>
                <a:latin typeface="Arial" pitchFamily="34" charset="0"/>
                <a:cs typeface="Arial" pitchFamily="34" charset="0"/>
              </a:rPr>
              <a:t>los trabajos realizados, la manera en la que se expongan y los comentarios que realicen los demás alumnos.</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Se </a:t>
            </a:r>
            <a:r>
              <a:rPr lang="es-ES" sz="2000" b="1" i="1" dirty="0" smtClean="0">
                <a:solidFill>
                  <a:srgbClr val="2E05FB"/>
                </a:solidFill>
                <a:latin typeface="Arial" pitchFamily="34" charset="0"/>
                <a:cs typeface="Arial" pitchFamily="34" charset="0"/>
              </a:rPr>
              <a:t>puede encargar la misma tarea a todos los grupos</a:t>
            </a:r>
            <a:r>
              <a:rPr lang="es-ES" sz="2000" dirty="0" smtClean="0">
                <a:solidFill>
                  <a:srgbClr val="002060"/>
                </a:solidFill>
                <a:latin typeface="Arial" pitchFamily="34" charset="0"/>
                <a:cs typeface="Arial" pitchFamily="34" charset="0"/>
              </a:rPr>
              <a:t>, y luego comentar entre todos las diferencias entre sus resultados.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Antes de la sesión colectiva en el aula, cada grupo puede poner en un blog su resultado, para así iniciar un debate previo on-line entre ellos.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Lluvia de ideas. </a:t>
            </a:r>
            <a:r>
              <a:rPr lang="es-ES" sz="2000" dirty="0" smtClean="0">
                <a:solidFill>
                  <a:srgbClr val="002060"/>
                </a:solidFill>
                <a:latin typeface="Arial" pitchFamily="34" charset="0"/>
                <a:cs typeface="Arial" pitchFamily="34" charset="0"/>
              </a:rPr>
              <a:t>Los alumnos se documentan en Internet para buscar ideas para afrontar una determinada problemática. Luego se hace una puesta en común y discusión con el apoyo de la PD. </a:t>
            </a:r>
            <a:br>
              <a:rPr lang="es-ES" sz="2000" dirty="0" smtClean="0">
                <a:solidFill>
                  <a:srgbClr val="002060"/>
                </a:solidFill>
                <a:latin typeface="Arial" pitchFamily="34" charset="0"/>
                <a:cs typeface="Arial" pitchFamily="34" charset="0"/>
              </a:rPr>
            </a:b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64807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Debates presenciales con apoyos multimedia*</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792088"/>
            <a:ext cx="8964488" cy="6065912"/>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Dos grupos de alumnos reciben el encargo de adoptar determinada perspectiva ante un tema controvertido, y deben documentarse para presentar en la PD sus argumentos</a:t>
            </a:r>
            <a:r>
              <a:rPr lang="es-ES" sz="2000" b="1"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(con apoyos multimedia)</a:t>
            </a:r>
            <a:r>
              <a:rPr lang="es-ES" sz="2000" b="1" i="1"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Tras las presentaciones de los ponentes, los estudiantes se dividen en pequeños grupos para debatir el tema durante unos quince minutos.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 Luego</a:t>
            </a:r>
            <a:r>
              <a:rPr lang="es-ES" sz="2000" b="1" i="1" dirty="0" smtClean="0">
                <a:solidFill>
                  <a:srgbClr val="2E05FB"/>
                </a:solidFill>
                <a:latin typeface="Arial" pitchFamily="34" charset="0"/>
                <a:cs typeface="Arial" pitchFamily="34" charset="0"/>
              </a:rPr>
              <a:t>, cada grupo expone sus aportaciones</a:t>
            </a:r>
            <a:r>
              <a:rPr lang="es-ES" sz="2000" dirty="0" smtClean="0">
                <a:solidFill>
                  <a:srgbClr val="002060"/>
                </a:solidFill>
                <a:latin typeface="Arial" pitchFamily="34" charset="0"/>
                <a:cs typeface="Arial" pitchFamily="34" charset="0"/>
              </a:rPr>
              <a:t> (conceptos implicados, suposiciones, evidencias, conclusiones e implicaciones), que un "relator" </a:t>
            </a:r>
            <a:r>
              <a:rPr lang="es-ES" sz="2000" dirty="0" err="1" smtClean="0">
                <a:solidFill>
                  <a:srgbClr val="002060"/>
                </a:solidFill>
                <a:latin typeface="Arial" pitchFamily="34" charset="0"/>
                <a:cs typeface="Arial" pitchFamily="34" charset="0"/>
              </a:rPr>
              <a:t>regoge</a:t>
            </a:r>
            <a:r>
              <a:rPr lang="es-ES" sz="2000" dirty="0" smtClean="0">
                <a:solidFill>
                  <a:srgbClr val="002060"/>
                </a:solidFill>
                <a:latin typeface="Arial" pitchFamily="34" charset="0"/>
                <a:cs typeface="Arial" pitchFamily="34" charset="0"/>
              </a:rPr>
              <a:t> en la PD. Al final, con todas las aportaciones, se hace </a:t>
            </a:r>
            <a:r>
              <a:rPr lang="es-ES" sz="2000" b="1" i="1" dirty="0" smtClean="0">
                <a:solidFill>
                  <a:srgbClr val="2E05FB"/>
                </a:solidFill>
                <a:latin typeface="Arial" pitchFamily="34" charset="0"/>
                <a:cs typeface="Arial" pitchFamily="34" charset="0"/>
              </a:rPr>
              <a:t>debate general</a:t>
            </a:r>
            <a:endParaRPr lang="es-ES" sz="2000" dirty="0" smtClean="0">
              <a:solidFill>
                <a:srgbClr val="002060"/>
              </a:solidFill>
              <a:latin typeface="Arial" pitchFamily="34" charset="0"/>
              <a:cs typeface="Arial" pitchFamily="34" charset="0"/>
            </a:endParaRP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Cada grupo asume una cuestión relacionada con el tema </a:t>
            </a:r>
            <a:r>
              <a:rPr lang="es-ES" sz="2000" dirty="0" smtClean="0">
                <a:solidFill>
                  <a:srgbClr val="002060"/>
                </a:solidFill>
                <a:latin typeface="Arial" pitchFamily="34" charset="0"/>
                <a:cs typeface="Arial" pitchFamily="34" charset="0"/>
              </a:rPr>
              <a:t>de debate. Se documentan con su PC para apoyar sus argumentos. Luego presentan sus conclusiones en la PD a través del relator y se hace un debate general.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un </a:t>
            </a:r>
            <a:r>
              <a:rPr lang="es-ES" sz="2000" i="1" dirty="0" smtClean="0">
                <a:solidFill>
                  <a:srgbClr val="C00000"/>
                </a:solidFill>
                <a:latin typeface="Arial" pitchFamily="34" charset="0"/>
                <a:cs typeface="Arial" pitchFamily="34" charset="0"/>
              </a:rPr>
              <a:t>teclado/ratón inalámbrico</a:t>
            </a:r>
            <a:r>
              <a:rPr lang="es-ES" sz="2000" dirty="0" smtClean="0">
                <a:solidFill>
                  <a:srgbClr val="002060"/>
                </a:solidFill>
                <a:latin typeface="Arial" pitchFamily="34" charset="0"/>
                <a:cs typeface="Arial" pitchFamily="34" charset="0"/>
              </a:rPr>
              <a:t>, los estudiantes pueden ir escribiendo sus aportaciones a medida que las comentan desde su mesa.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 final los </a:t>
            </a:r>
            <a:r>
              <a:rPr lang="es-ES" sz="2000" b="1" i="1" dirty="0" smtClean="0">
                <a:solidFill>
                  <a:srgbClr val="2E05FB"/>
                </a:solidFill>
                <a:latin typeface="Arial" pitchFamily="34" charset="0"/>
                <a:cs typeface="Arial" pitchFamily="34" charset="0"/>
              </a:rPr>
              <a:t>estudiantes explican qué han aprendido</a:t>
            </a:r>
            <a:r>
              <a:rPr lang="es-ES" sz="2000" dirty="0" smtClean="0">
                <a:solidFill>
                  <a:srgbClr val="002060"/>
                </a:solidFill>
                <a:latin typeface="Arial" pitchFamily="34" charset="0"/>
                <a:cs typeface="Arial" pitchFamily="34" charset="0"/>
              </a:rPr>
              <a:t>, como ha cambiado su punto de vista. </a:t>
            </a:r>
            <a:br>
              <a:rPr lang="es-ES" sz="2000" dirty="0" smtClean="0">
                <a:solidFill>
                  <a:srgbClr val="002060"/>
                </a:solidFill>
                <a:latin typeface="Arial" pitchFamily="34" charset="0"/>
                <a:cs typeface="Arial" pitchFamily="34" charset="0"/>
              </a:rPr>
            </a:b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44624"/>
            <a:ext cx="8640960" cy="864096"/>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Debates on-line</a:t>
            </a:r>
            <a:endParaRPr lang="es-ES" sz="3600" dirty="0"/>
          </a:p>
        </p:txBody>
      </p:sp>
      <p:sp>
        <p:nvSpPr>
          <p:cNvPr id="3" name="2 Subtítulo"/>
          <p:cNvSpPr>
            <a:spLocks noGrp="1"/>
          </p:cNvSpPr>
          <p:nvPr>
            <p:ph type="subTitle" idx="1"/>
          </p:nvPr>
        </p:nvSpPr>
        <p:spPr>
          <a:xfrm>
            <a:off x="179512" y="908720"/>
            <a:ext cx="8784976" cy="568863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De acuerdo con las orientaciones del profesor, </a:t>
            </a:r>
            <a:r>
              <a:rPr lang="es-ES" sz="2000" b="1" dirty="0" smtClean="0">
                <a:solidFill>
                  <a:srgbClr val="2E05FB"/>
                </a:solidFill>
                <a:latin typeface="Arial" pitchFamily="34" charset="0"/>
                <a:cs typeface="Arial" pitchFamily="34" charset="0"/>
              </a:rPr>
              <a:t>un grupo de alumnos prepara un documento multimedia sobre un tema controvertido presentando los conceptos implicados y los diversos puntos de vista.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Este documento se coloca en la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y a continuación </a:t>
            </a:r>
            <a:r>
              <a:rPr lang="es-ES" sz="2000" b="1" dirty="0" smtClean="0">
                <a:solidFill>
                  <a:srgbClr val="2E05FB"/>
                </a:solidFill>
                <a:latin typeface="Arial" pitchFamily="34" charset="0"/>
                <a:cs typeface="Arial" pitchFamily="34" charset="0"/>
              </a:rPr>
              <a:t>toda la clase lo lee y expone su opinión desde su PC en un foro virtual</a:t>
            </a:r>
            <a:r>
              <a:rPr lang="es-ES" sz="2000" dirty="0" smtClean="0">
                <a:solidFill>
                  <a:srgbClr val="002060"/>
                </a:solidFill>
                <a:latin typeface="Arial" pitchFamily="34" charset="0"/>
                <a:cs typeface="Arial" pitchFamily="34" charset="0"/>
              </a:rPr>
              <a:t>. El profesor también puede intervenir.</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Conviene pautar las intervenciones de los alumnos en el debate para que en sus intervenciones diferencien: los conceptos implicados, las  suposiciones y las evidencias argumentadas. </a:t>
            </a:r>
            <a:endParaRPr lang="es-ES" sz="2000" b="1" i="1" dirty="0" smtClean="0">
              <a:solidFill>
                <a:srgbClr val="2E05FB"/>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Al final se revisarán entre todos en la PD las aportaciones del foro y se valorarán.</a:t>
            </a:r>
            <a:endParaRPr lang="es-ES" sz="2000" dirty="0" smtClean="0">
              <a:solidFill>
                <a:srgbClr val="002060"/>
              </a:solidFill>
              <a:latin typeface="Arial" pitchFamily="34" charset="0"/>
              <a:cs typeface="Arial" pitchFamily="34" charset="0"/>
            </a:endParaRP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Esta actividad resulta más interesante cuando se hace </a:t>
            </a:r>
            <a:r>
              <a:rPr lang="es-ES" sz="2000" b="1" i="1" dirty="0" err="1" smtClean="0">
                <a:solidFill>
                  <a:srgbClr val="2E05FB"/>
                </a:solidFill>
                <a:latin typeface="Arial" pitchFamily="34" charset="0"/>
                <a:cs typeface="Arial" pitchFamily="34" charset="0"/>
              </a:rPr>
              <a:t>intercentros</a:t>
            </a:r>
            <a:r>
              <a:rPr lang="es-ES" sz="2000" dirty="0" smtClean="0">
                <a:solidFill>
                  <a:srgbClr val="002060"/>
                </a:solidFill>
                <a:latin typeface="Arial" pitchFamily="34" charset="0"/>
                <a:cs typeface="Arial" pitchFamily="34" charset="0"/>
              </a:rPr>
              <a:t>. En este  caso, si  los alumnos tienen un blog personal convendrá que antes del debate se hagan una visita y se dejen algún mensaje de presentación. </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7384"/>
            <a:ext cx="9144000" cy="936103"/>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Revisar y comentar la prensa entre todos</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la actualidad entra en las aulas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5496" y="908720"/>
            <a:ext cx="9108504" cy="5949280"/>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Proyectando las imágenes de las noticias de los diarios digitales, se pueden comentar temas de actualidad relacionados con la asignatura, debatir sobre conflictos, juzgar y explicitar valores, considerar la </a:t>
            </a:r>
            <a:r>
              <a:rPr lang="es-ES" sz="2000" i="1" dirty="0" err="1" smtClean="0">
                <a:solidFill>
                  <a:srgbClr val="002060"/>
                </a:solidFill>
                <a:latin typeface="Arial" pitchFamily="34" charset="0"/>
                <a:cs typeface="Arial" pitchFamily="34" charset="0"/>
              </a:rPr>
              <a:t>multiculturalidad</a:t>
            </a:r>
            <a:r>
              <a:rPr lang="es-ES" sz="2000" i="1"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Cada día 2 alumnos seleccionan una noticia y la exponen en 3 minutos con el apoyo de la prensa digital en la PD. Luego s</a:t>
            </a:r>
            <a:r>
              <a:rPr lang="es-ES" sz="2000" b="1" i="1" dirty="0" smtClean="0">
                <a:solidFill>
                  <a:srgbClr val="2E05FB"/>
                </a:solidFill>
                <a:latin typeface="Arial" pitchFamily="34" charset="0"/>
                <a:cs typeface="Arial" pitchFamily="34" charset="0"/>
              </a:rPr>
              <a:t>e abre un debate</a:t>
            </a:r>
            <a:r>
              <a:rPr lang="es-ES" sz="2000" dirty="0" smtClean="0">
                <a:solidFill>
                  <a:srgbClr val="002060"/>
                </a:solidFill>
                <a:latin typeface="Arial" pitchFamily="34" charset="0"/>
                <a:cs typeface="Arial" pitchFamily="34" charset="0"/>
              </a:rPr>
              <a:t>, en el que los compañeros pueden ampliar la información en Internet desde su PC.</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guión básico</a:t>
            </a:r>
            <a:r>
              <a:rPr lang="es-ES" sz="2000" dirty="0" smtClean="0">
                <a:solidFill>
                  <a:srgbClr val="002060"/>
                </a:solidFill>
                <a:latin typeface="Arial" pitchFamily="34" charset="0"/>
                <a:cs typeface="Arial" pitchFamily="34" charset="0"/>
              </a:rPr>
              <a:t> puede ser: ¿Qué ha pasado? (la noticia), ¿Qué opinamos de ello?. ¿Que podemos aprender?</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Cada pareja tiene una sección de noticias fija asignada.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Ante una noticia, </a:t>
            </a:r>
            <a:r>
              <a:rPr lang="es-ES" sz="2000" b="1" i="1" dirty="0" smtClean="0">
                <a:solidFill>
                  <a:srgbClr val="2E05FB"/>
                </a:solidFill>
                <a:latin typeface="Arial" pitchFamily="34" charset="0"/>
                <a:cs typeface="Arial" pitchFamily="34" charset="0"/>
              </a:rPr>
              <a:t>cada pareja consulta un periódico</a:t>
            </a:r>
            <a:r>
              <a:rPr lang="es-ES" sz="2000" dirty="0" smtClean="0">
                <a:solidFill>
                  <a:srgbClr val="002060"/>
                </a:solidFill>
                <a:latin typeface="Arial" pitchFamily="34" charset="0"/>
                <a:cs typeface="Arial" pitchFamily="34" charset="0"/>
              </a:rPr>
              <a:t> distinto, identifica su posicionamiento y hace una valoración. Luego se comparte y debate en la PD.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un </a:t>
            </a:r>
            <a:r>
              <a:rPr lang="es-ES" sz="2000" i="1" dirty="0" smtClean="0">
                <a:solidFill>
                  <a:srgbClr val="C00000"/>
                </a:solidFill>
                <a:latin typeface="Arial" pitchFamily="34" charset="0"/>
                <a:cs typeface="Arial" pitchFamily="34" charset="0"/>
              </a:rPr>
              <a:t>lector de documentos </a:t>
            </a:r>
            <a:r>
              <a:rPr lang="es-ES" sz="2000" b="1" i="1" dirty="0" smtClean="0">
                <a:solidFill>
                  <a:srgbClr val="2E05FB"/>
                </a:solidFill>
                <a:latin typeface="Arial" pitchFamily="34" charset="0"/>
                <a:cs typeface="Arial" pitchFamily="34" charset="0"/>
              </a:rPr>
              <a:t>cualquier recorte de prensa</a:t>
            </a:r>
            <a:r>
              <a:rPr lang="es-ES" sz="2000" dirty="0" smtClean="0">
                <a:solidFill>
                  <a:srgbClr val="002060"/>
                </a:solidFill>
                <a:latin typeface="Arial" pitchFamily="34" charset="0"/>
                <a:cs typeface="Arial" pitchFamily="34" charset="0"/>
              </a:rPr>
              <a:t> podrá convertirse en un material didáctico en un momento dado.</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el </a:t>
            </a:r>
            <a:r>
              <a:rPr lang="es-ES" sz="2000" i="1" dirty="0" smtClean="0">
                <a:solidFill>
                  <a:srgbClr val="C00000"/>
                </a:solidFill>
                <a:latin typeface="Arial" pitchFamily="34" charset="0"/>
                <a:cs typeface="Arial" pitchFamily="34" charset="0"/>
              </a:rPr>
              <a:t>sistema de votación electrónico</a:t>
            </a:r>
            <a:r>
              <a:rPr lang="es-ES" sz="2000" dirty="0" smtClean="0">
                <a:solidFill>
                  <a:srgbClr val="002060"/>
                </a:solidFill>
                <a:latin typeface="Arial" pitchFamily="34" charset="0"/>
                <a:cs typeface="Arial" pitchFamily="34" charset="0"/>
              </a:rPr>
              <a:t>, se puede </a:t>
            </a:r>
            <a:r>
              <a:rPr lang="es-ES" sz="2000" b="1" i="1" dirty="0" smtClean="0">
                <a:solidFill>
                  <a:srgbClr val="2E05FB"/>
                </a:solidFill>
                <a:latin typeface="Arial" pitchFamily="34" charset="0"/>
                <a:cs typeface="Arial" pitchFamily="34" charset="0"/>
              </a:rPr>
              <a:t>conocer la opinión de los alumnos sobre determinadas noticias,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COMO PROFESORES</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457200" y="2176264"/>
            <a:ext cx="8229600" cy="2548880"/>
          </a:xfrm>
        </p:spPr>
        <p:txBody>
          <a:bodyPr>
            <a:normAutofit lnSpcReduction="10000"/>
          </a:bodyPr>
          <a:lstStyle/>
          <a:p>
            <a:pPr marL="0" algn="just">
              <a:spcBef>
                <a:spcPts val="600"/>
              </a:spcBef>
              <a:spcAft>
                <a:spcPts val="600"/>
              </a:spcAft>
              <a:buNone/>
            </a:pPr>
            <a:r>
              <a:rPr lang="es-ES" sz="2000" dirty="0" smtClean="0">
                <a:latin typeface="Arial" pitchFamily="34" charset="0"/>
                <a:cs typeface="Arial" pitchFamily="34" charset="0"/>
              </a:rPr>
              <a:t>Actividades en las que </a:t>
            </a:r>
            <a:r>
              <a:rPr lang="es-ES" sz="2000" b="1" dirty="0" smtClean="0">
                <a:solidFill>
                  <a:srgbClr val="FF0000"/>
                </a:solidFill>
                <a:latin typeface="Arial" pitchFamily="34" charset="0"/>
                <a:cs typeface="Arial" pitchFamily="34" charset="0"/>
              </a:rPr>
              <a:t>algunos estudiantes adoptan roles de profesores, preparando y gestionando presentaciones multimedia y ejercicios para sus compañeros y realizando actividades de tutoría.</a:t>
            </a:r>
          </a:p>
          <a:p>
            <a:pPr marL="0" algn="just">
              <a:spcBef>
                <a:spcPts val="600"/>
              </a:spcBef>
              <a:spcAft>
                <a:spcPts val="600"/>
              </a:spcAft>
              <a:buNone/>
            </a:pPr>
            <a:r>
              <a:rPr lang="es-ES" sz="2000" dirty="0" smtClean="0">
                <a:latin typeface="Arial" pitchFamily="34" charset="0"/>
                <a:cs typeface="Arial" pitchFamily="34" charset="0"/>
              </a:rPr>
              <a:t>Pueden desarrollarse por iniciativa de los estudiantes o estar orientadas por el profesorado. Y pueden realizarse de manera individual, por parejas o pequeño grupo </a:t>
            </a:r>
            <a:r>
              <a:rPr lang="es-ES" sz="2000" i="1" dirty="0" smtClean="0">
                <a:latin typeface="Arial" pitchFamily="34" charset="0"/>
                <a:cs typeface="Arial" pitchFamily="34" charset="0"/>
              </a:rPr>
              <a:t>(agrupaciones espontáneas o fijadas por el profesor).</a:t>
            </a:r>
            <a:endParaRPr lang="es-ES" sz="2000" i="1" dirty="0">
              <a:latin typeface="Arial" pitchFamily="34" charset="0"/>
              <a:cs typeface="Arial" pitchFamily="34" charset="0"/>
            </a:endParaRPr>
          </a:p>
        </p:txBody>
      </p:sp>
      <p:sp>
        <p:nvSpPr>
          <p:cNvPr id="4" name="3 CuadroTexto"/>
          <p:cNvSpPr txBox="1"/>
          <p:nvPr/>
        </p:nvSpPr>
        <p:spPr>
          <a:xfrm>
            <a:off x="251520" y="5805264"/>
            <a:ext cx="8568952" cy="646331"/>
          </a:xfrm>
          <a:prstGeom prst="rect">
            <a:avLst/>
          </a:prstGeom>
          <a:noFill/>
        </p:spPr>
        <p:txBody>
          <a:bodyPr wrap="square" rtlCol="0">
            <a:spAutoFit/>
          </a:bodyPr>
          <a:lstStyle/>
          <a:p>
            <a:pPr algn="just">
              <a:spcBef>
                <a:spcPts val="600"/>
              </a:spcBef>
              <a:spcAft>
                <a:spcPts val="600"/>
              </a:spcAft>
            </a:pPr>
            <a:r>
              <a:rPr lang="es-ES" i="1" dirty="0" smtClean="0">
                <a:latin typeface="Arial" pitchFamily="34" charset="0"/>
                <a:cs typeface="Arial" pitchFamily="34" charset="0"/>
              </a:rPr>
              <a:t>“Un maestro es aquel que se hace progresivamente innecesario.” (Thomas </a:t>
            </a:r>
            <a:r>
              <a:rPr lang="es-ES" i="1" dirty="0" err="1" smtClean="0">
                <a:latin typeface="Arial" pitchFamily="34" charset="0"/>
                <a:cs typeface="Arial" pitchFamily="34" charset="0"/>
              </a:rPr>
              <a:t>Carruthers</a:t>
            </a:r>
            <a:r>
              <a:rPr lang="es-ES" i="1" dirty="0" smtClean="0">
                <a:latin typeface="Arial" pitchFamily="34" charset="0"/>
                <a:cs typeface="Arial" pitchFamily="34" charset="0"/>
              </a:rPr>
              <a:t>)</a:t>
            </a:r>
          </a:p>
        </p:txBody>
      </p:sp>
      <p:sp>
        <p:nvSpPr>
          <p:cNvPr id="5"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0"/>
            <a:ext cx="8280920" cy="1470025"/>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buscan información y recursos didácticos en Internet y los presentan en la PD (</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alumnos buscadores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1700808"/>
            <a:ext cx="8784976" cy="515719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De manera voluntaria o preceptiva</a:t>
            </a:r>
            <a:r>
              <a:rPr lang="es-ES" sz="2000" dirty="0" smtClean="0">
                <a:solidFill>
                  <a:srgbClr val="2E05FB"/>
                </a:solidFill>
                <a:latin typeface="Arial" pitchFamily="34" charset="0"/>
                <a:cs typeface="Arial" pitchFamily="34" charset="0"/>
              </a:rPr>
              <a:t>, </a:t>
            </a:r>
            <a:r>
              <a:rPr lang="es-ES" sz="2000" b="1" dirty="0" smtClean="0">
                <a:solidFill>
                  <a:srgbClr val="2E05FB"/>
                </a:solidFill>
                <a:latin typeface="Arial" pitchFamily="34" charset="0"/>
                <a:cs typeface="Arial" pitchFamily="34" charset="0"/>
              </a:rPr>
              <a:t>los estudiantes buscan en Internet recursos</a:t>
            </a:r>
            <a:r>
              <a:rPr lang="es-ES" sz="2000" i="1" dirty="0" smtClean="0">
                <a:solidFill>
                  <a:srgbClr val="002060"/>
                </a:solidFill>
                <a:latin typeface="Arial" pitchFamily="34" charset="0"/>
                <a:cs typeface="Arial" pitchFamily="34" charset="0"/>
              </a:rPr>
              <a:t> (imágenes, esquemas, vídeos </a:t>
            </a:r>
            <a:r>
              <a:rPr lang="es-ES" sz="2000" i="1" dirty="0" err="1" smtClean="0">
                <a:solidFill>
                  <a:srgbClr val="002060"/>
                </a:solidFill>
                <a:latin typeface="Arial" pitchFamily="34" charset="0"/>
                <a:cs typeface="Arial" pitchFamily="34" charset="0"/>
              </a:rPr>
              <a:t>YouTube</a:t>
            </a:r>
            <a:r>
              <a:rPr lang="es-ES" sz="2000" i="1" dirty="0" smtClean="0">
                <a:solidFill>
                  <a:srgbClr val="002060"/>
                </a:solidFill>
                <a:latin typeface="Arial" pitchFamily="34" charset="0"/>
                <a:cs typeface="Arial" pitchFamily="34" charset="0"/>
              </a:rPr>
              <a:t>, simulaciones, documentos multimedia... ) </a:t>
            </a:r>
            <a:r>
              <a:rPr lang="es-ES" sz="2000" b="1" dirty="0" smtClean="0">
                <a:solidFill>
                  <a:srgbClr val="2E05FB"/>
                </a:solidFill>
                <a:latin typeface="Arial" pitchFamily="34" charset="0"/>
                <a:cs typeface="Arial" pitchFamily="34" charset="0"/>
              </a:rPr>
              <a:t>relacionados con el tema que se está estudiando en clase y los presentarán y explicarán en la PD.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compañeros y el profesor podrán intervenir</a:t>
            </a:r>
            <a:r>
              <a:rPr lang="es-ES" sz="2000" dirty="0" smtClean="0">
                <a:solidFill>
                  <a:srgbClr val="002060"/>
                </a:solidFill>
                <a:latin typeface="Arial" pitchFamily="34" charset="0"/>
                <a:cs typeface="Arial" pitchFamily="34" charset="0"/>
              </a:rPr>
              <a:t>, preguntar, criticar.</a:t>
            </a:r>
            <a:r>
              <a:rPr lang="es-ES" sz="2000" b="1"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Se puntúan </a:t>
            </a:r>
            <a:r>
              <a:rPr lang="es-ES" sz="2000" dirty="0" smtClean="0">
                <a:solidFill>
                  <a:srgbClr val="002060"/>
                </a:solidFill>
                <a:latin typeface="Arial" pitchFamily="34" charset="0"/>
                <a:cs typeface="Arial" pitchFamily="34" charset="0"/>
              </a:rPr>
              <a:t>tanto las explicaciones de los alumnos que presentan los recursos de Internet como las preguntas y críticas de los compañeros. </a:t>
            </a: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Con el </a:t>
            </a:r>
            <a:r>
              <a:rPr lang="es-ES" sz="2000" i="1" dirty="0" smtClean="0">
                <a:solidFill>
                  <a:srgbClr val="C00000"/>
                </a:solidFill>
                <a:latin typeface="Arial" pitchFamily="34" charset="0"/>
                <a:cs typeface="Arial" pitchFamily="34" charset="0"/>
              </a:rPr>
              <a:t>lector de documentos</a:t>
            </a:r>
            <a:r>
              <a:rPr lang="es-ES" sz="2000" dirty="0" smtClean="0">
                <a:solidFill>
                  <a:srgbClr val="002060"/>
                </a:solidFill>
                <a:latin typeface="Arial" pitchFamily="34" charset="0"/>
                <a:cs typeface="Arial" pitchFamily="34" charset="0"/>
              </a:rPr>
              <a:t>, se pueden </a:t>
            </a:r>
            <a:r>
              <a:rPr lang="es-ES" sz="2000" b="1" i="1" dirty="0" smtClean="0">
                <a:solidFill>
                  <a:srgbClr val="2E05FB"/>
                </a:solidFill>
                <a:latin typeface="Arial" pitchFamily="34" charset="0"/>
                <a:cs typeface="Arial" pitchFamily="34" charset="0"/>
              </a:rPr>
              <a:t>proyectar recursos en papel o tridimensionales</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Recopilar los enlaces a los mejores recursos </a:t>
            </a:r>
            <a:r>
              <a:rPr lang="es-ES" sz="2000" dirty="0" smtClean="0">
                <a:solidFill>
                  <a:srgbClr val="002060"/>
                </a:solidFill>
                <a:latin typeface="Arial" pitchFamily="34" charset="0"/>
                <a:cs typeface="Arial" pitchFamily="34" charset="0"/>
              </a:rPr>
              <a:t>en la </a:t>
            </a:r>
            <a:r>
              <a:rPr lang="es-ES" sz="2000" i="1" dirty="0" smtClean="0">
                <a:solidFill>
                  <a:srgbClr val="C00000"/>
                </a:solidFill>
                <a:latin typeface="Arial" pitchFamily="34" charset="0"/>
                <a:cs typeface="Arial" pitchFamily="34" charset="0"/>
              </a:rPr>
              <a:t>intranet educativa del centro </a:t>
            </a:r>
            <a:r>
              <a:rPr lang="es-ES" sz="2000" dirty="0" smtClean="0">
                <a:solidFill>
                  <a:srgbClr val="002060"/>
                </a:solidFill>
                <a:latin typeface="Arial" pitchFamily="34" charset="0"/>
                <a:cs typeface="Arial" pitchFamily="34" charset="0"/>
              </a:rPr>
              <a:t>para revisarlos cuando convenga.</a:t>
            </a:r>
            <a:endParaRPr lang="es-ES" sz="2000"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260648"/>
            <a:ext cx="8229600" cy="706090"/>
          </a:xfrm>
        </p:spPr>
        <p:txBody>
          <a:bodyPr>
            <a:normAutofit fontScale="90000"/>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TRABAJO INDIVIDUAL AUTÓNOMO DE LOS ESTUDIANTES</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251520" y="2176264"/>
            <a:ext cx="8640960" cy="2548880"/>
          </a:xfrm>
        </p:spPr>
        <p:txBody>
          <a:bodyPr>
            <a:normAutofit/>
          </a:bodyPr>
          <a:lstStyle/>
          <a:p>
            <a:pPr marL="0" indent="0" algn="just">
              <a:spcBef>
                <a:spcPts val="1200"/>
              </a:spcBef>
              <a:spcAft>
                <a:spcPts val="1200"/>
              </a:spcAft>
              <a:buNone/>
            </a:pPr>
            <a:r>
              <a:rPr lang="es-ES" sz="2000" dirty="0" smtClean="0">
                <a:latin typeface="Arial" pitchFamily="34" charset="0"/>
                <a:cs typeface="Arial" pitchFamily="34" charset="0"/>
              </a:rPr>
              <a:t>Consisten en </a:t>
            </a:r>
            <a:r>
              <a:rPr lang="es-ES" sz="2000" b="1" dirty="0" smtClean="0">
                <a:solidFill>
                  <a:srgbClr val="FF0000"/>
                </a:solidFill>
                <a:latin typeface="Arial" pitchFamily="34" charset="0"/>
                <a:cs typeface="Arial" pitchFamily="34" charset="0"/>
              </a:rPr>
              <a:t>actividades</a:t>
            </a:r>
            <a:r>
              <a:rPr lang="es-ES" sz="2000" dirty="0" smtClean="0">
                <a:latin typeface="Arial" pitchFamily="34" charset="0"/>
                <a:cs typeface="Arial" pitchFamily="34" charset="0"/>
              </a:rPr>
              <a:t> de búsqueda y documentación, conceptualización, reflexión, aplicación, valoración, memorización</a:t>
            </a:r>
            <a:r>
              <a:rPr lang="es-ES" sz="2000" dirty="0" smtClean="0">
                <a:solidFill>
                  <a:srgbClr val="FF0000"/>
                </a:solidFill>
                <a:latin typeface="Arial" pitchFamily="34" charset="0"/>
                <a:cs typeface="Arial" pitchFamily="34" charset="0"/>
              </a:rPr>
              <a:t>…, </a:t>
            </a:r>
            <a:r>
              <a:rPr lang="es-ES" sz="2000" b="1" dirty="0" smtClean="0">
                <a:solidFill>
                  <a:srgbClr val="FF0000"/>
                </a:solidFill>
                <a:latin typeface="Arial" pitchFamily="34" charset="0"/>
                <a:cs typeface="Arial" pitchFamily="34" charset="0"/>
              </a:rPr>
              <a:t>que los estudiantes pueden realizar individualmente en clase con su PC</a:t>
            </a:r>
            <a:r>
              <a:rPr lang="es-ES" sz="2000" dirty="0" smtClean="0">
                <a:latin typeface="Arial" pitchFamily="34" charset="0"/>
                <a:cs typeface="Arial" pitchFamily="34" charset="0"/>
              </a:rPr>
              <a:t>, de manera autónoma o siguiendo las instrucciones del profesor. </a:t>
            </a:r>
          </a:p>
          <a:p>
            <a:pPr marL="0" indent="0" algn="just">
              <a:spcBef>
                <a:spcPts val="1200"/>
              </a:spcBef>
              <a:spcAft>
                <a:spcPts val="1200"/>
              </a:spcAft>
              <a:buNone/>
            </a:pPr>
            <a:r>
              <a:rPr lang="es-ES" sz="2000" dirty="0" smtClean="0">
                <a:latin typeface="Arial" pitchFamily="34" charset="0"/>
                <a:cs typeface="Arial" pitchFamily="34" charset="0"/>
              </a:rPr>
              <a:t>En algunos casos estos trabajos se pueden realizar con el PC en casa y hasta con apoyo de los padres. Si el alumno lo requiere puede hacer consultas al profesor o a sus compañeros.</a:t>
            </a:r>
            <a:endParaRPr lang="es-ES" sz="2000" dirty="0">
              <a:latin typeface="Arial" pitchFamily="34" charset="0"/>
              <a:cs typeface="Arial" pitchFamily="34" charset="0"/>
            </a:endParaRPr>
          </a:p>
        </p:txBody>
      </p:sp>
      <p:sp>
        <p:nvSpPr>
          <p:cNvPr id="4" name="3 CuadroTexto"/>
          <p:cNvSpPr txBox="1"/>
          <p:nvPr/>
        </p:nvSpPr>
        <p:spPr>
          <a:xfrm>
            <a:off x="251520" y="6021288"/>
            <a:ext cx="8568952" cy="646331"/>
          </a:xfrm>
          <a:prstGeom prst="rect">
            <a:avLst/>
          </a:prstGeom>
          <a:noFill/>
        </p:spPr>
        <p:txBody>
          <a:bodyPr wrap="square" rtlCol="0">
            <a:spAutoFit/>
          </a:bodyPr>
          <a:lstStyle/>
          <a:p>
            <a:pPr algn="just">
              <a:spcBef>
                <a:spcPts val="600"/>
              </a:spcBef>
              <a:spcAft>
                <a:spcPts val="600"/>
              </a:spcAft>
            </a:pPr>
            <a:r>
              <a:rPr lang="es-ES" i="1" dirty="0" smtClean="0">
                <a:latin typeface="Arial" pitchFamily="34" charset="0"/>
                <a:cs typeface="Arial" pitchFamily="34" charset="0"/>
              </a:rPr>
              <a:t>“Los sabios son los que buscan la sabiduría; los necios piensan haberla encontrado ya” (Napoleón Bonaparte) </a:t>
            </a:r>
          </a:p>
        </p:txBody>
      </p:sp>
      <p:sp>
        <p:nvSpPr>
          <p:cNvPr id="5"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7384"/>
            <a:ext cx="8352928" cy="100811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exponen un tema en la PD</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hacen de profesores</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908720"/>
            <a:ext cx="8964488" cy="587727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Por indicación del profesor</a:t>
            </a:r>
            <a:r>
              <a:rPr lang="es-ES" sz="2000" b="1" dirty="0" smtClean="0">
                <a:solidFill>
                  <a:srgbClr val="2E05FB"/>
                </a:solidFill>
                <a:latin typeface="Arial" pitchFamily="34" charset="0"/>
                <a:cs typeface="Arial" pitchFamily="34" charset="0"/>
              </a:rPr>
              <a:t>, unos estudiantes preparan un tema de repaso </a:t>
            </a:r>
            <a:r>
              <a:rPr lang="es-ES" sz="2000" dirty="0" smtClean="0">
                <a:solidFill>
                  <a:srgbClr val="002060"/>
                </a:solidFill>
                <a:latin typeface="Arial" pitchFamily="34" charset="0"/>
                <a:cs typeface="Arial" pitchFamily="34" charset="0"/>
              </a:rPr>
              <a:t>(o nuevo)</a:t>
            </a:r>
            <a:r>
              <a:rPr lang="es-ES" sz="2000" b="1" dirty="0" smtClean="0">
                <a:solidFill>
                  <a:srgbClr val="2E05FB"/>
                </a:solidFill>
                <a:latin typeface="Arial" pitchFamily="34" charset="0"/>
                <a:cs typeface="Arial" pitchFamily="34" charset="0"/>
              </a:rPr>
              <a:t>, elaborando una presentación multimedia, y lo explican en la PD a sus compañeros. </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habrá dado indicaciones (aspectos básicos a tratar, fuentes de información…) a los estudiantes, que también podrán pedirle una tutoría.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profesor ampliará los aspectos</a:t>
            </a:r>
            <a:r>
              <a:rPr lang="es-ES" sz="2000" dirty="0" smtClean="0">
                <a:solidFill>
                  <a:srgbClr val="002060"/>
                </a:solidFill>
                <a:latin typeface="Arial" pitchFamily="34" charset="0"/>
                <a:cs typeface="Arial" pitchFamily="34" charset="0"/>
              </a:rPr>
              <a:t> que considere oportunos y hará una corrección y </a:t>
            </a:r>
            <a:r>
              <a:rPr lang="es-ES" sz="2000" b="1" i="1" dirty="0" smtClean="0">
                <a:solidFill>
                  <a:srgbClr val="2E05FB"/>
                </a:solidFill>
                <a:latin typeface="Arial" pitchFamily="34" charset="0"/>
                <a:cs typeface="Arial" pitchFamily="34" charset="0"/>
              </a:rPr>
              <a:t>valoración</a:t>
            </a:r>
            <a:r>
              <a:rPr lang="es-ES" sz="2000" dirty="0" smtClean="0">
                <a:solidFill>
                  <a:srgbClr val="002060"/>
                </a:solidFill>
                <a:latin typeface="Arial" pitchFamily="34" charset="0"/>
                <a:cs typeface="Arial" pitchFamily="34" charset="0"/>
              </a:rPr>
              <a:t> pública de lo que se expone. También valorará los errores de contenido u ortográficos que descubran los compañeros .</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material se puede hacer como si fuera un reportaje en formato vídeo o presentación multimedia automática, incluyendo voz.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Antes de la exposición, los estudiantes ponen su presentación en el </a:t>
            </a:r>
            <a:r>
              <a:rPr lang="es-ES" sz="2000" dirty="0" smtClean="0">
                <a:solidFill>
                  <a:srgbClr val="C00000"/>
                </a:solidFill>
                <a:latin typeface="Arial" pitchFamily="34" charset="0"/>
                <a:cs typeface="Arial" pitchFamily="34" charset="0"/>
              </a:rPr>
              <a:t>blog “diario de clase”</a:t>
            </a:r>
            <a:r>
              <a:rPr lang="es-ES" sz="2000" dirty="0" smtClean="0">
                <a:solidFill>
                  <a:srgbClr val="002060"/>
                </a:solidFill>
                <a:latin typeface="Arial" pitchFamily="34" charset="0"/>
                <a:cs typeface="Arial" pitchFamily="34" charset="0"/>
              </a:rPr>
              <a:t> donde sus compañeros enviarán comentarios y correcciones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Presentar un tema del interés de todos</a:t>
            </a:r>
            <a:r>
              <a:rPr lang="es-ES" sz="2000" dirty="0" smtClean="0">
                <a:solidFill>
                  <a:srgbClr val="002060"/>
                </a:solidFill>
                <a:latin typeface="Arial" pitchFamily="34" charset="0"/>
                <a:cs typeface="Arial" pitchFamily="34" charset="0"/>
              </a:rPr>
              <a:t>, aunque no sea estrictamente curricular. Empezar eligiendo el tema con una tormenta de ideas, y pensar preguntas interesantes sobre el mismo y dónde encontrar las respuestas. </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44624"/>
            <a:ext cx="8352928" cy="100811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preparan una batería de preguntas a sus compañeros*</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1124744"/>
            <a:ext cx="8964488" cy="5688632"/>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Un grupo de estudiantes prepara una batería de preguntas sobre un tema mediante una presentación multimedia </a:t>
            </a:r>
            <a:r>
              <a:rPr lang="es-ES" sz="2000" dirty="0" smtClean="0">
                <a:solidFill>
                  <a:srgbClr val="002060"/>
                </a:solidFill>
                <a:latin typeface="Arial" pitchFamily="34" charset="0"/>
                <a:cs typeface="Arial" pitchFamily="34" charset="0"/>
              </a:rPr>
              <a:t>(una diapositiva cada pregunta)</a:t>
            </a:r>
            <a:r>
              <a:rPr lang="es-ES" sz="2000" b="1" dirty="0" smtClean="0">
                <a:solidFill>
                  <a:srgbClr val="2E05FB"/>
                </a:solidFill>
                <a:latin typeface="Arial" pitchFamily="34" charset="0"/>
                <a:cs typeface="Arial" pitchFamily="34" charset="0"/>
              </a:rPr>
              <a:t> y la presentan a sus compañeros en la PD</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Sus compañeros anotarán sus respuestas en un papel.</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Luego en una segunda presentación multimedia mostrarán las respuestas correctas para que cada uno se corrija o se haga </a:t>
            </a:r>
            <a:r>
              <a:rPr lang="es-ES" sz="2000" i="1" dirty="0" smtClean="0">
                <a:solidFill>
                  <a:srgbClr val="002060"/>
                </a:solidFill>
                <a:latin typeface="Arial" pitchFamily="34" charset="0"/>
                <a:cs typeface="Arial" pitchFamily="34" charset="0"/>
              </a:rPr>
              <a:t>corrección por pares</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Valorar los errores de contenido u ortográficos que descubran </a:t>
            </a:r>
            <a:r>
              <a:rPr lang="es-ES" sz="2000" dirty="0" smtClean="0">
                <a:solidFill>
                  <a:srgbClr val="002060"/>
                </a:solidFill>
                <a:latin typeface="Arial" pitchFamily="34" charset="0"/>
                <a:cs typeface="Arial" pitchFamily="34" charset="0"/>
              </a:rPr>
              <a:t>los compañeros, para Incentivar su participación.</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El profesor también ampliará los aspectos</a:t>
            </a:r>
            <a:r>
              <a:rPr lang="es-ES" sz="2000" dirty="0" smtClean="0">
                <a:solidFill>
                  <a:srgbClr val="002060"/>
                </a:solidFill>
                <a:latin typeface="Arial" pitchFamily="34" charset="0"/>
                <a:cs typeface="Arial" pitchFamily="34" charset="0"/>
              </a:rPr>
              <a:t> que considere oportunos y si corresponde corregirá la batería de preguntas presentada.</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Que los alumnos contesten con un </a:t>
            </a:r>
            <a:r>
              <a:rPr lang="es-ES" sz="2000" i="1" dirty="0" smtClean="0">
                <a:solidFill>
                  <a:srgbClr val="C00000"/>
                </a:solidFill>
                <a:latin typeface="Arial" pitchFamily="34" charset="0"/>
                <a:cs typeface="Arial" pitchFamily="34" charset="0"/>
              </a:rPr>
              <a:t>sistema de votación electrónica.</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Hacer las preguntas en papel </a:t>
            </a:r>
            <a:r>
              <a:rPr lang="es-ES" sz="2000" i="1" dirty="0" smtClean="0">
                <a:solidFill>
                  <a:srgbClr val="002060"/>
                </a:solidFill>
                <a:latin typeface="Arial" pitchFamily="34" charset="0"/>
                <a:cs typeface="Arial" pitchFamily="34" charset="0"/>
              </a:rPr>
              <a:t>y proyectarlas con </a:t>
            </a:r>
            <a:r>
              <a:rPr lang="es-ES" sz="2000" i="1" dirty="0" smtClean="0">
                <a:solidFill>
                  <a:srgbClr val="C00000"/>
                </a:solidFill>
                <a:latin typeface="Arial" pitchFamily="34" charset="0"/>
                <a:cs typeface="Arial" pitchFamily="34" charset="0"/>
              </a:rPr>
              <a:t>lector de documentos.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Las </a:t>
            </a:r>
            <a:r>
              <a:rPr lang="es-ES" sz="2000" b="1" i="1" dirty="0" smtClean="0">
                <a:solidFill>
                  <a:srgbClr val="2E05FB"/>
                </a:solidFill>
                <a:latin typeface="Arial" pitchFamily="34" charset="0"/>
                <a:cs typeface="Arial" pitchFamily="34" charset="0"/>
              </a:rPr>
              <a:t>preguntas pueden ser imágenes:</a:t>
            </a:r>
            <a:r>
              <a:rPr lang="es-ES" sz="2000" dirty="0" smtClean="0">
                <a:solidFill>
                  <a:srgbClr val="002060"/>
                </a:solidFill>
                <a:latin typeface="Arial" pitchFamily="34" charset="0"/>
                <a:cs typeface="Arial" pitchFamily="34" charset="0"/>
              </a:rPr>
              <a:t> animales, monumentos…</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7384"/>
            <a:ext cx="7772400" cy="1008112"/>
          </a:xfrm>
        </p:spPr>
        <p:txBody>
          <a:bodyPr>
            <a:normAutofit fontScale="90000"/>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crean materiales didácticos, los presentan en la PD y luego se usan en los PC*</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5496" y="908720"/>
            <a:ext cx="9108504" cy="5949280"/>
          </a:xfrm>
        </p:spPr>
        <p:txBody>
          <a:bodyPr>
            <a:noAutofit/>
          </a:bodyPr>
          <a:lstStyle/>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Por indicación del profesor,</a:t>
            </a:r>
            <a:r>
              <a:rPr lang="es-ES" sz="2000" b="1" dirty="0" smtClean="0">
                <a:solidFill>
                  <a:srgbClr val="2E05FB"/>
                </a:solidFill>
                <a:latin typeface="Arial" pitchFamily="34" charset="0"/>
                <a:cs typeface="Arial" pitchFamily="34" charset="0"/>
              </a:rPr>
              <a:t> grupos de estudiantes elaboran materiales didácticos sobre un tema</a:t>
            </a:r>
            <a:r>
              <a:rPr lang="es-ES" sz="2000" dirty="0" smtClean="0">
                <a:solidFill>
                  <a:schemeClr val="tx1"/>
                </a:solidFill>
                <a:latin typeface="Arial" pitchFamily="34" charset="0"/>
                <a:cs typeface="Arial" pitchFamily="34" charset="0"/>
              </a:rPr>
              <a:t> (reportaje, unidad didáctica con ejercicios) </a:t>
            </a:r>
            <a:r>
              <a:rPr lang="es-ES" sz="2000" b="1" dirty="0" smtClean="0">
                <a:solidFill>
                  <a:srgbClr val="2E05FB"/>
                </a:solidFill>
                <a:latin typeface="Arial" pitchFamily="34" charset="0"/>
                <a:cs typeface="Arial" pitchFamily="34" charset="0"/>
              </a:rPr>
              <a:t>y luego los presentan en la PD</a:t>
            </a:r>
            <a:r>
              <a:rPr lang="es-ES" sz="2000" dirty="0" smtClean="0">
                <a:solidFill>
                  <a:schemeClr val="tx1"/>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 Pueden utilizar: editores de texto y de presentaciones, software de PDI, editores de vídeo, programas para generar ejercicios (</a:t>
            </a:r>
            <a:r>
              <a:rPr lang="es-ES" sz="2000" i="1" dirty="0" err="1" smtClean="0">
                <a:solidFill>
                  <a:schemeClr val="tx1"/>
                </a:solidFill>
                <a:latin typeface="Arial" pitchFamily="34" charset="0"/>
                <a:cs typeface="Arial" pitchFamily="34" charset="0"/>
              </a:rPr>
              <a:t>Hotpotatoes</a:t>
            </a:r>
            <a:r>
              <a:rPr lang="es-ES" sz="2000" i="1" dirty="0" smtClean="0">
                <a:solidFill>
                  <a:schemeClr val="tx1"/>
                </a:solidFill>
                <a:latin typeface="Arial" pitchFamily="34" charset="0"/>
                <a:cs typeface="Arial" pitchFamily="34" charset="0"/>
              </a:rPr>
              <a:t>, </a:t>
            </a:r>
            <a:r>
              <a:rPr lang="es-ES" sz="2000" i="1" dirty="0" err="1" smtClean="0">
                <a:solidFill>
                  <a:schemeClr val="tx1"/>
                </a:solidFill>
                <a:latin typeface="Arial" pitchFamily="34" charset="0"/>
                <a:cs typeface="Arial" pitchFamily="34" charset="0"/>
              </a:rPr>
              <a:t>JClic</a:t>
            </a:r>
            <a:r>
              <a:rPr lang="es-ES" sz="2000" dirty="0" smtClean="0">
                <a:solidFill>
                  <a:schemeClr val="tx1"/>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Cuando lo requieran, dispondrán de tutoría por parte del profesor.</a:t>
            </a:r>
          </a:p>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Se </a:t>
            </a:r>
            <a:r>
              <a:rPr lang="es-ES" sz="2000" b="1" i="1" dirty="0" smtClean="0">
                <a:solidFill>
                  <a:srgbClr val="2E05FB"/>
                </a:solidFill>
                <a:latin typeface="Arial" pitchFamily="34" charset="0"/>
                <a:cs typeface="Arial" pitchFamily="34" charset="0"/>
              </a:rPr>
              <a:t>valorará</a:t>
            </a:r>
            <a:r>
              <a:rPr lang="es-ES" sz="2000" dirty="0" smtClean="0">
                <a:solidFill>
                  <a:schemeClr val="tx1"/>
                </a:solidFill>
                <a:latin typeface="Arial" pitchFamily="34" charset="0"/>
                <a:cs typeface="Arial" pitchFamily="34" charset="0"/>
              </a:rPr>
              <a:t> entre todos. </a:t>
            </a:r>
            <a:r>
              <a:rPr lang="es-ES" sz="2000" dirty="0" smtClean="0">
                <a:solidFill>
                  <a:srgbClr val="002060"/>
                </a:solidFill>
                <a:latin typeface="Arial" pitchFamily="34" charset="0"/>
                <a:cs typeface="Arial" pitchFamily="34" charset="0"/>
              </a:rPr>
              <a:t>Los mejores se guardarán en la</a:t>
            </a:r>
            <a:r>
              <a:rPr lang="es-ES" sz="2000" i="1" dirty="0" smtClean="0">
                <a:solidFill>
                  <a:srgbClr val="C00000"/>
                </a:solidFill>
                <a:latin typeface="Arial" pitchFamily="34" charset="0"/>
                <a:cs typeface="Arial" pitchFamily="34" charset="0"/>
              </a:rPr>
              <a:t> intranet educativa </a:t>
            </a:r>
            <a:r>
              <a:rPr lang="es-ES" sz="2000" dirty="0" smtClean="0">
                <a:solidFill>
                  <a:srgbClr val="002060"/>
                </a:solidFill>
                <a:latin typeface="Arial" pitchFamily="34" charset="0"/>
                <a:cs typeface="Arial" pitchFamily="34" charset="0"/>
              </a:rPr>
              <a:t>y luego cada estudiante lo revisará exhaustivamente en su PC.</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Cada grupo se especializa en un tema ("especialistas-temáticos"). Buscan información y materiales didácticos (información, vídeos, simuladores, ejercicios) y lo ponen en un blog o </a:t>
            </a:r>
            <a:r>
              <a:rPr lang="es-ES" sz="2000" b="1" i="1" dirty="0" smtClean="0">
                <a:solidFill>
                  <a:srgbClr val="2E05FB"/>
                </a:solidFill>
                <a:latin typeface="Arial" pitchFamily="34" charset="0"/>
                <a:cs typeface="Arial" pitchFamily="34" charset="0"/>
              </a:rPr>
              <a:t>wiki temático</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Grabar en video con la PDI exposiciones cortas de temas</a:t>
            </a:r>
            <a:r>
              <a:rPr lang="es-ES" sz="2000" dirty="0" smtClean="0">
                <a:solidFill>
                  <a:schemeClr val="tx1"/>
                </a:solidFill>
                <a:latin typeface="Arial" pitchFamily="34" charset="0"/>
                <a:cs typeface="Arial" pitchFamily="34" charset="0"/>
              </a:rPr>
              <a:t> para presentar a sus compañeros.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Preparar un viaje virtual a un museo</a:t>
            </a:r>
            <a:r>
              <a:rPr lang="es-ES" sz="2000" dirty="0" smtClean="0">
                <a:solidFill>
                  <a:srgbClr val="002060"/>
                </a:solidFill>
                <a:latin typeface="Arial" pitchFamily="34" charset="0"/>
                <a:cs typeface="Arial" pitchFamily="34" charset="0"/>
              </a:rPr>
              <a:t>, a una región… en formato multimedia con enlaces que luego se expondrá a toda la clase con la PD.</a:t>
            </a:r>
            <a:endParaRPr lang="es-ES" sz="2000" dirty="0">
              <a:solidFill>
                <a:schemeClr val="tx1"/>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7384"/>
            <a:ext cx="8640960" cy="108012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estudiantes hacen de tutores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“foro de dudas” y “compañero-tutor”</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endParaRPr lang="es-ES" sz="3600" dirty="0"/>
          </a:p>
        </p:txBody>
      </p:sp>
      <p:sp>
        <p:nvSpPr>
          <p:cNvPr id="3" name="2 Subtítulo"/>
          <p:cNvSpPr>
            <a:spLocks noGrp="1"/>
          </p:cNvSpPr>
          <p:nvPr>
            <p:ph type="subTitle" idx="1"/>
          </p:nvPr>
        </p:nvSpPr>
        <p:spPr>
          <a:xfrm>
            <a:off x="179512" y="1340768"/>
            <a:ext cx="8964488" cy="5400600"/>
          </a:xfrm>
        </p:spPr>
        <p:txBody>
          <a:bodyPr>
            <a:noAutofit/>
          </a:bodyPr>
          <a:lstStyle/>
          <a:p>
            <a:pPr indent="360000">
              <a:spcBef>
                <a:spcPts val="600"/>
              </a:spcBef>
              <a:spcAft>
                <a:spcPts val="600"/>
              </a:spcAft>
            </a:pPr>
            <a:r>
              <a:rPr lang="es-ES" sz="2000" dirty="0" smtClean="0">
                <a:solidFill>
                  <a:srgbClr val="FF0000"/>
                </a:solidFill>
                <a:latin typeface="Arial" pitchFamily="34" charset="0"/>
                <a:cs typeface="Arial" pitchFamily="34" charset="0"/>
              </a:rPr>
              <a:t>FORO DE DUDAS Y PREGUNTAS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Por indicación del profesor, </a:t>
            </a:r>
            <a:r>
              <a:rPr lang="es-ES" sz="2000" b="1" dirty="0" smtClean="0">
                <a:solidFill>
                  <a:srgbClr val="2E05FB"/>
                </a:solidFill>
                <a:latin typeface="Arial" pitchFamily="34" charset="0"/>
                <a:cs typeface="Arial" pitchFamily="34" charset="0"/>
              </a:rPr>
              <a:t>un  grupo de estudiantes (consultores) gestionarán un foro en </a:t>
            </a:r>
            <a:r>
              <a:rPr lang="es-ES" sz="2000" dirty="0" smtClean="0">
                <a:solidFill>
                  <a:srgbClr val="C00000"/>
                </a:solidFill>
                <a:latin typeface="Arial" pitchFamily="34" charset="0"/>
                <a:cs typeface="Arial" pitchFamily="34" charset="0"/>
              </a:rPr>
              <a:t>la intranet educativa </a:t>
            </a:r>
            <a:r>
              <a:rPr lang="es-ES" sz="2000" b="1" dirty="0" smtClean="0">
                <a:solidFill>
                  <a:srgbClr val="2E05FB"/>
                </a:solidFill>
                <a:latin typeface="Arial" pitchFamily="34" charset="0"/>
                <a:cs typeface="Arial" pitchFamily="34" charset="0"/>
              </a:rPr>
              <a:t>para atender consultas sobre la asignatura </a:t>
            </a:r>
            <a:r>
              <a:rPr lang="es-ES" sz="2000" dirty="0" smtClean="0">
                <a:solidFill>
                  <a:srgbClr val="002060"/>
                </a:solidFill>
                <a:latin typeface="Arial" pitchFamily="34" charset="0"/>
                <a:cs typeface="Arial" pitchFamily="34" charset="0"/>
              </a:rPr>
              <a:t>de sus compañeros.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Si hay preguntas que no saben contestar, se lo comentarán al profesor.</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supervisará periódicamente el foro, y </a:t>
            </a:r>
            <a:r>
              <a:rPr lang="es-ES" sz="2000" b="1" i="1" dirty="0" smtClean="0">
                <a:solidFill>
                  <a:srgbClr val="2E05FB"/>
                </a:solidFill>
                <a:latin typeface="Arial" pitchFamily="34" charset="0"/>
                <a:cs typeface="Arial" pitchFamily="34" charset="0"/>
              </a:rPr>
              <a:t>valorará el trabajo que realizan los estudiantes consultores</a:t>
            </a:r>
            <a:r>
              <a:rPr lang="es-ES" sz="2000" dirty="0" smtClean="0">
                <a:solidFill>
                  <a:srgbClr val="002060"/>
                </a:solidFill>
                <a:latin typeface="Arial" pitchFamily="34" charset="0"/>
                <a:cs typeface="Arial" pitchFamily="34" charset="0"/>
              </a:rPr>
              <a:t>.</a:t>
            </a:r>
          </a:p>
          <a:p>
            <a:pPr indent="360000">
              <a:spcBef>
                <a:spcPts val="600"/>
              </a:spcBef>
              <a:spcAft>
                <a:spcPts val="600"/>
              </a:spcAft>
            </a:pPr>
            <a:r>
              <a:rPr lang="es-ES" sz="2000" dirty="0" smtClean="0">
                <a:solidFill>
                  <a:srgbClr val="FF0000"/>
                </a:solidFill>
                <a:latin typeface="Arial" pitchFamily="34" charset="0"/>
                <a:cs typeface="Arial" pitchFamily="34" charset="0"/>
              </a:rPr>
              <a:t>COMPAÑERO-TUTOR</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Alumnos aventajados proporcionan asesoramiento a otros compañeros y van haciendo un seguimiento de sus progresos.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a:t>
            </a:r>
            <a:r>
              <a:rPr lang="es-ES" sz="2000" b="1" i="1" dirty="0" smtClean="0">
                <a:solidFill>
                  <a:srgbClr val="2E05FB"/>
                </a:solidFill>
                <a:latin typeface="Arial" pitchFamily="34" charset="0"/>
                <a:cs typeface="Arial" pitchFamily="34" charset="0"/>
              </a:rPr>
              <a:t>valorará</a:t>
            </a:r>
            <a:r>
              <a:rPr lang="es-ES" sz="2000" dirty="0" smtClean="0">
                <a:solidFill>
                  <a:srgbClr val="002060"/>
                </a:solidFill>
                <a:latin typeface="Arial" pitchFamily="34" charset="0"/>
                <a:cs typeface="Arial" pitchFamily="34" charset="0"/>
              </a:rPr>
              <a:t> el trabajo que realice el “compañero-tutor y el empeño en mejorar del alumno </a:t>
            </a:r>
            <a:r>
              <a:rPr lang="es-ES" sz="2000" dirty="0" err="1" smtClean="0">
                <a:solidFill>
                  <a:srgbClr val="002060"/>
                </a:solidFill>
                <a:latin typeface="Arial" pitchFamily="34" charset="0"/>
                <a:cs typeface="Arial" pitchFamily="34" charset="0"/>
              </a:rPr>
              <a:t>tutorizado</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Les pueden encargar hacer ejercicios con el PC. </a:t>
            </a:r>
            <a:r>
              <a:rPr lang="es-ES" sz="2000" dirty="0" smtClean="0"/>
              <a:t/>
            </a:r>
            <a:br>
              <a:rPr lang="es-ES" sz="2000" dirty="0" smtClean="0"/>
            </a:br>
            <a:r>
              <a:rPr lang="es-ES" sz="2000" dirty="0" smtClean="0"/>
              <a:t/>
            </a:r>
            <a:br>
              <a:rPr lang="es-ES" sz="2000" dirty="0" smtClean="0"/>
            </a:br>
            <a:endParaRPr lang="es-ES" sz="2000" b="1"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PROYECTOS LARGOS DE GRAN GRUPO</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457200" y="2176264"/>
            <a:ext cx="8229600" cy="2548880"/>
          </a:xfrm>
        </p:spPr>
        <p:txBody>
          <a:bodyPr>
            <a:normAutofit/>
          </a:bodyPr>
          <a:lstStyle/>
          <a:p>
            <a:pPr marL="0" algn="just">
              <a:buNone/>
            </a:pPr>
            <a:r>
              <a:rPr lang="es-ES" sz="2000" b="1" dirty="0" smtClean="0">
                <a:solidFill>
                  <a:srgbClr val="FF0000"/>
                </a:solidFill>
                <a:latin typeface="Arial" pitchFamily="34" charset="0"/>
                <a:cs typeface="Arial" pitchFamily="34" charset="0"/>
              </a:rPr>
              <a:t>Actividades que implican a todo el grupo clase</a:t>
            </a:r>
            <a:r>
              <a:rPr lang="es-ES" sz="2000" dirty="0" smtClean="0">
                <a:latin typeface="Arial" pitchFamily="34" charset="0"/>
                <a:cs typeface="Arial" pitchFamily="34" charset="0"/>
              </a:rPr>
              <a:t> y que se irán realizando a lo largo del curso.</a:t>
            </a:r>
            <a:endParaRPr lang="es-ES" sz="2000" dirty="0">
              <a:latin typeface="Arial" pitchFamily="34" charset="0"/>
              <a:cs typeface="Arial" pitchFamily="34" charset="0"/>
            </a:endParaRPr>
          </a:p>
        </p:txBody>
      </p:sp>
      <p:sp>
        <p:nvSpPr>
          <p:cNvPr id="5" name="4 CuadroTexto"/>
          <p:cNvSpPr txBox="1"/>
          <p:nvPr/>
        </p:nvSpPr>
        <p:spPr>
          <a:xfrm>
            <a:off x="251520" y="5661248"/>
            <a:ext cx="8568952" cy="923330"/>
          </a:xfrm>
          <a:prstGeom prst="rect">
            <a:avLst/>
          </a:prstGeom>
          <a:noFill/>
        </p:spPr>
        <p:txBody>
          <a:bodyPr wrap="square" rtlCol="0">
            <a:spAutoFit/>
          </a:bodyPr>
          <a:lstStyle/>
          <a:p>
            <a:pPr algn="just">
              <a:spcBef>
                <a:spcPts val="600"/>
              </a:spcBef>
              <a:spcAft>
                <a:spcPts val="600"/>
              </a:spcAft>
            </a:pPr>
            <a:r>
              <a:rPr lang="es-ES" i="1" dirty="0" smtClean="0">
                <a:latin typeface="Arial" pitchFamily="34" charset="0"/>
                <a:cs typeface="Arial" pitchFamily="34" charset="0"/>
              </a:rPr>
              <a:t>“El estudio no se mide por el número de páginas leídas en una noche, ni por la cantidad de libros leídos en un semestre. Estudiar no es un acto de consumir ideas, sino de crearlas y recrearlas” (Paulo Freire) </a:t>
            </a:r>
          </a:p>
        </p:txBody>
      </p:sp>
      <p:sp>
        <p:nvSpPr>
          <p:cNvPr id="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44624"/>
            <a:ext cx="8712968" cy="64807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El blog “diario de clase” en la PD</a:t>
            </a:r>
            <a:r>
              <a:rPr lang="es-ES" sz="2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0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5496" y="620688"/>
            <a:ext cx="9108504" cy="6237312"/>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Cuando se lleva </a:t>
            </a:r>
            <a:r>
              <a:rPr lang="es-ES" sz="2000" dirty="0" smtClean="0">
                <a:solidFill>
                  <a:srgbClr val="002060"/>
                </a:solidFill>
                <a:latin typeface="Arial" pitchFamily="34" charset="0"/>
                <a:cs typeface="Arial" pitchFamily="34" charset="0"/>
              </a:rPr>
              <a:t>un</a:t>
            </a:r>
            <a:r>
              <a:rPr lang="es-ES" sz="2000" b="1" i="1" dirty="0" smtClean="0">
                <a:solidFill>
                  <a:srgbClr val="FF0000"/>
                </a:solidFill>
                <a:latin typeface="Arial" pitchFamily="34" charset="0"/>
                <a:cs typeface="Arial" pitchFamily="34" charset="0"/>
              </a:rPr>
              <a:t> </a:t>
            </a:r>
            <a:r>
              <a:rPr lang="es-ES" sz="2000" i="1" dirty="0" smtClean="0">
                <a:solidFill>
                  <a:srgbClr val="FF0000"/>
                </a:solidFill>
                <a:latin typeface="Arial" pitchFamily="34" charset="0"/>
                <a:cs typeface="Arial" pitchFamily="34" charset="0"/>
              </a:rPr>
              <a:t>blog “diario de clase”,</a:t>
            </a:r>
            <a:r>
              <a:rPr lang="es-ES" sz="2000" i="1" dirty="0" smtClean="0">
                <a:solidFill>
                  <a:srgbClr val="002060"/>
                </a:solidFill>
                <a:latin typeface="Arial" pitchFamily="34" charset="0"/>
                <a:cs typeface="Arial" pitchFamily="34" charset="0"/>
              </a:rPr>
              <a:t> cada día 2 alumnos resumen lo que se ha hecho en clase, incluyendo esquemas esenciales, enlaces, fotos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este contexto, </a:t>
            </a:r>
            <a:r>
              <a:rPr lang="es-ES" sz="2000" b="1" dirty="0" smtClean="0">
                <a:solidFill>
                  <a:srgbClr val="2E05FB"/>
                </a:solidFill>
                <a:latin typeface="Arial" pitchFamily="34" charset="0"/>
                <a:cs typeface="Arial" pitchFamily="34" charset="0"/>
              </a:rPr>
              <a:t>cada semana los autores presentarán con la PD las anotaciones que han realizado en el “diario de clase” para revisarlas y comentarlas entre todos</a:t>
            </a:r>
            <a:r>
              <a:rPr lang="es-ES" sz="2000" dirty="0" smtClean="0">
                <a:solidFill>
                  <a:srgbClr val="002060"/>
                </a:solidFill>
                <a:latin typeface="Arial" pitchFamily="34" charset="0"/>
                <a:cs typeface="Arial" pitchFamily="34" charset="0"/>
              </a:rPr>
              <a:t>.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a:t>
            </a:r>
            <a:r>
              <a:rPr lang="es-ES" sz="2000" b="1" i="1" dirty="0" smtClean="0">
                <a:solidFill>
                  <a:srgbClr val="2E05FB"/>
                </a:solidFill>
                <a:latin typeface="Arial" pitchFamily="34" charset="0"/>
                <a:cs typeface="Arial" pitchFamily="34" charset="0"/>
              </a:rPr>
              <a:t>valora el trabajo y los comentarios </a:t>
            </a:r>
            <a:r>
              <a:rPr lang="es-ES" sz="2000" dirty="0" smtClean="0">
                <a:solidFill>
                  <a:srgbClr val="002060"/>
                </a:solidFill>
                <a:latin typeface="Arial" pitchFamily="34" charset="0"/>
                <a:cs typeface="Arial" pitchFamily="34" charset="0"/>
              </a:rPr>
              <a:t>de mejora de compañeros</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 DEL BLOG “DIARIO DE CLASE”</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Los estudiantes pueden revisan el </a:t>
            </a:r>
            <a:r>
              <a:rPr lang="es-ES" sz="2000" i="1" dirty="0" smtClean="0">
                <a:solidFill>
                  <a:srgbClr val="FF0000"/>
                </a:solidFill>
                <a:latin typeface="Arial" pitchFamily="34" charset="0"/>
                <a:cs typeface="Arial" pitchFamily="34" charset="0"/>
              </a:rPr>
              <a:t>blog “diario de clase” </a:t>
            </a:r>
            <a:r>
              <a:rPr lang="es-ES" sz="2000" dirty="0" smtClean="0">
                <a:solidFill>
                  <a:srgbClr val="002060"/>
                </a:solidFill>
                <a:latin typeface="Arial" pitchFamily="34" charset="0"/>
                <a:cs typeface="Arial" pitchFamily="34" charset="0"/>
              </a:rPr>
              <a:t>desde su PC y si encuentran errores pueden advertirlo dejando un comentario.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Incluir el </a:t>
            </a:r>
            <a:r>
              <a:rPr lang="es-ES" sz="2000" b="1" i="1" dirty="0" smtClean="0">
                <a:solidFill>
                  <a:srgbClr val="2E05FB"/>
                </a:solidFill>
                <a:latin typeface="Arial" pitchFamily="34" charset="0"/>
                <a:cs typeface="Arial" pitchFamily="34" charset="0"/>
              </a:rPr>
              <a:t>listado de blogs personales</a:t>
            </a:r>
            <a:r>
              <a:rPr lang="es-ES" sz="2000" dirty="0" smtClean="0">
                <a:solidFill>
                  <a:srgbClr val="002060"/>
                </a:solidFill>
                <a:latin typeface="Arial" pitchFamily="34" charset="0"/>
                <a:cs typeface="Arial" pitchFamily="34" charset="0"/>
              </a:rPr>
              <a:t> de los alumnos y del profesor.</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Incluir los </a:t>
            </a:r>
            <a:r>
              <a:rPr lang="es-ES" sz="2000" b="1" i="1" dirty="0" smtClean="0">
                <a:solidFill>
                  <a:srgbClr val="2E05FB"/>
                </a:solidFill>
                <a:latin typeface="Arial" pitchFamily="34" charset="0"/>
                <a:cs typeface="Arial" pitchFamily="34" charset="0"/>
              </a:rPr>
              <a:t>mejores trabajos de los alumnos</a:t>
            </a:r>
            <a:r>
              <a:rPr lang="es-ES" sz="2000" dirty="0" smtClean="0">
                <a:solidFill>
                  <a:srgbClr val="2E05FB"/>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puede escribir “artículos" </a:t>
            </a:r>
            <a:r>
              <a:rPr lang="es-ES" sz="2000" b="1" i="1" dirty="0" smtClean="0">
                <a:solidFill>
                  <a:srgbClr val="2E05FB"/>
                </a:solidFill>
                <a:latin typeface="Arial" pitchFamily="34" charset="0"/>
                <a:cs typeface="Arial" pitchFamily="34" charset="0"/>
              </a:rPr>
              <a:t>proponiendo actividades  que los alumnos harán dejando un "comentario”</a:t>
            </a:r>
            <a:r>
              <a:rPr lang="es-ES" sz="2000"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Por ejemplo comentar un artículo que publica el profesor, una noticia, una foto, un vídeo...</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a:t>
            </a:r>
            <a:r>
              <a:rPr lang="es-ES" sz="2000" b="1" i="1" dirty="0" smtClean="0">
                <a:solidFill>
                  <a:srgbClr val="002060"/>
                </a:solidFill>
                <a:latin typeface="Arial" pitchFamily="34" charset="0"/>
                <a:cs typeface="Arial" pitchFamily="34" charset="0"/>
              </a:rPr>
              <a:t>Educación Infantil </a:t>
            </a:r>
            <a:r>
              <a:rPr lang="es-ES" sz="2000" dirty="0" smtClean="0">
                <a:solidFill>
                  <a:srgbClr val="002060"/>
                </a:solidFill>
                <a:latin typeface="Arial" pitchFamily="34" charset="0"/>
                <a:cs typeface="Arial" pitchFamily="34" charset="0"/>
              </a:rPr>
              <a:t>el profesor hará el blog, pero a partir de las ideas y las fotos que aporten los alumnos.</a:t>
            </a:r>
            <a:endParaRPr lang="es-ES" sz="2000" i="1"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7383"/>
            <a:ext cx="8964488" cy="720080"/>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Otros trabajos colaborativos de toda la clase</a:t>
            </a:r>
            <a:endParaRPr lang="es-ES" sz="20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512" y="620688"/>
            <a:ext cx="8964488" cy="6237312"/>
          </a:xfrm>
        </p:spPr>
        <p:txBody>
          <a:bodyPr>
            <a:noAutofit/>
          </a:bodyPr>
          <a:lstStyle/>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Cuando lo indica el profesor, se revisa y comenta entre todos el material en la PD. Puede haber una división del trabajo entre los alumnos o que todos colaboraren en todo. El profesor también puede dejar comentarios </a:t>
            </a:r>
          </a:p>
          <a:p>
            <a:pPr indent="360000">
              <a:spcBef>
                <a:spcPts val="600"/>
              </a:spcBef>
              <a:spcAft>
                <a:spcPts val="600"/>
              </a:spcAft>
            </a:pPr>
            <a:r>
              <a:rPr lang="es-ES" sz="2000" dirty="0" smtClean="0">
                <a:solidFill>
                  <a:srgbClr val="FF0000"/>
                </a:solidFill>
                <a:latin typeface="Arial" pitchFamily="34" charset="0"/>
                <a:cs typeface="Arial" pitchFamily="34" charset="0"/>
              </a:rPr>
              <a:t>GLOSARIO DE LA ASIGNATURA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Puede ser una wiki </a:t>
            </a:r>
            <a:r>
              <a:rPr lang="es-ES" sz="2000" i="1" dirty="0" smtClean="0">
                <a:solidFill>
                  <a:srgbClr val="002060"/>
                </a:solidFill>
                <a:latin typeface="Arial" pitchFamily="34" charset="0"/>
                <a:cs typeface="Arial" pitchFamily="34" charset="0"/>
              </a:rPr>
              <a:t>(como la </a:t>
            </a:r>
            <a:r>
              <a:rPr lang="es-ES" sz="2000" i="1" dirty="0" err="1" smtClean="0">
                <a:solidFill>
                  <a:srgbClr val="002060"/>
                </a:solidFill>
                <a:latin typeface="Arial" pitchFamily="34" charset="0"/>
                <a:cs typeface="Arial" pitchFamily="34" charset="0"/>
              </a:rPr>
              <a:t>wikipedia</a:t>
            </a:r>
            <a:r>
              <a:rPr lang="es-ES" sz="2000" i="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donde los alumnos van creando un </a:t>
            </a:r>
            <a:r>
              <a:rPr lang="es-ES" sz="2000" b="1" i="1" dirty="0" smtClean="0">
                <a:solidFill>
                  <a:srgbClr val="2E05FB"/>
                </a:solidFill>
                <a:latin typeface="Arial" pitchFamily="34" charset="0"/>
                <a:cs typeface="Arial" pitchFamily="34" charset="0"/>
              </a:rPr>
              <a:t>glosario</a:t>
            </a:r>
            <a:r>
              <a:rPr lang="es-ES" sz="2000"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(con imágenes cuando es posible)</a:t>
            </a:r>
            <a:r>
              <a:rPr lang="es-ES" sz="2000" dirty="0" smtClean="0">
                <a:solidFill>
                  <a:srgbClr val="002060"/>
                </a:solidFill>
                <a:latin typeface="Arial" pitchFamily="34" charset="0"/>
                <a:cs typeface="Arial" pitchFamily="34" charset="0"/>
              </a:rPr>
              <a:t> de la asignatura.</a:t>
            </a:r>
          </a:p>
          <a:p>
            <a:pPr indent="360000">
              <a:spcBef>
                <a:spcPts val="600"/>
              </a:spcBef>
              <a:spcAft>
                <a:spcPts val="600"/>
              </a:spcAft>
            </a:pPr>
            <a:r>
              <a:rPr lang="es-ES" sz="2000" dirty="0" smtClean="0">
                <a:solidFill>
                  <a:srgbClr val="FF0000"/>
                </a:solidFill>
                <a:latin typeface="Arial" pitchFamily="34" charset="0"/>
                <a:cs typeface="Arial" pitchFamily="34" charset="0"/>
              </a:rPr>
              <a:t>ENCICLOPEDIA DE RECURSOS DE LA ASIGNATURA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Una wiki o un blog donde se van poniendo</a:t>
            </a:r>
            <a:r>
              <a:rPr lang="es-ES" sz="2000" b="1" i="1" dirty="0" smtClean="0">
                <a:solidFill>
                  <a:srgbClr val="2E05FB"/>
                </a:solidFill>
                <a:latin typeface="Arial" pitchFamily="34" charset="0"/>
                <a:cs typeface="Arial" pitchFamily="34" charset="0"/>
              </a:rPr>
              <a:t> los materiales relacionados con la asignatura que resultan más valorados</a:t>
            </a:r>
            <a:r>
              <a:rPr lang="es-ES" sz="2000" dirty="0" smtClean="0">
                <a:solidFill>
                  <a:srgbClr val="002060"/>
                </a:solidFill>
                <a:latin typeface="Arial" pitchFamily="34" charset="0"/>
                <a:cs typeface="Arial" pitchFamily="34" charset="0"/>
              </a:rPr>
              <a:t> por toda la clase. </a:t>
            </a:r>
          </a:p>
          <a:p>
            <a:pPr indent="360000">
              <a:spcBef>
                <a:spcPts val="600"/>
              </a:spcBef>
              <a:spcAft>
                <a:spcPts val="600"/>
              </a:spcAft>
            </a:pPr>
            <a:r>
              <a:rPr lang="es-ES" sz="2000" dirty="0" smtClean="0">
                <a:solidFill>
                  <a:srgbClr val="FF0000"/>
                </a:solidFill>
                <a:latin typeface="Arial" pitchFamily="34" charset="0"/>
                <a:cs typeface="Arial" pitchFamily="34" charset="0"/>
              </a:rPr>
              <a:t>PERIÓDICO ESCOLAR</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 lo largo del curso los alumnos van elaborando un periódico escolar (blog o wiki)</a:t>
            </a:r>
            <a:r>
              <a:rPr lang="es-ES" sz="2000" b="1"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con noticias del centro y artículos de su autoría</a:t>
            </a:r>
            <a:r>
              <a:rPr lang="es-ES" sz="2000" dirty="0" smtClean="0">
                <a:solidFill>
                  <a:srgbClr val="002060"/>
                </a:solidFill>
                <a:latin typeface="Arial" pitchFamily="34" charset="0"/>
                <a:cs typeface="Arial" pitchFamily="34" charset="0"/>
              </a:rPr>
              <a:t>. Luego los lectores  podrán dejar comentarios. Hay rotación de alumnos responsables. </a:t>
            </a:r>
          </a:p>
          <a:p>
            <a:pPr indent="360000">
              <a:spcBef>
                <a:spcPts val="600"/>
              </a:spcBef>
              <a:spcAft>
                <a:spcPts val="600"/>
              </a:spcAft>
            </a:pPr>
            <a:r>
              <a:rPr lang="es-ES" sz="2000" dirty="0" smtClean="0">
                <a:solidFill>
                  <a:srgbClr val="FF0000"/>
                </a:solidFill>
                <a:latin typeface="Arial" pitchFamily="34" charset="0"/>
                <a:cs typeface="Arial" pitchFamily="34" charset="0"/>
              </a:rPr>
              <a:t>CANAL DE RADIO O TV</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Canal de radio o TV del centro</a:t>
            </a:r>
            <a:r>
              <a:rPr lang="es-ES" sz="2000" b="1"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con noticias del centro y artículos autoría de los alumnos</a:t>
            </a:r>
            <a:r>
              <a:rPr lang="es-ES" sz="2000" dirty="0" smtClean="0">
                <a:solidFill>
                  <a:srgbClr val="002060"/>
                </a:solidFill>
                <a:latin typeface="Arial" pitchFamily="34" charset="0"/>
                <a:cs typeface="Arial" pitchFamily="34" charset="0"/>
              </a:rPr>
              <a:t>. </a:t>
            </a:r>
            <a:endParaRPr lang="es-ES" sz="2000" b="1"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b="1" dirty="0">
              <a:solidFill>
                <a:srgbClr val="2E05FB"/>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108012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USOS DE LAS TIC POR LOS PROFESORES - 1 </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Buscar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información</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y recursos</a:t>
            </a:r>
            <a:endParaRPr lang="es-ES" sz="3600" dirty="0"/>
          </a:p>
        </p:txBody>
      </p:sp>
      <p:sp>
        <p:nvSpPr>
          <p:cNvPr id="3" name="2 Subtítulo"/>
          <p:cNvSpPr>
            <a:spLocks noGrp="1"/>
          </p:cNvSpPr>
          <p:nvPr>
            <p:ph type="subTitle" idx="1"/>
          </p:nvPr>
        </p:nvSpPr>
        <p:spPr>
          <a:xfrm>
            <a:off x="179512" y="1268760"/>
            <a:ext cx="8784976" cy="1872208"/>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Buscar información a Internet </a:t>
            </a:r>
            <a:r>
              <a:rPr lang="es-ES" sz="2000" dirty="0" smtClean="0">
                <a:solidFill>
                  <a:srgbClr val="002060"/>
                </a:solidFill>
                <a:latin typeface="Arial" pitchFamily="34" charset="0"/>
                <a:cs typeface="Arial" pitchFamily="34" charset="0"/>
              </a:rPr>
              <a:t>para preparar sus clases: buscas generales, consulta de blogs de otros colegas.. . Además puede consultar la prensa digital para estar al día de los últimos adelantos y noticias.</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Buscar materiales didácticos a Internet</a:t>
            </a:r>
            <a:r>
              <a:rPr lang="es-ES" sz="2000" dirty="0" smtClean="0">
                <a:solidFill>
                  <a:srgbClr val="002060"/>
                </a:solidFill>
                <a:latin typeface="Arial" pitchFamily="34" charset="0"/>
                <a:cs typeface="Arial" pitchFamily="34" charset="0"/>
              </a:rPr>
              <a:t> (portales de recursos, blogs de otros colegas...) para utilizar en e aula con sus estudiantes</a:t>
            </a:r>
            <a:br>
              <a:rPr lang="es-ES" sz="2000" dirty="0" smtClean="0">
                <a:solidFill>
                  <a:srgbClr val="002060"/>
                </a:solidFill>
                <a:latin typeface="Arial" pitchFamily="34" charset="0"/>
                <a:cs typeface="Arial" pitchFamily="34" charset="0"/>
              </a:rPr>
            </a:br>
            <a:endParaRPr lang="es-ES" sz="2000" b="1" dirty="0" smtClean="0">
              <a:solidFill>
                <a:srgbClr val="002060"/>
              </a:solidFill>
              <a:latin typeface="Arial" pitchFamily="34" charset="0"/>
              <a:cs typeface="Arial" pitchFamily="34" charset="0"/>
            </a:endParaRPr>
          </a:p>
        </p:txBody>
      </p:sp>
      <p:sp>
        <p:nvSpPr>
          <p:cNvPr id="4" name="1 Título"/>
          <p:cNvSpPr txBox="1">
            <a:spLocks/>
          </p:cNvSpPr>
          <p:nvPr/>
        </p:nvSpPr>
        <p:spPr>
          <a:xfrm>
            <a:off x="251520" y="3429000"/>
            <a:ext cx="8640960" cy="72008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2800" b="1" i="0"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Arial" pitchFamily="34" charset="0"/>
                <a:ea typeface="+mj-ea"/>
                <a:cs typeface="Arial" pitchFamily="34" charset="0"/>
              </a:rPr>
              <a:t>Coordinación</a:t>
            </a:r>
            <a:r>
              <a:rPr kumimoji="0" lang="pt-BR" sz="28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a typeface="+mj-ea"/>
                <a:cs typeface="Arial" pitchFamily="34" charset="0"/>
              </a:rPr>
              <a:t> y </a:t>
            </a:r>
            <a:r>
              <a:rPr kumimoji="0" lang="pt-BR" sz="2800" b="1" i="0"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Arial" pitchFamily="34" charset="0"/>
                <a:ea typeface="+mj-ea"/>
                <a:cs typeface="Arial" pitchFamily="34" charset="0"/>
              </a:rPr>
              <a:t>formación</a:t>
            </a:r>
            <a:r>
              <a:rPr kumimoji="0" lang="pt-BR" sz="28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Arial" pitchFamily="34" charset="0"/>
                <a:ea typeface="+mj-ea"/>
                <a:cs typeface="Arial" pitchFamily="34" charset="0"/>
              </a:rPr>
              <a:t> permanente</a:t>
            </a:r>
            <a:endParaRPr kumimoji="0" lang="es-E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2 Subtítulo"/>
          <p:cNvSpPr txBox="1">
            <a:spLocks/>
          </p:cNvSpPr>
          <p:nvPr/>
        </p:nvSpPr>
        <p:spPr>
          <a:xfrm>
            <a:off x="107504" y="4221088"/>
            <a:ext cx="8784976" cy="2376264"/>
          </a:xfrm>
          <a:prstGeom prst="rect">
            <a:avLst/>
          </a:prstGeom>
        </p:spPr>
        <p:txBody>
          <a:bodyPr vert="horz" lIns="91440" tIns="45720" rIns="91440" bIns="45720" rtlCol="0">
            <a:noAutofit/>
          </a:bodyPr>
          <a:lstStyle/>
          <a:p>
            <a:pPr marL="0" marR="0" lvl="0" indent="3600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s-ES" sz="2000" b="1" i="0" u="none" strike="noStrike" kern="1200" cap="none" spc="0" normalizeH="0" baseline="0" noProof="0" dirty="0" smtClean="0">
                <a:ln>
                  <a:noFill/>
                </a:ln>
                <a:solidFill>
                  <a:srgbClr val="2E05FB"/>
                </a:solidFill>
                <a:effectLst/>
                <a:uLnTx/>
                <a:uFillTx/>
                <a:latin typeface="Arial" pitchFamily="34" charset="0"/>
                <a:ea typeface="+mn-ea"/>
                <a:cs typeface="Arial" pitchFamily="34" charset="0"/>
              </a:rPr>
              <a:t>Contacto permanente on-line con el equipo docente y otros colegas</a:t>
            </a:r>
            <a:r>
              <a:rPr kumimoji="0" lang="es-ES" sz="20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rPr>
              <a:t>, con el fin de coordinar actividades, hacer consultas, compartir recursos y experiencias...</a:t>
            </a:r>
            <a:endParaRPr kumimoji="0" lang="es-ES" sz="2000" b="0" i="0" u="none" strike="noStrike" kern="1200" cap="none" spc="0" normalizeH="0" baseline="0" noProof="0" dirty="0" smtClean="0">
              <a:ln>
                <a:noFill/>
              </a:ln>
              <a:solidFill>
                <a:srgbClr val="2E05FB"/>
              </a:solidFill>
              <a:effectLst/>
              <a:uLnTx/>
              <a:uFillTx/>
              <a:latin typeface="Arial" pitchFamily="34" charset="0"/>
              <a:ea typeface="+mn-ea"/>
              <a:cs typeface="Arial" pitchFamily="34" charset="0"/>
            </a:endParaRPr>
          </a:p>
          <a:p>
            <a:pPr marL="0" marR="0" lvl="0" indent="3600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s-ES" sz="2000" b="1" i="0" u="none" strike="noStrike" kern="1200" cap="none" spc="0" normalizeH="0" baseline="0" noProof="0" dirty="0" smtClean="0">
                <a:ln>
                  <a:noFill/>
                </a:ln>
                <a:solidFill>
                  <a:srgbClr val="2E05FB"/>
                </a:solidFill>
                <a:effectLst/>
                <a:uLnTx/>
                <a:uFillTx/>
                <a:latin typeface="Arial" pitchFamily="34" charset="0"/>
                <a:ea typeface="+mn-ea"/>
                <a:cs typeface="Arial" pitchFamily="34" charset="0"/>
              </a:rPr>
              <a:t>Formación permanente e investigación docente</a:t>
            </a:r>
            <a:r>
              <a:rPr kumimoji="0" lang="es-ES" sz="20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rPr>
              <a:t> (desarrollo profesional) a través de foros, redes de profesores, espacios de trabajo colaborativo, cursos on-line...</a:t>
            </a:r>
          </a:p>
          <a:p>
            <a:pPr marL="0" marR="0" lvl="0" indent="360000" algn="l" defTabSz="914400" rtl="0" eaLnBrk="1" fontAlgn="auto" latinLnBrk="0" hangingPunct="1">
              <a:lnSpc>
                <a:spcPct val="100000"/>
              </a:lnSpc>
              <a:spcBef>
                <a:spcPts val="600"/>
              </a:spcBef>
              <a:spcAft>
                <a:spcPts val="600"/>
              </a:spcAft>
              <a:buClrTx/>
              <a:buSzTx/>
              <a:buFont typeface="Arial" pitchFamily="34" charset="0"/>
              <a:buChar char="•"/>
              <a:tabLst/>
              <a:defRPr/>
            </a:pPr>
            <a:endParaRPr kumimoji="0" lang="es-ES" sz="2000" b="1"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p:txBody>
      </p:sp>
      <p:sp>
        <p:nvSpPr>
          <p:cNvPr id="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624"/>
            <a:ext cx="9144000" cy="1296144"/>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USOS DE LAS TIC POR LOS PROFESORES - 2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Preparar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las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clases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y elaborar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materiales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didácticos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y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entornos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de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aprendizaje</a:t>
            </a:r>
            <a:endParaRPr lang="es-ES" sz="2800" dirty="0"/>
          </a:p>
        </p:txBody>
      </p:sp>
      <p:sp>
        <p:nvSpPr>
          <p:cNvPr id="3" name="2 Subtítulo"/>
          <p:cNvSpPr>
            <a:spLocks noGrp="1"/>
          </p:cNvSpPr>
          <p:nvPr>
            <p:ph type="subTitle" idx="1"/>
          </p:nvPr>
        </p:nvSpPr>
        <p:spPr>
          <a:xfrm>
            <a:off x="35496" y="1700808"/>
            <a:ext cx="9108504" cy="4608512"/>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Elaborar y actualizar permanente el programa de sus asignaturas</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Planificación del curso. </a:t>
            </a:r>
            <a:endParaRPr lang="es-ES" sz="2000" b="1"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Planificación de las clases</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Preparar materiales didácticos: </a:t>
            </a:r>
            <a:r>
              <a:rPr lang="es-ES" sz="2000" dirty="0" smtClean="0">
                <a:solidFill>
                  <a:srgbClr val="002060"/>
                </a:solidFill>
                <a:latin typeface="Arial" pitchFamily="34" charset="0"/>
                <a:cs typeface="Arial" pitchFamily="34" charset="0"/>
              </a:rPr>
              <a:t>documentos multimedia de apoyo a sus exposiciones y otros recursos didácticos para las actividades de aprendizaje y evaluación que encargará a sus estudiantes. Utilizará editores de textos y multimedia, software PD, generadores de actividades interactivas (</a:t>
            </a:r>
            <a:r>
              <a:rPr lang="es-ES" sz="2000" i="1" dirty="0" err="1" smtClean="0">
                <a:solidFill>
                  <a:srgbClr val="002060"/>
                </a:solidFill>
                <a:latin typeface="Arial" pitchFamily="34" charset="0"/>
                <a:cs typeface="Arial" pitchFamily="34" charset="0"/>
              </a:rPr>
              <a:t>JClic</a:t>
            </a:r>
            <a:r>
              <a:rPr lang="es-ES" sz="2000" i="1" dirty="0" smtClean="0">
                <a:solidFill>
                  <a:srgbClr val="002060"/>
                </a:solidFill>
                <a:latin typeface="Arial" pitchFamily="34" charset="0"/>
                <a:cs typeface="Arial" pitchFamily="34" charset="0"/>
              </a:rPr>
              <a:t>, Hot </a:t>
            </a:r>
            <a:r>
              <a:rPr lang="es-ES" sz="2000" i="1" dirty="0" err="1" smtClean="0">
                <a:solidFill>
                  <a:srgbClr val="002060"/>
                </a:solidFill>
                <a:latin typeface="Arial" pitchFamily="34" charset="0"/>
                <a:cs typeface="Arial" pitchFamily="34" charset="0"/>
              </a:rPr>
              <a:t>Potatoes</a:t>
            </a:r>
            <a:r>
              <a:rPr lang="es-ES" sz="2000" i="1" dirty="0" smtClean="0">
                <a:solidFill>
                  <a:srgbClr val="002060"/>
                </a:solidFill>
                <a:latin typeface="Arial" pitchFamily="34" charset="0"/>
                <a:cs typeface="Arial" pitchFamily="34" charset="0"/>
              </a:rPr>
              <a:t>, </a:t>
            </a:r>
            <a:r>
              <a:rPr lang="es-ES" sz="2000" i="1" dirty="0" err="1" smtClean="0">
                <a:solidFill>
                  <a:srgbClr val="002060"/>
                </a:solidFill>
                <a:latin typeface="Arial" pitchFamily="34" charset="0"/>
                <a:cs typeface="Arial" pitchFamily="34" charset="0"/>
              </a:rPr>
              <a:t>webquest</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Almacenar de manera ordenada sus recursos educativos </a:t>
            </a:r>
            <a:r>
              <a:rPr lang="es-ES" sz="2000" dirty="0" smtClean="0">
                <a:solidFill>
                  <a:srgbClr val="002060"/>
                </a:solidFill>
                <a:latin typeface="Arial" pitchFamily="34" charset="0"/>
                <a:cs typeface="Arial" pitchFamily="34" charset="0"/>
              </a:rPr>
              <a:t>(propios o seleccionados en Internet) en su  </a:t>
            </a:r>
            <a:r>
              <a:rPr lang="es-ES" sz="2000" b="1" dirty="0" smtClean="0">
                <a:solidFill>
                  <a:srgbClr val="FF0000"/>
                </a:solidFill>
                <a:latin typeface="Arial" pitchFamily="34" charset="0"/>
                <a:cs typeface="Arial" pitchFamily="34" charset="0"/>
              </a:rPr>
              <a:t>web docente</a:t>
            </a:r>
            <a:r>
              <a:rPr lang="es-ES" sz="2000" dirty="0" smtClean="0">
                <a:solidFill>
                  <a:srgbClr val="002060"/>
                </a:solidFill>
                <a:latin typeface="Arial" pitchFamily="34" charset="0"/>
                <a:cs typeface="Arial" pitchFamily="34" charset="0"/>
              </a:rPr>
              <a:t> o en la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Utilizar las funcionalidades de la </a:t>
            </a:r>
            <a:r>
              <a:rPr lang="es-ES" sz="2000"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para crear entornos de aprendizaje para los estudiantes: foros, aula virtual…</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16632"/>
            <a:ext cx="9144000" cy="1008112"/>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USOS DE LAS TIC POR LOS PROFESORES - 3 Gestiones de corrección y tutoría</a:t>
            </a:r>
            <a:endParaRPr lang="es-ES" sz="3600" dirty="0"/>
          </a:p>
        </p:txBody>
      </p:sp>
      <p:sp>
        <p:nvSpPr>
          <p:cNvPr id="3" name="2 Subtítulo"/>
          <p:cNvSpPr>
            <a:spLocks noGrp="1"/>
          </p:cNvSpPr>
          <p:nvPr>
            <p:ph type="subTitle" idx="1"/>
          </p:nvPr>
        </p:nvSpPr>
        <p:spPr>
          <a:xfrm>
            <a:off x="179512" y="1340768"/>
            <a:ext cx="8784976" cy="4968552"/>
          </a:xfrm>
        </p:spPr>
        <p:txBody>
          <a:bodyPr>
            <a:noAutofit/>
          </a:bodyPr>
          <a:lstStyle/>
          <a:p>
            <a:pPr indent="360000" algn="l">
              <a:spcBef>
                <a:spcPts val="600"/>
              </a:spcBef>
              <a:spcAft>
                <a:spcPts val="600"/>
              </a:spcAft>
              <a:buFont typeface="Arial" pitchFamily="34" charset="0"/>
              <a:buChar char="•"/>
            </a:pPr>
            <a:r>
              <a:rPr lang="es-ES" sz="2000" b="1" dirty="0" smtClean="0">
                <a:solidFill>
                  <a:srgbClr val="002060"/>
                </a:solidFill>
                <a:latin typeface="Arial" pitchFamily="34" charset="0"/>
                <a:cs typeface="Arial" pitchFamily="34" charset="0"/>
              </a:rPr>
              <a:t> </a:t>
            </a:r>
            <a:r>
              <a:rPr lang="es-ES" sz="2000" b="1" dirty="0" smtClean="0">
                <a:solidFill>
                  <a:srgbClr val="2E05FB"/>
                </a:solidFill>
                <a:latin typeface="Arial" pitchFamily="34" charset="0"/>
                <a:cs typeface="Arial" pitchFamily="34" charset="0"/>
              </a:rPr>
              <a:t>Llevar la gestión administrativa y de tutoría de sus alumnos</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asistencias del alumnado, fechas de trabajos y exámenes, notas, actas…</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Realizar tareas de corrección y seguimiento </a:t>
            </a:r>
            <a:r>
              <a:rPr lang="es-ES" sz="2000" dirty="0" smtClean="0">
                <a:solidFill>
                  <a:srgbClr val="002060"/>
                </a:solidFill>
                <a:latin typeface="Arial" pitchFamily="34" charset="0"/>
                <a:cs typeface="Arial" pitchFamily="34" charset="0"/>
              </a:rPr>
              <a:t>de los trabajos que sus alumnos pongan a su blog personal </a:t>
            </a:r>
            <a:r>
              <a:rPr lang="es-ES" sz="2000" i="1" dirty="0" smtClean="0">
                <a:solidFill>
                  <a:srgbClr val="002060"/>
                </a:solidFill>
                <a:latin typeface="Arial" pitchFamily="34" charset="0"/>
                <a:cs typeface="Arial" pitchFamily="34" charset="0"/>
              </a:rPr>
              <a:t>(si cada alumno tiene un blog) </a:t>
            </a:r>
            <a:r>
              <a:rPr lang="es-ES" sz="2000" dirty="0" smtClean="0">
                <a:solidFill>
                  <a:srgbClr val="002060"/>
                </a:solidFill>
                <a:latin typeface="Arial" pitchFamily="34" charset="0"/>
                <a:cs typeface="Arial" pitchFamily="34" charset="0"/>
              </a:rPr>
              <a:t>o al buzón de trabajos de los alumnos de la </a:t>
            </a:r>
            <a:r>
              <a:rPr lang="es-ES" sz="2000" i="1" dirty="0" smtClean="0">
                <a:solidFill>
                  <a:srgbClr val="C00000"/>
                </a:solidFill>
                <a:latin typeface="Arial" pitchFamily="34" charset="0"/>
                <a:cs typeface="Arial" pitchFamily="34" charset="0"/>
              </a:rPr>
              <a:t>intranet educativa </a:t>
            </a:r>
            <a:r>
              <a:rPr lang="es-ES" sz="2000" dirty="0" smtClean="0">
                <a:solidFill>
                  <a:srgbClr val="002060"/>
                </a:solidFill>
                <a:latin typeface="Arial" pitchFamily="34" charset="0"/>
                <a:cs typeface="Arial" pitchFamily="34" charset="0"/>
              </a:rPr>
              <a:t>de centro.</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Realizar </a:t>
            </a:r>
            <a:r>
              <a:rPr lang="es-ES" sz="2000" b="1" dirty="0" smtClean="0">
                <a:solidFill>
                  <a:srgbClr val="2E05FB"/>
                </a:solidFill>
                <a:latin typeface="Arial" pitchFamily="34" charset="0"/>
                <a:cs typeface="Arial" pitchFamily="34" charset="0"/>
              </a:rPr>
              <a:t>actividades de evaluación</a:t>
            </a:r>
            <a:r>
              <a:rPr lang="es-ES" sz="2000" dirty="0" smtClean="0">
                <a:solidFill>
                  <a:srgbClr val="002060"/>
                </a:solidFill>
                <a:latin typeface="Arial" pitchFamily="34" charset="0"/>
                <a:cs typeface="Arial" pitchFamily="34" charset="0"/>
              </a:rPr>
              <a:t>: exámenes.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Publicación de los mejores trabajos de los alumnos en el </a:t>
            </a:r>
            <a:r>
              <a:rPr lang="es-ES" sz="2000" i="1" dirty="0" smtClean="0">
                <a:solidFill>
                  <a:srgbClr val="C00000"/>
                </a:solidFill>
                <a:latin typeface="Arial" pitchFamily="34" charset="0"/>
                <a:cs typeface="Arial" pitchFamily="34" charset="0"/>
              </a:rPr>
              <a:t>blog “diario de clase” </a:t>
            </a:r>
            <a:r>
              <a:rPr lang="es-ES" sz="2000" dirty="0" smtClean="0">
                <a:solidFill>
                  <a:srgbClr val="002060"/>
                </a:solidFill>
                <a:latin typeface="Arial" pitchFamily="34" charset="0"/>
                <a:cs typeface="Arial" pitchFamily="34" charset="0"/>
              </a:rPr>
              <a:t>o en la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Realizar tutorías on-line</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que complementen las tutorías presenciales cuando haga falta.</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Mejorar la relación con las familias </a:t>
            </a:r>
            <a:r>
              <a:rPr lang="es-ES" sz="2000" dirty="0" smtClean="0">
                <a:solidFill>
                  <a:srgbClr val="002060"/>
                </a:solidFill>
                <a:latin typeface="Arial" pitchFamily="34" charset="0"/>
                <a:cs typeface="Arial" pitchFamily="34" charset="0"/>
              </a:rPr>
              <a:t>a través de contactos también on-line a través de la plataforma de centro y del correo electrónico.</a:t>
            </a: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b="1"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b="1" dirty="0" smtClean="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7384"/>
            <a:ext cx="8640960" cy="72008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Blog personal y portafolio</a:t>
            </a:r>
            <a:r>
              <a:rPr lang="es-ES" sz="2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000" dirty="0"/>
          </a:p>
        </p:txBody>
      </p:sp>
      <p:sp>
        <p:nvSpPr>
          <p:cNvPr id="3" name="2 Subtítulo"/>
          <p:cNvSpPr>
            <a:spLocks noGrp="1"/>
          </p:cNvSpPr>
          <p:nvPr>
            <p:ph type="subTitle" idx="1"/>
          </p:nvPr>
        </p:nvSpPr>
        <p:spPr>
          <a:xfrm>
            <a:off x="35496" y="764704"/>
            <a:ext cx="9108504" cy="6093296"/>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su </a:t>
            </a:r>
            <a:r>
              <a:rPr lang="es-ES" sz="2000" b="1" dirty="0" smtClean="0">
                <a:solidFill>
                  <a:srgbClr val="FF0000"/>
                </a:solidFill>
                <a:latin typeface="Arial" pitchFamily="34" charset="0"/>
                <a:cs typeface="Arial" pitchFamily="34" charset="0"/>
              </a:rPr>
              <a:t>blog personal</a:t>
            </a:r>
            <a:r>
              <a:rPr lang="es-ES" sz="2000" b="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cada alumno puede tener: presentación personal, aficiones, artículos que quiera escribir… También lo</a:t>
            </a:r>
            <a:r>
              <a:rPr lang="es-ES" sz="2000" b="1" dirty="0" smtClean="0">
                <a:solidFill>
                  <a:srgbClr val="2E05FB"/>
                </a:solidFill>
                <a:latin typeface="Arial" pitchFamily="34" charset="0"/>
                <a:cs typeface="Arial" pitchFamily="34" charset="0"/>
              </a:rPr>
              <a:t> utilizará para redactar  trabajos</a:t>
            </a:r>
            <a:r>
              <a:rPr lang="es-ES" sz="2000" dirty="0" smtClean="0">
                <a:solidFill>
                  <a:srgbClr val="002060"/>
                </a:solidFill>
                <a:latin typeface="Arial" pitchFamily="34" charset="0"/>
                <a:cs typeface="Arial" pitchFamily="34" charset="0"/>
              </a:rPr>
              <a:t> (cuando lo indique el profesor)</a:t>
            </a:r>
            <a:r>
              <a:rPr lang="es-ES" sz="2000" b="1" dirty="0" smtClean="0">
                <a:solidFill>
                  <a:srgbClr val="2E05FB"/>
                </a:solidFill>
                <a:latin typeface="Arial" pitchFamily="34" charset="0"/>
                <a:cs typeface="Arial" pitchFamily="34" charset="0"/>
              </a:rPr>
              <a:t>, y como portafolio donde reunir trabajos importantes </a:t>
            </a:r>
            <a:r>
              <a:rPr lang="es-ES" sz="2000" dirty="0" smtClean="0">
                <a:solidFill>
                  <a:srgbClr val="002060"/>
                </a:solidFill>
                <a:latin typeface="Arial" pitchFamily="34" charset="0"/>
                <a:cs typeface="Arial" pitchFamily="34" charset="0"/>
              </a:rPr>
              <a:t>realizados y otros materiales de la asignatura.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profesor hará </a:t>
            </a:r>
            <a:r>
              <a:rPr lang="es-ES" sz="2000" b="1" i="1" dirty="0" smtClean="0">
                <a:solidFill>
                  <a:srgbClr val="2E05FB"/>
                </a:solidFill>
                <a:latin typeface="Arial" pitchFamily="34" charset="0"/>
                <a:cs typeface="Arial" pitchFamily="34" charset="0"/>
              </a:rPr>
              <a:t>una revisión periódica </a:t>
            </a:r>
            <a:r>
              <a:rPr lang="es-ES" sz="2000" dirty="0" smtClean="0">
                <a:solidFill>
                  <a:srgbClr val="002060"/>
                </a:solidFill>
                <a:latin typeface="Arial" pitchFamily="34" charset="0"/>
                <a:cs typeface="Arial" pitchFamily="34" charset="0"/>
              </a:rPr>
              <a:t>de los blogs de los alumnos.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Cuando el profesor lo establezca</a:t>
            </a:r>
            <a:r>
              <a:rPr lang="es-ES" sz="2000" i="1" dirty="0" smtClean="0">
                <a:solidFill>
                  <a:srgbClr val="002060"/>
                </a:solidFill>
                <a:latin typeface="Arial" pitchFamily="34" charset="0"/>
                <a:cs typeface="Arial" pitchFamily="34" charset="0"/>
              </a:rPr>
              <a:t>, </a:t>
            </a:r>
            <a:r>
              <a:rPr lang="es-ES" sz="2000" b="1" i="1" dirty="0" smtClean="0">
                <a:solidFill>
                  <a:srgbClr val="2E05FB"/>
                </a:solidFill>
                <a:latin typeface="Arial" pitchFamily="34" charset="0"/>
                <a:cs typeface="Arial" pitchFamily="34" charset="0"/>
              </a:rPr>
              <a:t>algunos alumnos presentarán su blog en la PD</a:t>
            </a:r>
            <a:r>
              <a:rPr lang="es-ES" sz="2000" dirty="0" smtClean="0">
                <a:solidFill>
                  <a:srgbClr val="002060"/>
                </a:solidFill>
                <a:latin typeface="Arial" pitchFamily="34" charset="0"/>
                <a:cs typeface="Arial" pitchFamily="34" charset="0"/>
              </a:rPr>
              <a:t> y comentarán algunos de los trabajos con toda la clase. </a:t>
            </a:r>
            <a:r>
              <a:rPr lang="es-ES" sz="2000" b="1" i="1" dirty="0" smtClean="0">
                <a:solidFill>
                  <a:srgbClr val="2E05FB"/>
                </a:solidFill>
                <a:latin typeface="Arial" pitchFamily="34" charset="0"/>
                <a:cs typeface="Arial" pitchFamily="34" charset="0"/>
              </a:rPr>
              <a:t>Se valorará</a:t>
            </a:r>
            <a:r>
              <a:rPr lang="es-ES" sz="2000" dirty="0" smtClean="0">
                <a:solidFill>
                  <a:srgbClr val="002060"/>
                </a:solidFill>
                <a:latin typeface="Arial" pitchFamily="34" charset="0"/>
                <a:cs typeface="Arial" pitchFamily="34" charset="0"/>
              </a:rPr>
              <a:t> el trabajo de los autores y los comentarios de los compañeros.</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Encargar a </a:t>
            </a:r>
            <a:r>
              <a:rPr lang="es-ES" sz="2000" b="1" i="1" dirty="0" smtClean="0">
                <a:solidFill>
                  <a:srgbClr val="2E05FB"/>
                </a:solidFill>
                <a:latin typeface="Arial" pitchFamily="34" charset="0"/>
                <a:cs typeface="Arial" pitchFamily="34" charset="0"/>
              </a:rPr>
              <a:t>unos estudiantes que revisen determinados  contenidos del blogs de otros</a:t>
            </a:r>
            <a:r>
              <a:rPr lang="es-ES" sz="2000" dirty="0" smtClean="0">
                <a:solidFill>
                  <a:srgbClr val="002060"/>
                </a:solidFill>
                <a:latin typeface="Arial" pitchFamily="34" charset="0"/>
                <a:cs typeface="Arial" pitchFamily="34" charset="0"/>
              </a:rPr>
              <a:t> y les dejen un comentario con sugerencias de mejora a los autores. Éstos corresponderán contestando con otro comentario.</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a:t>
            </a:r>
            <a:r>
              <a:rPr lang="es-ES" sz="2000" b="1" i="1" dirty="0" smtClean="0">
                <a:solidFill>
                  <a:srgbClr val="2E05FB"/>
                </a:solidFill>
                <a:latin typeface="Arial" pitchFamily="34" charset="0"/>
                <a:cs typeface="Arial" pitchFamily="34" charset="0"/>
              </a:rPr>
              <a:t>familias</a:t>
            </a:r>
            <a:r>
              <a:rPr lang="es-ES" sz="2000" dirty="0" smtClean="0">
                <a:solidFill>
                  <a:srgbClr val="002060"/>
                </a:solidFill>
                <a:latin typeface="Arial" pitchFamily="34" charset="0"/>
                <a:cs typeface="Arial" pitchFamily="34" charset="0"/>
              </a:rPr>
              <a:t> pueden ver los trabajos realizados por sus hijos.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El </a:t>
            </a:r>
            <a:r>
              <a:rPr lang="es-ES" sz="2000" b="1" i="1" dirty="0" smtClean="0">
                <a:solidFill>
                  <a:srgbClr val="2E05FB"/>
                </a:solidFill>
                <a:latin typeface="Arial" pitchFamily="34" charset="0"/>
                <a:cs typeface="Arial" pitchFamily="34" charset="0"/>
              </a:rPr>
              <a:t>profesor sindica los blogs </a:t>
            </a:r>
            <a:r>
              <a:rPr lang="es-ES" sz="2000" dirty="0" smtClean="0">
                <a:solidFill>
                  <a:srgbClr val="002060"/>
                </a:solidFill>
                <a:latin typeface="Arial" pitchFamily="34" charset="0"/>
                <a:cs typeface="Arial" pitchFamily="34" charset="0"/>
              </a:rPr>
              <a:t>en su lector de noticias y recibirá novedades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Cada alumno se especializa en un tema y cuando un estudiante encuentra algo sobre el tema de un compañero se lo manda con un comentario al blog.</a:t>
            </a: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7384"/>
            <a:ext cx="9144000" cy="108012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USOS DE LAS TIC POR LOS PROFESORES - 4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Actividades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en</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pt-BR" sz="28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las</a:t>
            </a:r>
            <a:r>
              <a:rPr lang="pt-BR"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aulas 2.0</a:t>
            </a:r>
            <a:endParaRPr lang="es-ES" sz="3600" dirty="0"/>
          </a:p>
        </p:txBody>
      </p:sp>
      <p:sp>
        <p:nvSpPr>
          <p:cNvPr id="3" name="2 Subtítulo"/>
          <p:cNvSpPr>
            <a:spLocks noGrp="1"/>
          </p:cNvSpPr>
          <p:nvPr>
            <p:ph type="subTitle" idx="1"/>
          </p:nvPr>
        </p:nvSpPr>
        <p:spPr>
          <a:xfrm>
            <a:off x="179512" y="1368152"/>
            <a:ext cx="8784976" cy="5229200"/>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Desarrollo de actividades</a:t>
            </a:r>
            <a:r>
              <a:rPr lang="es-ES" sz="2000" dirty="0" smtClean="0">
                <a:solidFill>
                  <a:srgbClr val="002060"/>
                </a:solidFill>
                <a:latin typeface="Arial" pitchFamily="34" charset="0"/>
                <a:cs typeface="Arial" pitchFamily="34" charset="0"/>
              </a:rPr>
              <a:t> (individuales y grupales) </a:t>
            </a:r>
            <a:r>
              <a:rPr lang="es-ES" sz="2000" b="1" dirty="0" smtClean="0">
                <a:solidFill>
                  <a:srgbClr val="2E05FB"/>
                </a:solidFill>
                <a:latin typeface="Arial" pitchFamily="34" charset="0"/>
                <a:cs typeface="Arial" pitchFamily="34" charset="0"/>
              </a:rPr>
              <a:t>en la PD y con los PC de los alumnos.</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Utilización de las funcionalidades de la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del centro: foros, repositorios de recursos…</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Uso personalizado de las PDI de las aulas de clase</a:t>
            </a:r>
            <a:r>
              <a:rPr lang="es-ES" sz="2000" dirty="0" smtClean="0">
                <a:solidFill>
                  <a:srgbClr val="002060"/>
                </a:solidFill>
                <a:latin typeface="Arial" pitchFamily="34" charset="0"/>
                <a:cs typeface="Arial" pitchFamily="34" charset="0"/>
              </a:rPr>
              <a:t>. Puede conectar su PC-docente con el software de las PDI configurando a su gusto al sistema PDI de las aulas donde imparte clase, y de esta manera siempre conserva su configuración y tiene a su disposición los recursos didácticos de su ordenador.</a:t>
            </a: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Controlar la actividad de los alumnos ante su PC</a:t>
            </a:r>
            <a:r>
              <a:rPr lang="es-ES" sz="2000" dirty="0" smtClean="0">
                <a:solidFill>
                  <a:srgbClr val="002060"/>
                </a:solidFill>
                <a:latin typeface="Arial" pitchFamily="34" charset="0"/>
                <a:cs typeface="Arial" pitchFamily="34" charset="0"/>
              </a:rPr>
              <a:t>. Utilizar del software de </a:t>
            </a:r>
            <a:r>
              <a:rPr lang="es-ES" sz="2000" i="1" dirty="0" smtClean="0">
                <a:solidFill>
                  <a:srgbClr val="C00000"/>
                </a:solidFill>
                <a:latin typeface="Arial" pitchFamily="34" charset="0"/>
                <a:cs typeface="Arial" pitchFamily="34" charset="0"/>
              </a:rPr>
              <a:t>control de red loca</a:t>
            </a:r>
            <a:r>
              <a:rPr lang="es-ES" sz="2000" dirty="0" smtClean="0">
                <a:solidFill>
                  <a:srgbClr val="C00000"/>
                </a:solidFill>
                <a:latin typeface="Arial" pitchFamily="34" charset="0"/>
                <a:cs typeface="Arial" pitchFamily="34" charset="0"/>
              </a:rPr>
              <a:t>l  </a:t>
            </a:r>
            <a:r>
              <a:rPr lang="es-ES" sz="2000" dirty="0" smtClean="0">
                <a:solidFill>
                  <a:srgbClr val="002060"/>
                </a:solidFill>
                <a:latin typeface="Arial" pitchFamily="34" charset="0"/>
                <a:cs typeface="Arial" pitchFamily="34" charset="0"/>
              </a:rPr>
              <a:t>para ver en su pantalla las pantallas de los PC de sus alumnos y, si conviene, enviarles mensajes personalizados.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Cuando convenga, proyectar la pantalla del PC de un alumno a la PD, utilizando el </a:t>
            </a:r>
            <a:r>
              <a:rPr lang="es-ES" sz="2000" dirty="0" smtClean="0">
                <a:solidFill>
                  <a:srgbClr val="C00000"/>
                </a:solidFill>
                <a:latin typeface="Arial" pitchFamily="34" charset="0"/>
                <a:cs typeface="Arial" pitchFamily="34" charset="0"/>
              </a:rPr>
              <a:t>software de control de red </a:t>
            </a:r>
            <a:endParaRPr lang="es-ES" sz="2000" dirty="0" smtClean="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496" y="44624"/>
            <a:ext cx="8964488" cy="720080"/>
          </a:xfrm>
        </p:spPr>
        <p:txBody>
          <a:bodyPr>
            <a:normAutofit/>
          </a:bodyPr>
          <a:lstStyle/>
          <a:p>
            <a:pPr>
              <a:spcBef>
                <a:spcPts val="600"/>
              </a:spcBef>
              <a:spcAft>
                <a:spcPts val="600"/>
              </a:spcAft>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 ESPECÍFICO DE LAS TIC EN DIRECCIÓN</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107504" y="836712"/>
            <a:ext cx="9036496" cy="6021288"/>
          </a:xfrm>
        </p:spPr>
        <p:txBody>
          <a:bodyPr>
            <a:normAutofit lnSpcReduction="10000"/>
          </a:bodyPr>
          <a:lstStyle/>
          <a:p>
            <a:pPr marL="0" algn="just">
              <a:buNone/>
            </a:pPr>
            <a:endParaRPr lang="es-ES" sz="2000" dirty="0" smtClean="0">
              <a:latin typeface="Arial" pitchFamily="34" charset="0"/>
              <a:cs typeface="Arial" pitchFamily="34" charset="0"/>
            </a:endParaRPr>
          </a:p>
          <a:p>
            <a:pPr>
              <a:spcBef>
                <a:spcPts val="600"/>
              </a:spcBef>
              <a:spcAft>
                <a:spcPts val="600"/>
              </a:spcAft>
            </a:pPr>
            <a:r>
              <a:rPr lang="es-ES" sz="2000" b="1" dirty="0" smtClean="0">
                <a:solidFill>
                  <a:srgbClr val="2E05FB"/>
                </a:solidFill>
                <a:latin typeface="Arial" pitchFamily="34" charset="0"/>
                <a:cs typeface="Arial" pitchFamily="34" charset="0"/>
              </a:rPr>
              <a:t>Buscar información</a:t>
            </a:r>
            <a:r>
              <a:rPr lang="es-ES" sz="2000" dirty="0" smtClean="0">
                <a:solidFill>
                  <a:srgbClr val="002060"/>
                </a:solidFill>
                <a:latin typeface="Arial" pitchFamily="34" charset="0"/>
                <a:cs typeface="Arial" pitchFamily="34" charset="0"/>
              </a:rPr>
              <a:t>: recursos, informes, normativas oficiales, datos de otros centros…</a:t>
            </a:r>
          </a:p>
          <a:p>
            <a:pPr>
              <a:spcBef>
                <a:spcPts val="600"/>
              </a:spcBef>
              <a:spcAft>
                <a:spcPts val="600"/>
              </a:spcAft>
            </a:pPr>
            <a:r>
              <a:rPr lang="es-ES" sz="2000" b="1" dirty="0" smtClean="0">
                <a:solidFill>
                  <a:srgbClr val="2E05FB"/>
                </a:solidFill>
                <a:latin typeface="Arial" pitchFamily="34" charset="0"/>
                <a:cs typeface="Arial" pitchFamily="34" charset="0"/>
              </a:rPr>
              <a:t>Editar documentos</a:t>
            </a:r>
            <a:r>
              <a:rPr lang="es-ES" sz="2000" dirty="0" smtClean="0">
                <a:solidFill>
                  <a:srgbClr val="002060"/>
                </a:solidFill>
                <a:latin typeface="Arial" pitchFamily="34" charset="0"/>
                <a:cs typeface="Arial" pitchFamily="34" charset="0"/>
              </a:rPr>
              <a:t>: escribir documentos y cartas, cumplimentar estadísticas, preparar informes y presentaciones multimedia para las reuniones.., </a:t>
            </a:r>
          </a:p>
          <a:p>
            <a:pPr>
              <a:spcBef>
                <a:spcPts val="600"/>
              </a:spcBef>
              <a:spcAft>
                <a:spcPts val="600"/>
              </a:spcAft>
            </a:pPr>
            <a:r>
              <a:rPr lang="es-ES" sz="2000" b="1" dirty="0" smtClean="0">
                <a:solidFill>
                  <a:srgbClr val="2E05FB"/>
                </a:solidFill>
                <a:latin typeface="Arial" pitchFamily="34" charset="0"/>
                <a:cs typeface="Arial" pitchFamily="34" charset="0"/>
              </a:rPr>
              <a:t>Agenda </a:t>
            </a:r>
            <a:r>
              <a:rPr lang="es-ES" sz="2000" dirty="0" smtClean="0">
                <a:solidFill>
                  <a:srgbClr val="002060"/>
                </a:solidFill>
                <a:latin typeface="Arial" pitchFamily="34" charset="0"/>
                <a:cs typeface="Arial" pitchFamily="34" charset="0"/>
              </a:rPr>
              <a:t>de compromisos internos y actos externos.</a:t>
            </a:r>
          </a:p>
          <a:p>
            <a:pPr>
              <a:spcBef>
                <a:spcPts val="600"/>
              </a:spcBef>
              <a:spcAft>
                <a:spcPts val="600"/>
              </a:spcAft>
            </a:pPr>
            <a:r>
              <a:rPr lang="es-ES" sz="2000" b="1" dirty="0" smtClean="0">
                <a:solidFill>
                  <a:srgbClr val="2E05FB"/>
                </a:solidFill>
                <a:latin typeface="Arial" pitchFamily="34" charset="0"/>
                <a:cs typeface="Arial" pitchFamily="34" charset="0"/>
              </a:rPr>
              <a:t>Uso de las funcionalidades de la</a:t>
            </a:r>
            <a:r>
              <a:rPr lang="es-ES" sz="2000" dirty="0" smtClean="0">
                <a:solidFill>
                  <a:srgbClr val="002060"/>
                </a:solidFill>
                <a:latin typeface="Arial" pitchFamily="34" charset="0"/>
                <a:cs typeface="Arial" pitchFamily="34" charset="0"/>
              </a:rPr>
              <a:t>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de centro.</a:t>
            </a:r>
          </a:p>
          <a:p>
            <a:pPr>
              <a:spcBef>
                <a:spcPts val="600"/>
              </a:spcBef>
              <a:spcAft>
                <a:spcPts val="600"/>
              </a:spcAft>
            </a:pPr>
            <a:r>
              <a:rPr lang="es-ES" sz="2000" b="1" dirty="0" smtClean="0">
                <a:solidFill>
                  <a:srgbClr val="2E05FB"/>
                </a:solidFill>
                <a:latin typeface="Arial" pitchFamily="34" charset="0"/>
                <a:cs typeface="Arial" pitchFamily="34" charset="0"/>
              </a:rPr>
              <a:t>Contabilidad</a:t>
            </a:r>
            <a:r>
              <a:rPr lang="es-ES" sz="2000" dirty="0" smtClean="0">
                <a:solidFill>
                  <a:srgbClr val="002060"/>
                </a:solidFill>
                <a:latin typeface="Arial" pitchFamily="34" charset="0"/>
                <a:cs typeface="Arial" pitchFamily="34" charset="0"/>
              </a:rPr>
              <a:t>: gastos e ingresos, control presupuestario</a:t>
            </a:r>
            <a:r>
              <a:rPr lang="es-ES" sz="2000" b="1" dirty="0" smtClean="0">
                <a:solidFill>
                  <a:srgbClr val="2E05FB"/>
                </a:solidFill>
                <a:latin typeface="Arial" pitchFamily="34" charset="0"/>
                <a:cs typeface="Arial" pitchFamily="34" charset="0"/>
              </a:rPr>
              <a:t>,</a:t>
            </a:r>
            <a:r>
              <a:rPr lang="es-ES" sz="2000" dirty="0" smtClean="0">
                <a:solidFill>
                  <a:srgbClr val="002060"/>
                </a:solidFill>
                <a:latin typeface="Arial" pitchFamily="34" charset="0"/>
                <a:cs typeface="Arial" pitchFamily="34" charset="0"/>
              </a:rPr>
              <a:t> seguimiento de inventarios…</a:t>
            </a:r>
          </a:p>
          <a:p>
            <a:pPr>
              <a:spcBef>
                <a:spcPts val="600"/>
              </a:spcBef>
              <a:spcAft>
                <a:spcPts val="600"/>
              </a:spcAft>
            </a:pPr>
            <a:r>
              <a:rPr lang="es-ES" sz="2000" b="1" dirty="0" smtClean="0">
                <a:solidFill>
                  <a:srgbClr val="2E05FB"/>
                </a:solidFill>
                <a:latin typeface="Arial" pitchFamily="34" charset="0"/>
                <a:cs typeface="Arial" pitchFamily="34" charset="0"/>
              </a:rPr>
              <a:t>Actividades de comunicación </a:t>
            </a:r>
            <a:r>
              <a:rPr lang="es-ES" sz="2000" dirty="0" smtClean="0">
                <a:solidFill>
                  <a:srgbClr val="002060"/>
                </a:solidFill>
                <a:latin typeface="Arial" pitchFamily="34" charset="0"/>
                <a:cs typeface="Arial" pitchFamily="34" charset="0"/>
              </a:rPr>
              <a:t>con el profesorado, alumnos, familias, administración, contacto con otros centros…</a:t>
            </a:r>
          </a:p>
          <a:p>
            <a:pPr>
              <a:spcBef>
                <a:spcPts val="600"/>
              </a:spcBef>
              <a:spcAft>
                <a:spcPts val="600"/>
              </a:spcAft>
            </a:pPr>
            <a:r>
              <a:rPr lang="es-ES" sz="2000" b="1" dirty="0" smtClean="0">
                <a:solidFill>
                  <a:srgbClr val="2E05FB"/>
                </a:solidFill>
                <a:latin typeface="Arial" pitchFamily="34" charset="0"/>
                <a:cs typeface="Arial" pitchFamily="34" charset="0"/>
              </a:rPr>
              <a:t>Actividades de jefatura de estudios</a:t>
            </a:r>
            <a:r>
              <a:rPr lang="es-ES" sz="2000" dirty="0" smtClean="0">
                <a:solidFill>
                  <a:srgbClr val="002060"/>
                </a:solidFill>
                <a:latin typeface="Arial" pitchFamily="34" charset="0"/>
                <a:cs typeface="Arial" pitchFamily="34" charset="0"/>
              </a:rPr>
              <a:t>: planificar el curso, elaborar horarios, gestión de incidencias…</a:t>
            </a:r>
          </a:p>
          <a:p>
            <a:pPr>
              <a:spcBef>
                <a:spcPts val="600"/>
              </a:spcBef>
              <a:spcAft>
                <a:spcPts val="600"/>
              </a:spcAft>
            </a:pPr>
            <a:r>
              <a:rPr lang="es-ES" sz="2000" b="1" dirty="0" smtClean="0">
                <a:solidFill>
                  <a:srgbClr val="2E05FB"/>
                </a:solidFill>
                <a:latin typeface="Arial" pitchFamily="34" charset="0"/>
                <a:cs typeface="Arial" pitchFamily="34" charset="0"/>
              </a:rPr>
              <a:t>Actividades de secretaría</a:t>
            </a:r>
            <a:r>
              <a:rPr lang="es-ES" sz="2000" dirty="0" smtClean="0">
                <a:solidFill>
                  <a:srgbClr val="002060"/>
                </a:solidFill>
                <a:latin typeface="Arial" pitchFamily="34" charset="0"/>
                <a:cs typeface="Arial" pitchFamily="34" charset="0"/>
              </a:rPr>
              <a:t>: archivo de documentación, gestión de profesores y personal no docente, gestión de alumnos (expedientes, certificados…). </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144000" cy="706090"/>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USO DE LAS TIC POR LAS FAMILIAS</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107504" y="1196752"/>
            <a:ext cx="8892480" cy="4968552"/>
          </a:xfrm>
        </p:spPr>
        <p:txBody>
          <a:bodyPr>
            <a:normAutofit/>
          </a:bodyPr>
          <a:lstStyle/>
          <a:p>
            <a:pPr marL="0" algn="just">
              <a:spcBef>
                <a:spcPts val="600"/>
              </a:spcBef>
              <a:spcAft>
                <a:spcPts val="2400"/>
              </a:spcAft>
              <a:buNone/>
            </a:pPr>
            <a:r>
              <a:rPr lang="es-ES" sz="2000" i="1" dirty="0" smtClean="0">
                <a:latin typeface="Arial" pitchFamily="34" charset="0"/>
                <a:cs typeface="Arial" pitchFamily="34" charset="0"/>
              </a:rPr>
              <a:t>Con TIC se puede implicar más a los padres en educación. Pueden conocer y comprender más lo que se hace, apoyar a sus hijos en la realización de algunas actividades y colaborar más eficazmente con el profesorado.</a:t>
            </a:r>
          </a:p>
          <a:p>
            <a:pPr marL="0" algn="just">
              <a:spcBef>
                <a:spcPts val="600"/>
              </a:spcBef>
              <a:spcAft>
                <a:spcPts val="600"/>
              </a:spcAft>
            </a:pPr>
            <a:r>
              <a:rPr lang="es-ES" sz="2000" b="1" dirty="0" smtClean="0">
                <a:solidFill>
                  <a:srgbClr val="2E05FB"/>
                </a:solidFill>
                <a:latin typeface="Arial" pitchFamily="34" charset="0"/>
                <a:cs typeface="Arial" pitchFamily="34" charset="0"/>
              </a:rPr>
              <a:t>Entrar periódicamente en la </a:t>
            </a:r>
            <a:r>
              <a:rPr lang="es-ES" sz="2000" i="1" dirty="0" smtClean="0">
                <a:solidFill>
                  <a:srgbClr val="C00000"/>
                </a:solidFill>
                <a:latin typeface="Arial" pitchFamily="34" charset="0"/>
                <a:cs typeface="Arial" pitchFamily="34" charset="0"/>
              </a:rPr>
              <a:t>intranet educativa</a:t>
            </a:r>
            <a:r>
              <a:rPr lang="es-ES" sz="2000" dirty="0" smtClean="0">
                <a:solidFill>
                  <a:srgbClr val="002060"/>
                </a:solidFill>
                <a:latin typeface="Arial" pitchFamily="34" charset="0"/>
                <a:cs typeface="Arial" pitchFamily="34" charset="0"/>
              </a:rPr>
              <a:t> del centro para conocer las actividades que se realizan, y especialmente las que se desarrollan en los cursos de sus hijos.</a:t>
            </a:r>
          </a:p>
          <a:p>
            <a:pPr marL="0" algn="just">
              <a:spcBef>
                <a:spcPts val="600"/>
              </a:spcBef>
              <a:spcAft>
                <a:spcPts val="600"/>
              </a:spcAft>
            </a:pPr>
            <a:r>
              <a:rPr lang="es-ES" sz="2000" b="1" dirty="0" smtClean="0">
                <a:solidFill>
                  <a:srgbClr val="2E05FB"/>
                </a:solidFill>
                <a:latin typeface="Arial" pitchFamily="34" charset="0"/>
                <a:cs typeface="Arial" pitchFamily="34" charset="0"/>
              </a:rPr>
              <a:t>Comunicarse</a:t>
            </a:r>
            <a:r>
              <a:rPr lang="es-ES" sz="2000" dirty="0" smtClean="0">
                <a:solidFill>
                  <a:srgbClr val="002060"/>
                </a:solidFill>
                <a:latin typeface="Arial" pitchFamily="34" charset="0"/>
                <a:cs typeface="Arial" pitchFamily="34" charset="0"/>
              </a:rPr>
              <a:t> con el profesorado y dirección a través del e-mail o l</a:t>
            </a:r>
            <a:r>
              <a:rPr lang="es-ES" sz="2000" i="1" dirty="0" smtClean="0">
                <a:solidFill>
                  <a:srgbClr val="C00000"/>
                </a:solidFill>
                <a:latin typeface="Arial" pitchFamily="34" charset="0"/>
                <a:cs typeface="Arial" pitchFamily="34" charset="0"/>
              </a:rPr>
              <a:t>a intranet educativa</a:t>
            </a:r>
            <a:r>
              <a:rPr lang="es-ES" sz="2000" dirty="0" smtClean="0">
                <a:solidFill>
                  <a:srgbClr val="002060"/>
                </a:solidFill>
                <a:latin typeface="Arial" pitchFamily="34" charset="0"/>
                <a:cs typeface="Arial" pitchFamily="34" charset="0"/>
              </a:rPr>
              <a:t> de centro cuando es necesario.</a:t>
            </a:r>
          </a:p>
          <a:p>
            <a:pPr marL="0" algn="just">
              <a:spcBef>
                <a:spcPts val="600"/>
              </a:spcBef>
              <a:spcAft>
                <a:spcPts val="600"/>
              </a:spcAft>
            </a:pPr>
            <a:r>
              <a:rPr lang="es-ES" sz="2000" b="1" dirty="0" smtClean="0">
                <a:solidFill>
                  <a:srgbClr val="2E05FB"/>
                </a:solidFill>
                <a:latin typeface="Arial" pitchFamily="34" charset="0"/>
                <a:cs typeface="Arial" pitchFamily="34" charset="0"/>
              </a:rPr>
              <a:t>Realizar </a:t>
            </a:r>
            <a:r>
              <a:rPr lang="es-ES" sz="2000" b="1" dirty="0" err="1" smtClean="0">
                <a:solidFill>
                  <a:srgbClr val="2E05FB"/>
                </a:solidFill>
                <a:latin typeface="Arial" pitchFamily="34" charset="0"/>
                <a:cs typeface="Arial" pitchFamily="34" charset="0"/>
              </a:rPr>
              <a:t>telegestiones</a:t>
            </a:r>
            <a:r>
              <a:rPr lang="es-ES" sz="2000" b="1" dirty="0" smtClean="0">
                <a:solidFill>
                  <a:srgbClr val="2E05FB"/>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(comedor, actividades extraescolares, consulta de notas…) a través de la </a:t>
            </a:r>
            <a:r>
              <a:rPr lang="es-ES" sz="2000" i="1" dirty="0" smtClean="0">
                <a:solidFill>
                  <a:srgbClr val="C00000"/>
                </a:solidFill>
                <a:latin typeface="Arial" pitchFamily="34" charset="0"/>
                <a:cs typeface="Arial" pitchFamily="34" charset="0"/>
              </a:rPr>
              <a:t>intranet educativa </a:t>
            </a:r>
            <a:r>
              <a:rPr lang="es-ES" sz="2000" dirty="0" smtClean="0">
                <a:solidFill>
                  <a:srgbClr val="002060"/>
                </a:solidFill>
                <a:latin typeface="Arial" pitchFamily="34" charset="0"/>
                <a:cs typeface="Arial" pitchFamily="34" charset="0"/>
              </a:rPr>
              <a:t>de centro.</a:t>
            </a:r>
          </a:p>
          <a:p>
            <a:pPr marL="0" algn="just">
              <a:spcBef>
                <a:spcPts val="600"/>
              </a:spcBef>
              <a:spcAft>
                <a:spcPts val="600"/>
              </a:spcAft>
            </a:pPr>
            <a:r>
              <a:rPr lang="es-ES" sz="2000" b="1" dirty="0" smtClean="0">
                <a:solidFill>
                  <a:srgbClr val="2E05FB"/>
                </a:solidFill>
                <a:latin typeface="Arial" pitchFamily="34" charset="0"/>
                <a:cs typeface="Arial" pitchFamily="34" charset="0"/>
              </a:rPr>
              <a:t>Ayudar a sus hijos </a:t>
            </a:r>
            <a:r>
              <a:rPr lang="es-ES" sz="2000" dirty="0" smtClean="0">
                <a:solidFill>
                  <a:srgbClr val="002060"/>
                </a:solidFill>
                <a:latin typeface="Arial" pitchFamily="34" charset="0"/>
                <a:cs typeface="Arial" pitchFamily="34" charset="0"/>
              </a:rPr>
              <a:t>en la realización de sus “deberes”: consultar libros digitales y actividades on-line…</a:t>
            </a:r>
          </a:p>
          <a:p>
            <a:pPr marL="0" algn="just">
              <a:spcBef>
                <a:spcPts val="600"/>
              </a:spcBef>
              <a:spcAft>
                <a:spcPts val="600"/>
              </a:spcAft>
              <a:buNone/>
            </a:pPr>
            <a:endParaRPr lang="es-ES" sz="2000" dirty="0" smtClean="0">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179387" y="1700808"/>
            <a:ext cx="8641085" cy="3456384"/>
          </a:xfrm>
        </p:spPr>
        <p:txBody>
          <a:bodyPr>
            <a:normAutofit lnSpcReduction="10000"/>
          </a:bodyPr>
          <a:lstStyle/>
          <a:p>
            <a:pPr>
              <a:spcBef>
                <a:spcPts val="600"/>
              </a:spcBef>
              <a:spcAft>
                <a:spcPts val="600"/>
              </a:spcAft>
            </a:pPr>
            <a:r>
              <a:rPr lang="es-ES" sz="2000" dirty="0" smtClean="0">
                <a:latin typeface="Arial" pitchFamily="34" charset="0"/>
                <a:cs typeface="Arial" pitchFamily="34" charset="0"/>
                <a:hlinkClick r:id="rId3"/>
              </a:rPr>
              <a:t>Aulas TIC: un alumno, un ordenador</a:t>
            </a:r>
            <a:endParaRPr lang="es-ES" sz="2000" dirty="0" smtClean="0">
              <a:latin typeface="Arial" pitchFamily="34" charset="0"/>
              <a:cs typeface="Arial" pitchFamily="34" charset="0"/>
            </a:endParaRPr>
          </a:p>
          <a:p>
            <a:pPr>
              <a:spcBef>
                <a:spcPts val="600"/>
              </a:spcBef>
              <a:spcAft>
                <a:spcPts val="600"/>
              </a:spcAft>
            </a:pPr>
            <a:r>
              <a:rPr lang="es-ES" sz="2000" dirty="0" smtClean="0">
                <a:latin typeface="Arial" pitchFamily="34" charset="0"/>
                <a:cs typeface="Arial" pitchFamily="34" charset="0"/>
              </a:rPr>
              <a:t>Portal </a:t>
            </a:r>
            <a:r>
              <a:rPr lang="es-ES" sz="2000" dirty="0" smtClean="0">
                <a:latin typeface="Arial" pitchFamily="34" charset="0"/>
                <a:cs typeface="Arial" pitchFamily="34" charset="0"/>
              </a:rPr>
              <a:t>de las AULAS del siglo XXI</a:t>
            </a:r>
            <a:br>
              <a:rPr lang="es-ES" sz="2000" dirty="0" smtClean="0">
                <a:latin typeface="Arial" pitchFamily="34" charset="0"/>
                <a:cs typeface="Arial" pitchFamily="34" charset="0"/>
              </a:rPr>
            </a:br>
            <a:r>
              <a:rPr lang="es-ES" sz="2000" dirty="0" smtClean="0">
                <a:latin typeface="Arial" pitchFamily="34" charset="0"/>
                <a:cs typeface="Arial" pitchFamily="34" charset="0"/>
                <a:hlinkClick r:id="rId4"/>
              </a:rPr>
              <a:t>http://www.peremarques.net/aulasticportada.htm</a:t>
            </a:r>
            <a:endParaRPr lang="es-ES" sz="2000" dirty="0" smtClean="0">
              <a:latin typeface="Arial" pitchFamily="34" charset="0"/>
              <a:cs typeface="Arial" pitchFamily="34" charset="0"/>
            </a:endParaRPr>
          </a:p>
          <a:p>
            <a:pPr>
              <a:spcBef>
                <a:spcPts val="600"/>
              </a:spcBef>
              <a:spcAft>
                <a:spcPts val="600"/>
              </a:spcAft>
            </a:pPr>
            <a:r>
              <a:rPr lang="es-ES" sz="2000" dirty="0" smtClean="0">
                <a:latin typeface="Arial" pitchFamily="34" charset="0"/>
                <a:cs typeface="Arial" pitchFamily="34" charset="0"/>
                <a:hlinkClick r:id="rId5"/>
              </a:rPr>
              <a:t>18 modelos didácticos de uso de la pizarra digital</a:t>
            </a:r>
            <a:endParaRPr lang="es-ES" sz="2000" dirty="0" smtClean="0">
              <a:latin typeface="Arial" pitchFamily="34" charset="0"/>
              <a:cs typeface="Arial" pitchFamily="34" charset="0"/>
            </a:endParaRPr>
          </a:p>
          <a:p>
            <a:pPr>
              <a:spcAft>
                <a:spcPct val="40000"/>
              </a:spcAft>
            </a:pPr>
            <a:r>
              <a:rPr lang="es-ES" sz="2000" kern="0" dirty="0" smtClean="0">
                <a:latin typeface="Arial" pitchFamily="34" charset="0"/>
                <a:cs typeface="Arial" pitchFamily="34" charset="0"/>
                <a:hlinkClick r:id="rId6"/>
              </a:rPr>
              <a:t>¿Quien teme el busca, copia y pega de Internet?</a:t>
            </a:r>
            <a:endParaRPr lang="es-ES" sz="2000" dirty="0" smtClean="0">
              <a:latin typeface="Arial" pitchFamily="34" charset="0"/>
              <a:cs typeface="Arial" pitchFamily="34" charset="0"/>
            </a:endParaRPr>
          </a:p>
          <a:p>
            <a:pPr>
              <a:spcAft>
                <a:spcPct val="40000"/>
              </a:spcAft>
            </a:pPr>
            <a:r>
              <a:rPr lang="es-ES" sz="2000" dirty="0" smtClean="0">
                <a:latin typeface="Arial" pitchFamily="34" charset="0"/>
                <a:cs typeface="Arial" pitchFamily="34" charset="0"/>
                <a:hlinkClick r:id="rId7"/>
              </a:rPr>
              <a:t>Recetas para acabar con el 50% del fracaso escolar (1)</a:t>
            </a:r>
            <a:endParaRPr lang="es-ES" sz="2000" dirty="0" smtClean="0">
              <a:latin typeface="Arial" pitchFamily="34" charset="0"/>
              <a:cs typeface="Arial" pitchFamily="34" charset="0"/>
            </a:endParaRPr>
          </a:p>
          <a:p>
            <a:pPr eaLnBrk="1" hangingPunct="1">
              <a:spcAft>
                <a:spcPct val="40000"/>
              </a:spcAft>
            </a:pPr>
            <a:r>
              <a:rPr lang="es-ES" sz="2000" dirty="0" smtClean="0">
                <a:latin typeface="Arial" pitchFamily="34" charset="0"/>
                <a:cs typeface="Arial" pitchFamily="34" charset="0"/>
                <a:hlinkClick r:id="rId8"/>
              </a:rPr>
              <a:t>Tecnología educativa. Web de Pere </a:t>
            </a:r>
            <a:r>
              <a:rPr lang="es-ES" sz="2000" dirty="0" err="1" smtClean="0">
                <a:latin typeface="Arial" pitchFamily="34" charset="0"/>
                <a:cs typeface="Arial" pitchFamily="34" charset="0"/>
                <a:hlinkClick r:id="rId8"/>
              </a:rPr>
              <a:t>Marquès</a:t>
            </a:r>
            <a:endParaRPr lang="es-ES" sz="2000" dirty="0" smtClean="0">
              <a:latin typeface="Arial" pitchFamily="34" charset="0"/>
              <a:cs typeface="Arial" pitchFamily="34" charset="0"/>
            </a:endParaRPr>
          </a:p>
          <a:p>
            <a:pPr eaLnBrk="1" hangingPunct="1">
              <a:spcAft>
                <a:spcPct val="40000"/>
              </a:spcAft>
            </a:pPr>
            <a:r>
              <a:rPr lang="es-ES" sz="2000" dirty="0" smtClean="0">
                <a:latin typeface="Arial" pitchFamily="34" charset="0"/>
                <a:cs typeface="Arial" pitchFamily="34" charset="0"/>
                <a:hlinkClick r:id="rId9"/>
              </a:rPr>
              <a:t>Grupo de investigación DIM-UAB</a:t>
            </a:r>
            <a:endParaRPr lang="es-ES" sz="2000" dirty="0" smtClean="0">
              <a:latin typeface="Arial" pitchFamily="34" charset="0"/>
              <a:cs typeface="Arial" pitchFamily="34" charset="0"/>
            </a:endParaRPr>
          </a:p>
          <a:p>
            <a:pPr algn="ctr" eaLnBrk="1" hangingPunct="1">
              <a:lnSpc>
                <a:spcPct val="80000"/>
              </a:lnSpc>
              <a:spcAft>
                <a:spcPct val="40000"/>
              </a:spcAft>
              <a:buFontTx/>
              <a:buNone/>
            </a:pPr>
            <a:endParaRPr lang="es-ES" sz="2000" dirty="0" smtClean="0"/>
          </a:p>
        </p:txBody>
      </p:sp>
      <p:sp>
        <p:nvSpPr>
          <p:cNvPr id="41988" name="Rectangle 5"/>
          <p:cNvSpPr>
            <a:spLocks noChangeArrowheads="1"/>
          </p:cNvSpPr>
          <p:nvPr/>
        </p:nvSpPr>
        <p:spPr bwMode="auto">
          <a:xfrm>
            <a:off x="144463" y="404813"/>
            <a:ext cx="8999537" cy="576262"/>
          </a:xfrm>
          <a:prstGeom prst="rect">
            <a:avLst/>
          </a:prstGeom>
          <a:noFill/>
          <a:ln w="9525">
            <a:noFill/>
            <a:miter lim="800000"/>
            <a:headEnd/>
            <a:tailEnd/>
          </a:ln>
        </p:spPr>
        <p:txBody>
          <a:bodyPr anchor="ctr"/>
          <a:lstStyle/>
          <a:p>
            <a:pPr algn="ctr"/>
            <a:r>
              <a:rPr lang="es-ES" sz="2800" b="1" i="1" dirty="0" smtClean="0">
                <a:solidFill>
                  <a:srgbClr val="C00000"/>
                </a:solidFill>
                <a:effectLst>
                  <a:outerShdw blurRad="38100" dist="38100" dir="2700000" algn="tl">
                    <a:srgbClr val="000000">
                      <a:alpha val="43137"/>
                    </a:srgbClr>
                  </a:outerShdw>
                </a:effectLst>
              </a:rPr>
              <a:t>MÁS INFORMACIÓN…</a:t>
            </a:r>
            <a:endParaRPr lang="es-ES" sz="2800" b="1" i="1" dirty="0">
              <a:solidFill>
                <a:srgbClr val="C00000"/>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7384"/>
            <a:ext cx="8640960" cy="792088"/>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Explorar materiales y hacer trabajos con el PC</a:t>
            </a:r>
            <a:endParaRPr lang="es-ES" sz="3600" dirty="0"/>
          </a:p>
        </p:txBody>
      </p:sp>
      <p:sp>
        <p:nvSpPr>
          <p:cNvPr id="3" name="2 Subtítulo"/>
          <p:cNvSpPr>
            <a:spLocks noGrp="1"/>
          </p:cNvSpPr>
          <p:nvPr>
            <p:ph type="subTitle" idx="1"/>
          </p:nvPr>
        </p:nvSpPr>
        <p:spPr>
          <a:xfrm>
            <a:off x="179512" y="692696"/>
            <a:ext cx="8964488" cy="6165304"/>
          </a:xfrm>
        </p:spPr>
        <p:txBody>
          <a:bodyPr>
            <a:noAutofit/>
          </a:bodyPr>
          <a:lstStyle/>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Explorar con el PC materiales multimedia sobre la asignatura</a:t>
            </a:r>
            <a:r>
              <a:rPr lang="es-ES" sz="2000" dirty="0" smtClean="0">
                <a:solidFill>
                  <a:srgbClr val="002060"/>
                </a:solidFill>
                <a:latin typeface="Arial" pitchFamily="34" charset="0"/>
                <a:cs typeface="Arial" pitchFamily="34" charset="0"/>
              </a:rPr>
              <a:t>: revisar esquemas y ejemplos, hacer ejercicios, practicar con simulaciones, consultar bases de datos, vídeos, prensa digital, libros digitales…</a:t>
            </a:r>
          </a:p>
          <a:p>
            <a:pPr indent="360000" algn="l">
              <a:spcBef>
                <a:spcPts val="600"/>
              </a:spcBef>
              <a:spcAft>
                <a:spcPts val="600"/>
              </a:spcAft>
              <a:buFont typeface="Arial" pitchFamily="34" charset="0"/>
              <a:buChar char="•"/>
            </a:pPr>
            <a:r>
              <a:rPr lang="es-ES" sz="2000" dirty="0" smtClean="0">
                <a:solidFill>
                  <a:schemeClr val="tx1"/>
                </a:solidFill>
                <a:latin typeface="Arial" pitchFamily="34" charset="0"/>
                <a:cs typeface="Arial" pitchFamily="34" charset="0"/>
              </a:rPr>
              <a:t>Los materiales los encontrará en la </a:t>
            </a:r>
            <a:r>
              <a:rPr lang="es-ES" sz="2000" i="1" dirty="0" smtClean="0">
                <a:solidFill>
                  <a:srgbClr val="C00000"/>
                </a:solidFill>
                <a:latin typeface="Arial" pitchFamily="34" charset="0"/>
                <a:cs typeface="Arial" pitchFamily="34" charset="0"/>
              </a:rPr>
              <a:t>intranet educativa</a:t>
            </a:r>
            <a:r>
              <a:rPr lang="es-ES" sz="2000" dirty="0" smtClean="0">
                <a:solidFill>
                  <a:schemeClr val="tx1"/>
                </a:solidFill>
                <a:latin typeface="Arial" pitchFamily="34" charset="0"/>
                <a:cs typeface="Arial" pitchFamily="34" charset="0"/>
              </a:rPr>
              <a:t>, </a:t>
            </a:r>
            <a:r>
              <a:rPr lang="es-ES" sz="2000" i="1" dirty="0" smtClean="0">
                <a:solidFill>
                  <a:srgbClr val="FF0000"/>
                </a:solidFill>
                <a:latin typeface="Arial" pitchFamily="34" charset="0"/>
                <a:cs typeface="Arial" pitchFamily="34" charset="0"/>
              </a:rPr>
              <a:t>blog del profesor</a:t>
            </a:r>
            <a:r>
              <a:rPr lang="es-ES" sz="2000" b="1" i="1" dirty="0" smtClean="0">
                <a:solidFill>
                  <a:srgbClr val="2E05FB"/>
                </a:solidFill>
                <a:latin typeface="Arial" pitchFamily="34" charset="0"/>
                <a:cs typeface="Arial" pitchFamily="34" charset="0"/>
              </a:rPr>
              <a:t> </a:t>
            </a:r>
            <a:r>
              <a:rPr lang="es-ES" sz="2000" dirty="0" smtClean="0">
                <a:solidFill>
                  <a:schemeClr val="tx1"/>
                </a:solidFill>
                <a:latin typeface="Arial" pitchFamily="34" charset="0"/>
                <a:cs typeface="Arial" pitchFamily="34" charset="0"/>
              </a:rPr>
              <a:t>o Internet</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Hacer trabajos y presentarlos en formato audio, vídeo o multimedia</a:t>
            </a:r>
            <a:r>
              <a:rPr lang="es-ES" sz="2000" b="1" i="1" dirty="0" smtClean="0">
                <a:solidFill>
                  <a:srgbClr val="2E05FB"/>
                </a:solidFill>
                <a:latin typeface="Arial" pitchFamily="34" charset="0"/>
                <a:cs typeface="Arial" pitchFamily="34" charset="0"/>
              </a:rPr>
              <a:t>.</a:t>
            </a:r>
            <a:endParaRPr lang="es-ES" sz="2000" dirty="0" smtClean="0">
              <a:solidFill>
                <a:srgbClr val="002060"/>
              </a:solidFill>
              <a:latin typeface="Arial" pitchFamily="34" charset="0"/>
              <a:cs typeface="Arial" pitchFamily="34" charset="0"/>
            </a:endParaRPr>
          </a:p>
          <a:p>
            <a:pPr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Buscar en Internet nuevos materiales para compartirlos</a:t>
            </a:r>
            <a:r>
              <a:rPr lang="es-ES" sz="2000" dirty="0" smtClean="0">
                <a:solidFill>
                  <a:srgbClr val="002060"/>
                </a:solidFill>
                <a:latin typeface="Arial" pitchFamily="34" charset="0"/>
                <a:cs typeface="Arial" pitchFamily="34" charset="0"/>
              </a:rPr>
              <a:t> en </a:t>
            </a:r>
            <a:r>
              <a:rPr lang="es-ES" sz="2000" i="1" dirty="0" smtClean="0">
                <a:solidFill>
                  <a:srgbClr val="002060"/>
                </a:solidFill>
                <a:latin typeface="Arial" pitchFamily="34" charset="0"/>
                <a:cs typeface="Arial" pitchFamily="34" charset="0"/>
              </a:rPr>
              <a:t>su </a:t>
            </a:r>
            <a:r>
              <a:rPr lang="es-ES" sz="2000" i="1" dirty="0" smtClean="0">
                <a:solidFill>
                  <a:srgbClr val="C00000"/>
                </a:solidFill>
                <a:latin typeface="Arial" pitchFamily="34" charset="0"/>
                <a:cs typeface="Arial" pitchFamily="34" charset="0"/>
              </a:rPr>
              <a:t>blog personal</a:t>
            </a:r>
            <a:r>
              <a:rPr lang="es-ES" sz="2000" i="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(con un comentario introductorio) o para presentarlos a los compañeros y al profesor en clase con la PD.</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materiales que se encuentren en Internet y se vean de interés para la asignatura, se pueden enlazar en la wiki colaborativa: </a:t>
            </a:r>
            <a:r>
              <a:rPr lang="es-ES" sz="2000" b="1" i="1" dirty="0" smtClean="0">
                <a:solidFill>
                  <a:srgbClr val="2E05FB"/>
                </a:solidFill>
                <a:latin typeface="Arial" pitchFamily="34" charset="0"/>
                <a:cs typeface="Arial" pitchFamily="34" charset="0"/>
              </a:rPr>
              <a:t>“enciclopedia de recursos para la asignatura”</a:t>
            </a:r>
            <a:r>
              <a:rPr lang="es-ES" sz="2000" dirty="0" smtClean="0">
                <a:solidFill>
                  <a:srgbClr val="002060"/>
                </a:solidFill>
                <a:latin typeface="Arial" pitchFamily="34" charset="0"/>
                <a:cs typeface="Arial" pitchFamily="34" charset="0"/>
              </a:rPr>
              <a:t>.</a:t>
            </a:r>
          </a:p>
          <a:p>
            <a:pPr indent="360000" algn="l">
              <a:spcBef>
                <a:spcPts val="600"/>
              </a:spcBef>
              <a:spcAft>
                <a:spcPts val="600"/>
              </a:spcAft>
              <a:buFont typeface="Arial" pitchFamily="34" charset="0"/>
              <a:buChar char="•"/>
            </a:pPr>
            <a:r>
              <a:rPr lang="es-ES" sz="2000" i="1" dirty="0" smtClean="0">
                <a:solidFill>
                  <a:srgbClr val="002060"/>
                </a:solidFill>
                <a:latin typeface="Arial" pitchFamily="34" charset="0"/>
                <a:cs typeface="Arial" pitchFamily="34" charset="0"/>
              </a:rPr>
              <a:t>El PC personal y el acceso  permanente a los recursos de la </a:t>
            </a:r>
            <a:r>
              <a:rPr lang="es-ES" sz="2000" i="1" dirty="0" smtClean="0">
                <a:solidFill>
                  <a:srgbClr val="C00000"/>
                </a:solidFill>
                <a:latin typeface="Arial" pitchFamily="34" charset="0"/>
                <a:cs typeface="Arial" pitchFamily="34" charset="0"/>
              </a:rPr>
              <a:t>intranet educativa</a:t>
            </a:r>
            <a:r>
              <a:rPr lang="es-ES" sz="2000" i="1" dirty="0" smtClean="0">
                <a:solidFill>
                  <a:srgbClr val="002060"/>
                </a:solidFill>
                <a:latin typeface="Arial" pitchFamily="34" charset="0"/>
                <a:cs typeface="Arial" pitchFamily="34" charset="0"/>
              </a:rPr>
              <a:t> e Internet, permite al alumnado trasladarse fácilmente a trabajar a cualquier lugar del centro.</a:t>
            </a:r>
          </a:p>
          <a:p>
            <a:pPr indent="360000" algn="l">
              <a:spcBef>
                <a:spcPts val="600"/>
              </a:spcBef>
              <a:spcAft>
                <a:spcPts val="600"/>
              </a:spcAft>
            </a:pPr>
            <a:r>
              <a:rPr lang="es-ES" sz="2000" dirty="0" smtClean="0">
                <a:solidFill>
                  <a:srgbClr val="002060"/>
                </a:solidFill>
                <a:latin typeface="Arial" pitchFamily="34" charset="0"/>
                <a:cs typeface="Arial" pitchFamily="34" charset="0"/>
              </a:rPr>
              <a:t/>
            </a:r>
            <a:br>
              <a:rPr lang="es-ES" sz="2000" dirty="0" smtClean="0">
                <a:solidFill>
                  <a:srgbClr val="002060"/>
                </a:solidFill>
                <a:latin typeface="Arial" pitchFamily="34" charset="0"/>
                <a:cs typeface="Arial" pitchFamily="34" charset="0"/>
              </a:rPr>
            </a:br>
            <a:endParaRPr lang="es-ES" sz="2000" b="1"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0"/>
            <a:ext cx="8640960" cy="1052736"/>
          </a:xfrm>
        </p:spPr>
        <p:txBody>
          <a:bodyPr>
            <a:norm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Realizar consultas a los compañeros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y al profesor</a:t>
            </a:r>
            <a:endParaRPr lang="es-ES" sz="3600" dirty="0"/>
          </a:p>
        </p:txBody>
      </p:sp>
      <p:sp>
        <p:nvSpPr>
          <p:cNvPr id="3" name="2 Subtítulo"/>
          <p:cNvSpPr>
            <a:spLocks noGrp="1"/>
          </p:cNvSpPr>
          <p:nvPr>
            <p:ph type="subTitle" idx="1"/>
          </p:nvPr>
        </p:nvSpPr>
        <p:spPr>
          <a:xfrm>
            <a:off x="107504" y="980728"/>
            <a:ext cx="9036496" cy="5877272"/>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Cuando tengan dudas relacionadas con los estudios</a:t>
            </a:r>
            <a:r>
              <a:rPr lang="es-ES" sz="2000" b="1" dirty="0" smtClean="0">
                <a:solidFill>
                  <a:srgbClr val="2E05FB"/>
                </a:solidFill>
                <a:latin typeface="Arial" pitchFamily="34" charset="0"/>
                <a:cs typeface="Arial" pitchFamily="34" charset="0"/>
              </a:rPr>
              <a:t>, los estudiantes pueden realizar consultas por e-mail o mensajería instantánea a sus compañeros </a:t>
            </a:r>
            <a:r>
              <a:rPr lang="es-ES" sz="2000" dirty="0" smtClean="0">
                <a:solidFill>
                  <a:srgbClr val="002060"/>
                </a:solidFill>
                <a:latin typeface="Arial" pitchFamily="34" charset="0"/>
                <a:cs typeface="Arial" pitchFamily="34" charset="0"/>
              </a:rPr>
              <a:t>más allegados.</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En caso de dudas importantes que no puedan ser resueltas de otra manera </a:t>
            </a:r>
            <a:r>
              <a:rPr lang="es-ES" sz="2000" i="1" dirty="0" smtClean="0">
                <a:solidFill>
                  <a:srgbClr val="002060"/>
                </a:solidFill>
                <a:latin typeface="Arial" pitchFamily="34" charset="0"/>
                <a:cs typeface="Arial" pitchFamily="34" charset="0"/>
              </a:rPr>
              <a:t>(compañeros, padres…) </a:t>
            </a:r>
            <a:r>
              <a:rPr lang="es-ES" sz="2000" dirty="0" smtClean="0">
                <a:solidFill>
                  <a:srgbClr val="002060"/>
                </a:solidFill>
                <a:latin typeface="Arial" pitchFamily="34" charset="0"/>
                <a:cs typeface="Arial" pitchFamily="34" charset="0"/>
              </a:rPr>
              <a:t>y no puedan esperar a la próxima clase presencial, los </a:t>
            </a:r>
            <a:r>
              <a:rPr lang="es-ES" sz="2000" b="1" i="1" dirty="0" smtClean="0">
                <a:solidFill>
                  <a:srgbClr val="2E05FB"/>
                </a:solidFill>
                <a:latin typeface="Arial" pitchFamily="34" charset="0"/>
                <a:cs typeface="Arial" pitchFamily="34" charset="0"/>
              </a:rPr>
              <a:t>estudiantes también pueden realizar consultas por e-mail al profesor.</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Organizar </a:t>
            </a:r>
            <a:r>
              <a:rPr lang="es-ES" sz="2000" b="1" i="1" dirty="0" smtClean="0">
                <a:solidFill>
                  <a:srgbClr val="2E05FB"/>
                </a:solidFill>
                <a:latin typeface="Arial" pitchFamily="34" charset="0"/>
                <a:cs typeface="Arial" pitchFamily="34" charset="0"/>
              </a:rPr>
              <a:t>una red social</a:t>
            </a:r>
            <a:r>
              <a:rPr lang="es-ES" sz="2000" dirty="0" smtClean="0">
                <a:solidFill>
                  <a:srgbClr val="002060"/>
                </a:solidFill>
                <a:latin typeface="Arial" pitchFamily="34" charset="0"/>
                <a:cs typeface="Arial" pitchFamily="34" charset="0"/>
              </a:rPr>
              <a:t> cerrada para la clase; facilitará estas consultas.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alumnos con más dificultades para seguir una asignatura tienen </a:t>
            </a:r>
            <a:r>
              <a:rPr lang="es-ES" sz="2000" b="1" i="1" dirty="0" smtClean="0">
                <a:solidFill>
                  <a:srgbClr val="2E05FB"/>
                </a:solidFill>
                <a:latin typeface="Arial" pitchFamily="34" charset="0"/>
                <a:cs typeface="Arial" pitchFamily="34" charset="0"/>
              </a:rPr>
              <a:t>un “colega-tutor”</a:t>
            </a:r>
            <a:r>
              <a:rPr lang="es-ES" sz="2000" dirty="0" smtClean="0">
                <a:solidFill>
                  <a:srgbClr val="002060"/>
                </a:solidFill>
                <a:latin typeface="Arial" pitchFamily="34" charset="0"/>
                <a:cs typeface="Arial" pitchFamily="34" charset="0"/>
              </a:rPr>
              <a:t>, un compañero que se ofrece a estar pendiente de ellos y ayudarles (en presencial o on-line) cuando lo requieran. </a:t>
            </a:r>
          </a:p>
          <a:p>
            <a:pPr indent="360000" algn="l">
              <a:spcBef>
                <a:spcPts val="600"/>
              </a:spcBef>
              <a:spcAft>
                <a:spcPts val="600"/>
              </a:spcAft>
              <a:buFont typeface="Arial" pitchFamily="34" charset="0"/>
              <a:buChar char="•"/>
            </a:pPr>
            <a:r>
              <a:rPr lang="es-ES" sz="2000" b="1" i="1" dirty="0" smtClean="0">
                <a:solidFill>
                  <a:srgbClr val="2E05FB"/>
                </a:solidFill>
                <a:latin typeface="Arial" pitchFamily="34" charset="0"/>
                <a:cs typeface="Arial" pitchFamily="34" charset="0"/>
              </a:rPr>
              <a:t>Alumnos especialistas temáticos</a:t>
            </a:r>
            <a:r>
              <a:rPr lang="es-ES" sz="2000" dirty="0" smtClean="0">
                <a:solidFill>
                  <a:srgbClr val="002060"/>
                </a:solidFill>
                <a:latin typeface="Arial" pitchFamily="34" charset="0"/>
                <a:cs typeface="Arial" pitchFamily="34" charset="0"/>
              </a:rPr>
              <a:t> asesoran a los demás en cuestiones relacionadas con su tema.</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Crear un </a:t>
            </a:r>
            <a:r>
              <a:rPr lang="es-ES" sz="2000" b="1" i="1" dirty="0" smtClean="0">
                <a:solidFill>
                  <a:srgbClr val="2E05FB"/>
                </a:solidFill>
                <a:latin typeface="Arial" pitchFamily="34" charset="0"/>
                <a:cs typeface="Arial" pitchFamily="34" charset="0"/>
              </a:rPr>
              <a:t>“foro de consultas”, </a:t>
            </a:r>
            <a:r>
              <a:rPr lang="es-ES" sz="2000" dirty="0" smtClean="0">
                <a:solidFill>
                  <a:srgbClr val="002060"/>
                </a:solidFill>
                <a:latin typeface="Arial" pitchFamily="34" charset="0"/>
                <a:cs typeface="Arial" pitchFamily="34" charset="0"/>
              </a:rPr>
              <a:t>atendido por alumnos aventajados, al que pueden dirigir sus dudas los demás.</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964488" cy="706090"/>
          </a:xfrm>
        </p:spPr>
        <p:txBody>
          <a:bodyPr>
            <a:normAutofit fontScale="90000"/>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ACTIVIDAD CENTRAL DEL PROFESOR ANTE LA CLASE</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179512" y="1700808"/>
            <a:ext cx="8784976" cy="3528392"/>
          </a:xfrm>
        </p:spPr>
        <p:txBody>
          <a:bodyPr>
            <a:normAutofit/>
          </a:bodyPr>
          <a:lstStyle/>
          <a:p>
            <a:pPr marL="0" algn="just">
              <a:spcBef>
                <a:spcPts val="1200"/>
              </a:spcBef>
              <a:spcAft>
                <a:spcPts val="1200"/>
              </a:spcAft>
              <a:buNone/>
            </a:pPr>
            <a:r>
              <a:rPr lang="es-ES" sz="2000" b="1" dirty="0" smtClean="0">
                <a:solidFill>
                  <a:srgbClr val="FF0000"/>
                </a:solidFill>
                <a:latin typeface="Arial" pitchFamily="34" charset="0"/>
                <a:cs typeface="Arial" pitchFamily="34" charset="0"/>
              </a:rPr>
              <a:t>Actividades centradas en la actuación del docente</a:t>
            </a:r>
            <a:r>
              <a:rPr lang="es-ES" sz="2000" dirty="0" smtClean="0">
                <a:latin typeface="Arial" pitchFamily="34" charset="0"/>
                <a:cs typeface="Arial" pitchFamily="34" charset="0"/>
              </a:rPr>
              <a:t>, que realiza exposiciones magistrales o gestiona la realización de ejercicios por parte de toda la clase con corrección inmediata de los mismos. </a:t>
            </a:r>
          </a:p>
          <a:p>
            <a:pPr marL="0" algn="just">
              <a:spcBef>
                <a:spcPts val="1200"/>
              </a:spcBef>
              <a:spcAft>
                <a:spcPts val="1200"/>
              </a:spcAft>
              <a:buNone/>
            </a:pPr>
            <a:r>
              <a:rPr lang="es-ES" sz="2000" dirty="0" smtClean="0">
                <a:latin typeface="Arial" pitchFamily="34" charset="0"/>
                <a:cs typeface="Arial" pitchFamily="34" charset="0"/>
              </a:rPr>
              <a:t>Aunque los estudiantes participan formulando sus preguntas y realizando (en ocasiones con sus PC) los ejercicios y respondiendo las preguntas que les asigne el profesor, </a:t>
            </a:r>
            <a:r>
              <a:rPr lang="es-ES" sz="2000" b="1" dirty="0" smtClean="0">
                <a:solidFill>
                  <a:srgbClr val="FF0000"/>
                </a:solidFill>
                <a:latin typeface="Arial" pitchFamily="34" charset="0"/>
                <a:cs typeface="Arial" pitchFamily="34" charset="0"/>
              </a:rPr>
              <a:t>la iniciativa de la actividad que se realiza en cada momento en clase y con la PDI la tiene plenamente el docente</a:t>
            </a:r>
            <a:r>
              <a:rPr lang="es-ES" sz="2000" dirty="0" smtClean="0">
                <a:latin typeface="Arial" pitchFamily="34" charset="0"/>
                <a:cs typeface="Arial" pitchFamily="34" charset="0"/>
              </a:rPr>
              <a:t>.</a:t>
            </a:r>
          </a:p>
          <a:p>
            <a:pPr marL="0" algn="just">
              <a:buNone/>
            </a:pPr>
            <a:endParaRPr lang="es-ES" sz="2000" dirty="0">
              <a:latin typeface="Arial" pitchFamily="34" charset="0"/>
              <a:cs typeface="Arial" pitchFamily="34" charset="0"/>
            </a:endParaRPr>
          </a:p>
        </p:txBody>
      </p:sp>
      <p:sp>
        <p:nvSpPr>
          <p:cNvPr id="4" name="3 CuadroTexto"/>
          <p:cNvSpPr txBox="1"/>
          <p:nvPr/>
        </p:nvSpPr>
        <p:spPr>
          <a:xfrm>
            <a:off x="251520" y="6021288"/>
            <a:ext cx="8568952" cy="646331"/>
          </a:xfrm>
          <a:prstGeom prst="rect">
            <a:avLst/>
          </a:prstGeom>
          <a:noFill/>
        </p:spPr>
        <p:txBody>
          <a:bodyPr wrap="square" rtlCol="0">
            <a:spAutoFit/>
          </a:bodyPr>
          <a:lstStyle/>
          <a:p>
            <a:pPr algn="just">
              <a:spcBef>
                <a:spcPts val="600"/>
              </a:spcBef>
              <a:spcAft>
                <a:spcPts val="600"/>
              </a:spcAft>
            </a:pPr>
            <a:r>
              <a:rPr lang="es-ES" i="1" dirty="0" smtClean="0">
                <a:latin typeface="Arial" pitchFamily="34" charset="0"/>
                <a:cs typeface="Arial" pitchFamily="34" charset="0"/>
              </a:rPr>
              <a:t>“No nos preocupemos por lo que diremos en clase, sino por lo que les haremos hacer  para que aprendan” (</a:t>
            </a:r>
            <a:r>
              <a:rPr lang="es-ES" i="1" dirty="0" err="1" smtClean="0">
                <a:latin typeface="Arial" pitchFamily="34" charset="0"/>
                <a:cs typeface="Arial" pitchFamily="34" charset="0"/>
              </a:rPr>
              <a:t>Phillippe</a:t>
            </a:r>
            <a:r>
              <a:rPr lang="es-ES" i="1" dirty="0" smtClean="0">
                <a:latin typeface="Arial" pitchFamily="34" charset="0"/>
                <a:cs typeface="Arial" pitchFamily="34" charset="0"/>
              </a:rPr>
              <a:t> </a:t>
            </a:r>
            <a:r>
              <a:rPr lang="es-ES" i="1" dirty="0" err="1" smtClean="0">
                <a:latin typeface="Arial" pitchFamily="34" charset="0"/>
                <a:cs typeface="Arial" pitchFamily="34" charset="0"/>
              </a:rPr>
              <a:t>Meirieu</a:t>
            </a:r>
            <a:r>
              <a:rPr lang="es-ES" i="1" dirty="0" smtClean="0">
                <a:latin typeface="Arial" pitchFamily="34" charset="0"/>
                <a:cs typeface="Arial" pitchFamily="34" charset="0"/>
              </a:rPr>
              <a:t>) </a:t>
            </a:r>
          </a:p>
        </p:txBody>
      </p:sp>
      <p:sp>
        <p:nvSpPr>
          <p:cNvPr id="5"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88640"/>
            <a:ext cx="8964488" cy="792088"/>
          </a:xfrm>
        </p:spPr>
        <p:txBody>
          <a:bodyPr>
            <a:noAutofit/>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El profesor explica y hace preguntas en la PD (</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profesor magistral</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5496" y="1467544"/>
            <a:ext cx="9108504" cy="5993904"/>
          </a:xfrm>
        </p:spPr>
        <p:txBody>
          <a:bodyPr>
            <a:noAutofit/>
          </a:bodyPr>
          <a:lstStyle/>
          <a:p>
            <a:pPr marL="108000" indent="-360000" algn="l">
              <a:spcBef>
                <a:spcPts val="600"/>
              </a:spcBef>
              <a:spcAft>
                <a:spcPts val="600"/>
              </a:spcAft>
              <a:buFont typeface="Arial" pitchFamily="34" charset="0"/>
              <a:buChar char="•"/>
            </a:pPr>
            <a:r>
              <a:rPr lang="es-ES" sz="2000" b="1" dirty="0" smtClean="0">
                <a:solidFill>
                  <a:srgbClr val="2E05FB"/>
                </a:solidFill>
                <a:latin typeface="Arial" pitchFamily="34" charset="0"/>
                <a:cs typeface="Arial" pitchFamily="34" charset="0"/>
              </a:rPr>
              <a:t>El profesor refuerza audiovisualmente su explicación proyectando materiales digitales</a:t>
            </a:r>
            <a:r>
              <a:rPr lang="es-ES" sz="2000" b="1" i="1"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(o en soporte papel si tiene </a:t>
            </a:r>
            <a:r>
              <a:rPr lang="es-ES" sz="2000" i="1" dirty="0" smtClean="0">
                <a:solidFill>
                  <a:srgbClr val="C00000"/>
                </a:solidFill>
                <a:latin typeface="Arial" pitchFamily="34" charset="0"/>
                <a:cs typeface="Arial" pitchFamily="34" charset="0"/>
              </a:rPr>
              <a:t>lector de documentos</a:t>
            </a:r>
            <a:r>
              <a:rPr lang="es-ES" sz="2000" i="1" dirty="0" smtClean="0">
                <a:solidFill>
                  <a:srgbClr val="002060"/>
                </a:solidFill>
                <a:latin typeface="Arial" pitchFamily="34" charset="0"/>
                <a:cs typeface="Arial" pitchFamily="34" charset="0"/>
              </a:rPr>
              <a:t>)</a:t>
            </a:r>
            <a:r>
              <a:rPr lang="es-ES" sz="2000" dirty="0" smtClean="0">
                <a:solidFill>
                  <a:srgbClr val="002060"/>
                </a:solidFill>
                <a:latin typeface="Arial" pitchFamily="34" charset="0"/>
                <a:cs typeface="Arial" pitchFamily="34" charset="0"/>
              </a:rPr>
              <a:t> con imágenes, vídeos </a:t>
            </a:r>
            <a:r>
              <a:rPr lang="es-ES" sz="2000" i="1" dirty="0" err="1" smtClean="0">
                <a:solidFill>
                  <a:srgbClr val="002060"/>
                </a:solidFill>
                <a:latin typeface="Arial" pitchFamily="34" charset="0"/>
                <a:cs typeface="Arial" pitchFamily="34" charset="0"/>
              </a:rPr>
              <a:t>YouTube</a:t>
            </a:r>
            <a:r>
              <a:rPr lang="es-ES" sz="2000" dirty="0" smtClean="0">
                <a:solidFill>
                  <a:srgbClr val="002060"/>
                </a:solidFill>
                <a:latin typeface="Arial" pitchFamily="34" charset="0"/>
                <a:cs typeface="Arial" pitchFamily="34" charset="0"/>
              </a:rPr>
              <a:t>, esquemas, simulaciones, ejercicios... </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estudiantes: atienden, toman notas, hacen y contestan preguntas.</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Los materiales los habrá elaborado él o los habrá buscado en plataformas educativas o en Internet. Luego </a:t>
            </a:r>
            <a:r>
              <a:rPr lang="es-ES" sz="2000" b="1" i="1" dirty="0" smtClean="0">
                <a:solidFill>
                  <a:srgbClr val="2E05FB"/>
                </a:solidFill>
                <a:latin typeface="Arial" pitchFamily="34" charset="0"/>
                <a:cs typeface="Arial" pitchFamily="34" charset="0"/>
              </a:rPr>
              <a:t>los dejará a disposición de los alumnos</a:t>
            </a:r>
            <a:r>
              <a:rPr lang="es-ES" sz="2000" dirty="0" smtClean="0">
                <a:solidFill>
                  <a:srgbClr val="00206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en el </a:t>
            </a:r>
            <a:r>
              <a:rPr lang="es-ES" sz="2000" i="1" dirty="0" smtClean="0">
                <a:solidFill>
                  <a:srgbClr val="FF0000"/>
                </a:solidFill>
                <a:latin typeface="Arial" pitchFamily="34" charset="0"/>
                <a:cs typeface="Arial" pitchFamily="34" charset="0"/>
              </a:rPr>
              <a:t>blog del profesor</a:t>
            </a:r>
            <a:r>
              <a:rPr lang="es-ES" sz="2000" i="1" dirty="0" smtClean="0">
                <a:solidFill>
                  <a:srgbClr val="C00000"/>
                </a:solidFill>
                <a:latin typeface="Arial" pitchFamily="34" charset="0"/>
                <a:cs typeface="Arial" pitchFamily="34" charset="0"/>
              </a:rPr>
              <a:t> </a:t>
            </a:r>
            <a:r>
              <a:rPr lang="es-ES" sz="2000" i="1" dirty="0" smtClean="0">
                <a:solidFill>
                  <a:srgbClr val="002060"/>
                </a:solidFill>
                <a:latin typeface="Arial" pitchFamily="34" charset="0"/>
                <a:cs typeface="Arial" pitchFamily="34" charset="0"/>
              </a:rPr>
              <a:t>o</a:t>
            </a:r>
            <a:r>
              <a:rPr lang="es-ES" sz="2000" i="1" dirty="0" smtClean="0">
                <a:solidFill>
                  <a:srgbClr val="C00000"/>
                </a:solidFill>
                <a:latin typeface="Arial" pitchFamily="34" charset="0"/>
                <a:cs typeface="Arial" pitchFamily="34" charset="0"/>
              </a:rPr>
              <a:t> en la intranet educativa </a:t>
            </a:r>
            <a:r>
              <a:rPr lang="es-ES" sz="2000" dirty="0" smtClean="0">
                <a:solidFill>
                  <a:srgbClr val="002060"/>
                </a:solidFill>
                <a:latin typeface="Arial" pitchFamily="34" charset="0"/>
                <a:cs typeface="Arial" pitchFamily="34" charset="0"/>
              </a:rPr>
              <a:t>para que los revisen con su PC.</a:t>
            </a:r>
          </a:p>
          <a:p>
            <a:pPr marL="108000" indent="-360000">
              <a:spcBef>
                <a:spcPts val="1200"/>
              </a:spcBef>
              <a:spcAft>
                <a:spcPts val="1200"/>
              </a:spcAft>
            </a:pPr>
            <a:r>
              <a:rPr lang="es-ES" sz="2000" dirty="0" smtClean="0">
                <a:solidFill>
                  <a:srgbClr val="FF0000"/>
                </a:solidFill>
                <a:latin typeface="Arial" pitchFamily="34" charset="0"/>
                <a:cs typeface="Arial" pitchFamily="34" charset="0"/>
              </a:rPr>
              <a:t>OTRAS POSIBILIDADES</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Hacer </a:t>
            </a:r>
            <a:r>
              <a:rPr lang="es-ES" sz="2000" b="1" i="1" dirty="0" smtClean="0">
                <a:solidFill>
                  <a:srgbClr val="2E05FB"/>
                </a:solidFill>
                <a:latin typeface="Arial" pitchFamily="34" charset="0"/>
                <a:cs typeface="Arial" pitchFamily="34" charset="0"/>
              </a:rPr>
              <a:t>preguntas</a:t>
            </a:r>
            <a:r>
              <a:rPr lang="es-ES" sz="2000" b="1" i="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para evaluar algunos conocimientos de los estudiantes.  Con un </a:t>
            </a:r>
            <a:r>
              <a:rPr lang="es-ES" sz="2000" i="1" dirty="0" smtClean="0">
                <a:solidFill>
                  <a:srgbClr val="C00000"/>
                </a:solidFill>
                <a:latin typeface="Arial" pitchFamily="34" charset="0"/>
                <a:cs typeface="Arial" pitchFamily="34" charset="0"/>
              </a:rPr>
              <a:t>sistema de votación electrónico</a:t>
            </a:r>
            <a:r>
              <a:rPr lang="es-ES" sz="2000" dirty="0" smtClean="0">
                <a:solidFill>
                  <a:srgbClr val="002060"/>
                </a:solidFill>
                <a:latin typeface="Arial" pitchFamily="34" charset="0"/>
                <a:cs typeface="Arial" pitchFamily="34" charset="0"/>
              </a:rPr>
              <a:t> participarían todos.</a:t>
            </a:r>
          </a:p>
          <a:p>
            <a:pPr marL="108000"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Pensar en voz alta, “</a:t>
            </a:r>
            <a:r>
              <a:rPr lang="es-ES" sz="2000" b="1" i="1" dirty="0" err="1" smtClean="0">
                <a:solidFill>
                  <a:srgbClr val="2E05FB"/>
                </a:solidFill>
                <a:latin typeface="Arial" pitchFamily="34" charset="0"/>
                <a:cs typeface="Arial" pitchFamily="34" charset="0"/>
              </a:rPr>
              <a:t>modelizar</a:t>
            </a:r>
            <a:r>
              <a:rPr lang="es-ES" sz="2000" dirty="0" smtClean="0">
                <a:solidFill>
                  <a:srgbClr val="002060"/>
                </a:solidFill>
                <a:latin typeface="Arial" pitchFamily="34" charset="0"/>
                <a:cs typeface="Arial" pitchFamily="34" charset="0"/>
              </a:rPr>
              <a:t>” a los alumnos como afrontar un ejercicio.</a:t>
            </a:r>
          </a:p>
          <a:p>
            <a:pPr marL="108000" indent="-360000" algn="l">
              <a:spcBef>
                <a:spcPts val="600"/>
              </a:spcBef>
              <a:spcAft>
                <a:spcPts val="600"/>
              </a:spcAft>
              <a:buFont typeface="Arial" charset="0"/>
              <a:buChar char="•"/>
            </a:pPr>
            <a:r>
              <a:rPr lang="es-ES" sz="2000" b="1" i="1" dirty="0" smtClean="0">
                <a:solidFill>
                  <a:srgbClr val="2E05FB"/>
                </a:solidFill>
                <a:latin typeface="Arial" pitchFamily="34" charset="0"/>
                <a:cs typeface="Arial" pitchFamily="34" charset="0"/>
              </a:rPr>
              <a:t>Repasar</a:t>
            </a:r>
            <a:r>
              <a:rPr lang="es-ES" sz="2000" b="1" i="1" dirty="0" smtClean="0">
                <a:solidFill>
                  <a:srgbClr val="002060"/>
                </a:solidFill>
                <a:latin typeface="Arial" pitchFamily="34" charset="0"/>
                <a:cs typeface="Arial" pitchFamily="34" charset="0"/>
              </a:rPr>
              <a:t> clases</a:t>
            </a:r>
            <a:r>
              <a:rPr lang="es-ES" sz="2000" dirty="0" smtClean="0">
                <a:solidFill>
                  <a:srgbClr val="002060"/>
                </a:solidFill>
                <a:latin typeface="Arial" pitchFamily="34" charset="0"/>
                <a:cs typeface="Arial" pitchFamily="34" charset="0"/>
              </a:rPr>
              <a:t> anteriores </a:t>
            </a:r>
            <a:r>
              <a:rPr lang="es-ES" sz="2000" i="1" dirty="0" smtClean="0">
                <a:solidFill>
                  <a:srgbClr val="002060"/>
                </a:solidFill>
                <a:latin typeface="Arial" pitchFamily="34" charset="0"/>
                <a:cs typeface="Arial" pitchFamily="34" charset="0"/>
              </a:rPr>
              <a:t>(la PD guarda copia de cada sesión).</a:t>
            </a:r>
            <a:r>
              <a:rPr lang="es-ES" sz="2000" dirty="0" smtClean="0">
                <a:solidFill>
                  <a:srgbClr val="002060"/>
                </a:solidFill>
                <a:latin typeface="Arial" pitchFamily="34" charset="0"/>
                <a:cs typeface="Arial" pitchFamily="34" charset="0"/>
              </a:rPr>
              <a:t> </a:t>
            </a: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6632"/>
            <a:ext cx="8640960" cy="720080"/>
          </a:xfrm>
        </p:spPr>
        <p:txBody>
          <a:bodyPr>
            <a:normAutofit fontScale="90000"/>
          </a:bodyPr>
          <a:lstStyle/>
          <a:p>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s-ES" sz="31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Tomar apuntes y documentarse con el PC… </a:t>
            </a:r>
            <a:br>
              <a:rPr lang="es-ES" sz="31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31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mientras el profesor explica</a:t>
            </a:r>
            <a:endParaRPr lang="es-ES" sz="3100" dirty="0"/>
          </a:p>
        </p:txBody>
      </p:sp>
      <p:sp>
        <p:nvSpPr>
          <p:cNvPr id="3" name="2 Subtítulo"/>
          <p:cNvSpPr>
            <a:spLocks noGrp="1"/>
          </p:cNvSpPr>
          <p:nvPr>
            <p:ph type="subTitle" idx="1"/>
          </p:nvPr>
        </p:nvSpPr>
        <p:spPr>
          <a:xfrm>
            <a:off x="35496" y="1052736"/>
            <a:ext cx="9108504" cy="5805264"/>
          </a:xfrm>
        </p:spPr>
        <p:txBody>
          <a:bodyPr>
            <a:noAutofit/>
          </a:bodyPr>
          <a:lstStyle/>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 Con el PC los estudiantes pueden </a:t>
            </a:r>
            <a:r>
              <a:rPr lang="es-ES" sz="2000" b="1" i="1" dirty="0" smtClean="0">
                <a:solidFill>
                  <a:srgbClr val="2E05FB"/>
                </a:solidFill>
                <a:latin typeface="Arial" pitchFamily="34" charset="0"/>
                <a:cs typeface="Arial" pitchFamily="34" charset="0"/>
              </a:rPr>
              <a:t>tomar apuntes de las explicaciones del profesor</a:t>
            </a:r>
            <a:r>
              <a:rPr lang="es-ES" sz="2000" dirty="0" smtClean="0">
                <a:solidFill>
                  <a:srgbClr val="002060"/>
                </a:solidFill>
                <a:latin typeface="Arial" pitchFamily="34" charset="0"/>
                <a:cs typeface="Arial" pitchFamily="34" charset="0"/>
              </a:rPr>
              <a:t>, que luego retocarán y mejorarán. A veces escribirán literalmente palabras y párrafos que el profesor dicte.</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Puede hacerse en el editor de textos o el </a:t>
            </a:r>
            <a:r>
              <a:rPr lang="es-ES" sz="2000" i="1" dirty="0" smtClean="0">
                <a:solidFill>
                  <a:srgbClr val="FF0000"/>
                </a:solidFill>
                <a:latin typeface="Arial" pitchFamily="34" charset="0"/>
                <a:cs typeface="Arial" pitchFamily="34" charset="0"/>
              </a:rPr>
              <a:t>blog personal </a:t>
            </a:r>
            <a:r>
              <a:rPr lang="es-ES" sz="2000" dirty="0" smtClean="0">
                <a:solidFill>
                  <a:srgbClr val="002060"/>
                </a:solidFill>
                <a:latin typeface="Arial" pitchFamily="34" charset="0"/>
                <a:cs typeface="Arial" pitchFamily="34" charset="0"/>
              </a:rPr>
              <a:t>del estudiante. Algunos alumnos pueden preferir hacerlo de manera manuscrita.</a:t>
            </a:r>
          </a:p>
          <a:p>
            <a:pPr indent="360000">
              <a:spcBef>
                <a:spcPts val="600"/>
              </a:spcBef>
              <a:spcAft>
                <a:spcPts val="600"/>
              </a:spcAft>
            </a:pPr>
            <a:r>
              <a:rPr lang="es-ES" sz="2000" dirty="0" smtClean="0">
                <a:solidFill>
                  <a:srgbClr val="FF0000"/>
                </a:solidFill>
                <a:latin typeface="Arial" pitchFamily="34" charset="0"/>
                <a:cs typeface="Arial" pitchFamily="34" charset="0"/>
              </a:rPr>
              <a:t>OTRAS POSIBILIDADES</a:t>
            </a: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Al final se puede solicitar a </a:t>
            </a:r>
            <a:r>
              <a:rPr lang="es-ES" sz="2000" b="1" i="1" dirty="0" smtClean="0">
                <a:solidFill>
                  <a:srgbClr val="2E05FB"/>
                </a:solidFill>
                <a:latin typeface="Arial" pitchFamily="34" charset="0"/>
                <a:cs typeface="Arial" pitchFamily="34" charset="0"/>
              </a:rPr>
              <a:t>algún estudiante que muestre y comente ante toda la clase con la PD sus apuntes (</a:t>
            </a:r>
            <a:r>
              <a:rPr lang="es-ES" sz="2000" i="1" dirty="0" smtClean="0">
                <a:solidFill>
                  <a:srgbClr val="002060"/>
                </a:solidFill>
                <a:latin typeface="Arial" pitchFamily="34" charset="0"/>
                <a:cs typeface="Arial" pitchFamily="34" charset="0"/>
              </a:rPr>
              <a:t>si son manuscritos se proyectan con el </a:t>
            </a:r>
            <a:r>
              <a:rPr lang="es-ES" sz="2000" i="1" dirty="0" smtClean="0">
                <a:solidFill>
                  <a:srgbClr val="C00000"/>
                </a:solidFill>
                <a:latin typeface="Arial" pitchFamily="34" charset="0"/>
                <a:cs typeface="Arial" pitchFamily="34" charset="0"/>
              </a:rPr>
              <a:t>lector de documentos</a:t>
            </a:r>
            <a:r>
              <a:rPr lang="es-ES" sz="2000" i="1" dirty="0" smtClean="0">
                <a:solidFill>
                  <a:srgbClr val="002060"/>
                </a:solidFill>
                <a:latin typeface="Arial" pitchFamily="34" charset="0"/>
                <a:cs typeface="Arial" pitchFamily="34" charset="0"/>
              </a:rPr>
              <a:t>)</a:t>
            </a:r>
            <a:r>
              <a:rPr lang="es-ES" sz="2000" dirty="0" smtClean="0">
                <a:solidFill>
                  <a:srgbClr val="002060"/>
                </a:solidFill>
                <a:latin typeface="Arial" pitchFamily="34" charset="0"/>
                <a:cs typeface="Arial" pitchFamily="34" charset="0"/>
              </a:rPr>
              <a:t>, para que puedan ser revisados y valorados entre todos.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Cada alumno escribe en su </a:t>
            </a:r>
            <a:r>
              <a:rPr lang="es-ES" sz="2000" i="1" dirty="0" smtClean="0">
                <a:solidFill>
                  <a:srgbClr val="FF0000"/>
                </a:solidFill>
                <a:latin typeface="Arial" pitchFamily="34" charset="0"/>
                <a:cs typeface="Arial" pitchFamily="34" charset="0"/>
              </a:rPr>
              <a:t>blog personal</a:t>
            </a:r>
            <a:r>
              <a:rPr lang="es-ES" sz="2000" i="1" dirty="0" smtClean="0">
                <a:solidFill>
                  <a:srgbClr val="002060"/>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un </a:t>
            </a:r>
            <a:r>
              <a:rPr lang="es-ES" sz="2000" b="1" i="1" dirty="0" smtClean="0">
                <a:solidFill>
                  <a:srgbClr val="2E05FB"/>
                </a:solidFill>
                <a:latin typeface="Arial" pitchFamily="34" charset="0"/>
                <a:cs typeface="Arial" pitchFamily="34" charset="0"/>
              </a:rPr>
              <a:t>pequeño informe-resumen de la clase</a:t>
            </a:r>
            <a:r>
              <a:rPr lang="es-ES" sz="2000" dirty="0" smtClean="0">
                <a:solidFill>
                  <a:srgbClr val="002060"/>
                </a:solidFill>
                <a:latin typeface="Arial" pitchFamily="34" charset="0"/>
                <a:cs typeface="Arial" pitchFamily="34" charset="0"/>
              </a:rPr>
              <a:t> (lo que se ha tratado, lo que se ha hecho), 5 min. antes del final. </a:t>
            </a:r>
          </a:p>
          <a:p>
            <a:pPr indent="360000" algn="l">
              <a:spcBef>
                <a:spcPts val="600"/>
              </a:spcBef>
              <a:spcAft>
                <a:spcPts val="600"/>
              </a:spcAft>
              <a:buFont typeface="Arial" pitchFamily="34" charset="0"/>
              <a:buChar char="•"/>
            </a:pPr>
            <a:r>
              <a:rPr lang="es-ES" sz="2000" dirty="0" smtClean="0">
                <a:solidFill>
                  <a:srgbClr val="002060"/>
                </a:solidFill>
                <a:latin typeface="Arial" pitchFamily="34" charset="0"/>
                <a:cs typeface="Arial" pitchFamily="34" charset="0"/>
              </a:rPr>
              <a:t>Mientras el profesor explica un tema, </a:t>
            </a:r>
            <a:r>
              <a:rPr lang="es-ES" sz="2000" b="1" i="1" dirty="0" smtClean="0">
                <a:solidFill>
                  <a:srgbClr val="2E05FB"/>
                </a:solidFill>
                <a:latin typeface="Arial" pitchFamily="34" charset="0"/>
                <a:cs typeface="Arial" pitchFamily="34" charset="0"/>
              </a:rPr>
              <a:t>los alumnos </a:t>
            </a:r>
            <a:r>
              <a:rPr lang="es-ES" sz="2000" dirty="0" smtClean="0">
                <a:solidFill>
                  <a:srgbClr val="002060"/>
                </a:solidFill>
                <a:latin typeface="Arial" pitchFamily="34" charset="0"/>
                <a:cs typeface="Arial" pitchFamily="34" charset="0"/>
              </a:rPr>
              <a:t>(a la vez que escuchan) </a:t>
            </a:r>
            <a:r>
              <a:rPr lang="es-ES" sz="2000" b="1" i="1" dirty="0" smtClean="0">
                <a:solidFill>
                  <a:srgbClr val="2E05FB"/>
                </a:solidFill>
                <a:latin typeface="Arial" pitchFamily="34" charset="0"/>
                <a:cs typeface="Arial" pitchFamily="34" charset="0"/>
              </a:rPr>
              <a:t>buscan información complementaria en Internet </a:t>
            </a:r>
            <a:r>
              <a:rPr lang="es-ES" sz="2000" dirty="0" smtClean="0">
                <a:solidFill>
                  <a:srgbClr val="002060"/>
                </a:solidFill>
                <a:latin typeface="Arial" pitchFamily="34" charset="0"/>
                <a:cs typeface="Arial" pitchFamily="34" charset="0"/>
              </a:rPr>
              <a:t>con su PC</a:t>
            </a:r>
            <a:r>
              <a:rPr lang="es-ES" sz="2000" b="1" i="1" dirty="0" smtClean="0">
                <a:solidFill>
                  <a:srgbClr val="2E05FB"/>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para mostrarla a toda la clase con la PD y complementar lo que dice el profesor </a:t>
            </a:r>
            <a:r>
              <a:rPr lang="es-ES" sz="2000" i="1" dirty="0" smtClean="0">
                <a:solidFill>
                  <a:srgbClr val="002060"/>
                </a:solidFill>
                <a:latin typeface="Arial" pitchFamily="34" charset="0"/>
                <a:cs typeface="Arial" pitchFamily="34" charset="0"/>
              </a:rPr>
              <a:t>(solo con alumnos muy responsables y motivados).</a:t>
            </a: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dirty="0" smtClean="0">
              <a:solidFill>
                <a:srgbClr val="002060"/>
              </a:solidFill>
              <a:latin typeface="Arial" pitchFamily="34" charset="0"/>
              <a:cs typeface="Arial" pitchFamily="34" charset="0"/>
            </a:endParaRPr>
          </a:p>
          <a:p>
            <a:pPr indent="360000" algn="l">
              <a:spcBef>
                <a:spcPts val="600"/>
              </a:spcBef>
              <a:spcAft>
                <a:spcPts val="600"/>
              </a:spcAft>
              <a:buFont typeface="Arial" pitchFamily="34" charset="0"/>
              <a:buChar char="•"/>
            </a:pPr>
            <a:endParaRPr lang="es-ES" sz="2000" b="1" dirty="0">
              <a:solidFill>
                <a:srgbClr val="002060"/>
              </a:solidFill>
              <a:latin typeface="Arial" pitchFamily="34" charset="0"/>
              <a:cs typeface="Arial" pitchFamily="34" charset="0"/>
            </a:endParaRPr>
          </a:p>
        </p:txBody>
      </p:sp>
      <p:sp>
        <p:nvSpPr>
          <p:cNvPr id="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dirty="0"/>
              <a:t>Pere </a:t>
            </a:r>
            <a:r>
              <a:rPr lang="es-ES" sz="1200" dirty="0" err="1"/>
              <a:t>Marquès</a:t>
            </a:r>
            <a:r>
              <a:rPr lang="es-ES" sz="1200" dirty="0"/>
              <a:t> (2010)</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2304</TotalTime>
  <Words>6223</Words>
  <Application>Microsoft Office PowerPoint</Application>
  <PresentationFormat>Presentación en pantalla (4:3)</PresentationFormat>
  <Paragraphs>371</Paragraphs>
  <Slides>43</Slides>
  <Notes>3</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29 MODELOS DIDÁCTICOS para las AULAS 2.0</vt:lpstr>
      <vt:lpstr>ÍNDICE</vt:lpstr>
      <vt:lpstr>TRABAJO INDIVIDUAL AUTÓNOMO DE LOS ESTUDIANTES</vt:lpstr>
      <vt:lpstr>Blog personal y portafolio*</vt:lpstr>
      <vt:lpstr>Explorar materiales y hacer trabajos con el PC</vt:lpstr>
      <vt:lpstr>Realizar consultas a los compañeros  y al profesor</vt:lpstr>
      <vt:lpstr>ACTIVIDAD CENTRAL DEL PROFESOR ANTE LA CLASE</vt:lpstr>
      <vt:lpstr>El profesor explica y hace preguntas en la PD (profesor magistral)*</vt:lpstr>
      <vt:lpstr> Tomar apuntes y documentarse con el PC…  mientras el profesor explica</vt:lpstr>
      <vt:lpstr>Hacer síntesis en la PD (alumnos-relatores)*</vt:lpstr>
      <vt:lpstr>Realizar ejercicios “entre todos” en la PD*</vt:lpstr>
      <vt:lpstr>Corrección colectiva de ejercicios en la PD  (corregir los deberes)*</vt:lpstr>
      <vt:lpstr>Chats y videoconferencias en la PD*</vt:lpstr>
      <vt:lpstr>Documentarse y debatir (improvisar con los PC y la PD)*</vt:lpstr>
      <vt:lpstr>Aplicaciones específicas en Educación Especial*</vt:lpstr>
      <vt:lpstr>ACTIVIDADES GUIADAS</vt:lpstr>
      <vt:lpstr>Hacer ejercicios autocorrectivos con el PC</vt:lpstr>
      <vt:lpstr>Hacer ejercicios NO autocorrectivos propuestos por el profesor o de un libro </vt:lpstr>
      <vt:lpstr>Investigación guiada por Internet (webquest y +) </vt:lpstr>
      <vt:lpstr>Los estudiantes presentan y discuten sus trabajos (monografías, webquest) en la PD*</vt:lpstr>
      <vt:lpstr>Los estudiantes presentan trabajos colaborativos intercentros en la PD y por videoconferencia (proyectos telemáticos)*</vt:lpstr>
      <vt:lpstr>Crear: cuentos, poemas, reportajes… </vt:lpstr>
      <vt:lpstr>Experimentar con simuladores</vt:lpstr>
      <vt:lpstr>Proyectos, estudios de caso, problemas complejos</vt:lpstr>
      <vt:lpstr>Debates presenciales con apoyos multimedia*</vt:lpstr>
      <vt:lpstr>Debates on-line</vt:lpstr>
      <vt:lpstr>Revisar y comentar la prensa entre todos (la actualidad entra en las aulas)*</vt:lpstr>
      <vt:lpstr>LOS ESTUDIANTES COMO PROFESORES</vt:lpstr>
      <vt:lpstr>Los estudiantes buscan información y recursos didácticos en Internet y los presentan en la PD (alumnos buscadores)*</vt:lpstr>
      <vt:lpstr>Los estudiantes exponen un tema en la PD (los estudiantes hacen de profesores)*</vt:lpstr>
      <vt:lpstr>Los estudiantes preparan una batería de preguntas a sus compañeros*</vt:lpstr>
      <vt:lpstr>Los estudiantes crean materiales didácticos, los presentan en la PD y luego se usan en los PC*</vt:lpstr>
      <vt:lpstr>Los estudiantes hacen de tutores  (“foro de dudas” y “compañero-tutor”) </vt:lpstr>
      <vt:lpstr>PROYECTOS LARGOS DE GRAN GRUPO</vt:lpstr>
      <vt:lpstr>El blog “diario de clase” en la PD#</vt:lpstr>
      <vt:lpstr>Otros trabajos colaborativos de toda la clase</vt:lpstr>
      <vt:lpstr>USOS DE LAS TIC POR LOS PROFESORES - 1 Buscar información y recursos</vt:lpstr>
      <vt:lpstr>USOS DE LAS TIC POR LOS PROFESORES - 2  Preparar las clases y elaborar materiales didácticos y entornos de aprendizaje</vt:lpstr>
      <vt:lpstr>USOS DE LAS TIC POR LOS PROFESORES - 3 Gestiones de corrección y tutoría</vt:lpstr>
      <vt:lpstr>USOS DE LAS TIC POR LOS PROFESORES - 4 Actividades en las aulas 2.0</vt:lpstr>
      <vt:lpstr>USO ESPECÍFICO DE LAS TIC EN DIRECCIÓN</vt:lpstr>
      <vt:lpstr>USO DE LAS TIC POR LAS FAMILIAS</vt:lpstr>
      <vt:lpstr>Diapositiva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profesor explica y hace preguntas en clase con el apoyo de la pizarra digital.</dc:title>
  <dc:creator>pmarques</dc:creator>
  <cp:lastModifiedBy>pmarques</cp:lastModifiedBy>
  <cp:revision>389</cp:revision>
  <dcterms:created xsi:type="dcterms:W3CDTF">2010-08-01T11:20:44Z</dcterms:created>
  <dcterms:modified xsi:type="dcterms:W3CDTF">2010-08-09T22:53:07Z</dcterms:modified>
</cp:coreProperties>
</file>