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6" r:id="rId3"/>
    <p:sldId id="263" r:id="rId4"/>
    <p:sldId id="283" r:id="rId5"/>
    <p:sldId id="258" r:id="rId6"/>
    <p:sldId id="261" r:id="rId7"/>
    <p:sldId id="280" r:id="rId8"/>
    <p:sldId id="282" r:id="rId9"/>
    <p:sldId id="265" r:id="rId10"/>
    <p:sldId id="266" r:id="rId11"/>
    <p:sldId id="281" r:id="rId12"/>
    <p:sldId id="267" r:id="rId13"/>
    <p:sldId id="284" r:id="rId14"/>
    <p:sldId id="268" r:id="rId15"/>
    <p:sldId id="269" r:id="rId16"/>
    <p:sldId id="270" r:id="rId17"/>
    <p:sldId id="271" r:id="rId18"/>
    <p:sldId id="272" r:id="rId19"/>
    <p:sldId id="273" r:id="rId20"/>
    <p:sldId id="274" r:id="rId21"/>
    <p:sldId id="278" r:id="rId22"/>
    <p:sldId id="277" r:id="rId23"/>
    <p:sldId id="275" r:id="rId24"/>
    <p:sldId id="276" r:id="rId25"/>
    <p:sldId id="279"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CC"/>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48" autoAdjust="0"/>
  </p:normalViewPr>
  <p:slideViewPr>
    <p:cSldViewPr>
      <p:cViewPr>
        <p:scale>
          <a:sx n="60" d="100"/>
          <a:sy n="60" d="100"/>
        </p:scale>
        <p:origin x="-1638"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D16D27-5CBA-4890-95CB-AB78DCBFF067}" type="datetimeFigureOut">
              <a:rPr lang="ca-ES" smtClean="0"/>
              <a:pPr/>
              <a:t>27/08/2013</a:t>
            </a:fld>
            <a:endParaRPr lang="ca-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a-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a-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FA1A73-9171-4133-834D-E0A4D64B622D}" type="slidenum">
              <a:rPr lang="ca-ES" smtClean="0"/>
              <a:pPr/>
              <a:t>‹Nº›</a:t>
            </a:fld>
            <a:endParaRPr lang="ca-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80BD5527-373A-46FF-B4E8-BBA37BEE7C43}" type="slidenum">
              <a:rPr lang="es-ES" smtClean="0"/>
              <a:pPr/>
              <a:t>1</a:t>
            </a:fld>
            <a:endParaRPr lang="es-E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ca-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11C957-20C7-4EF7-A219-AE80842F2185}" type="slidenum">
              <a:rPr lang="es-ES" smtClean="0"/>
              <a:pPr fontAlgn="base">
                <a:spcBef>
                  <a:spcPct val="0"/>
                </a:spcBef>
                <a:spcAft>
                  <a:spcPct val="0"/>
                </a:spcAft>
                <a:defRPr/>
              </a:pPr>
              <a:t>25</a:t>
            </a:fld>
            <a:endParaRPr lang="es-E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a-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ca-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ca-ES"/>
          </a:p>
        </p:txBody>
      </p:sp>
      <p:sp>
        <p:nvSpPr>
          <p:cNvPr id="4" name="3 Marcador de fecha"/>
          <p:cNvSpPr>
            <a:spLocks noGrp="1"/>
          </p:cNvSpPr>
          <p:nvPr>
            <p:ph type="dt" sz="half" idx="10"/>
          </p:nvPr>
        </p:nvSpPr>
        <p:spPr/>
        <p:txBody>
          <a:bodyPr/>
          <a:lstStyle/>
          <a:p>
            <a:fld id="{7189A090-82BF-40D7-A3E1-11E840ECF3B0}" type="datetimeFigureOut">
              <a:rPr lang="ca-ES" smtClean="0"/>
              <a:pPr/>
              <a:t>27/08/2013</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72BA13BF-C1D2-4A57-AB05-D1A6A5D5DE18}" type="slidenum">
              <a:rPr lang="ca-ES" smtClean="0"/>
              <a:pPr/>
              <a:t>‹Nº›</a:t>
            </a:fld>
            <a:endParaRPr lang="ca-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7189A090-82BF-40D7-A3E1-11E840ECF3B0}" type="datetimeFigureOut">
              <a:rPr lang="ca-ES" smtClean="0"/>
              <a:pPr/>
              <a:t>27/08/2013</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72BA13BF-C1D2-4A57-AB05-D1A6A5D5DE18}" type="slidenum">
              <a:rPr lang="ca-ES" smtClean="0"/>
              <a:pPr/>
              <a:t>‹Nº›</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7189A090-82BF-40D7-A3E1-11E840ECF3B0}" type="datetimeFigureOut">
              <a:rPr lang="ca-ES" smtClean="0"/>
              <a:pPr/>
              <a:t>27/08/2013</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72BA13BF-C1D2-4A57-AB05-D1A6A5D5DE18}" type="slidenum">
              <a:rPr lang="ca-ES" smtClean="0"/>
              <a:pPr/>
              <a:t>‹Nº›</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7189A090-82BF-40D7-A3E1-11E840ECF3B0}" type="datetimeFigureOut">
              <a:rPr lang="ca-ES" smtClean="0"/>
              <a:pPr/>
              <a:t>27/08/2013</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72BA13BF-C1D2-4A57-AB05-D1A6A5D5DE18}" type="slidenum">
              <a:rPr lang="ca-ES" smtClean="0"/>
              <a:pPr/>
              <a:t>‹Nº›</a:t>
            </a:fld>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189A090-82BF-40D7-A3E1-11E840ECF3B0}" type="datetimeFigureOut">
              <a:rPr lang="ca-ES" smtClean="0"/>
              <a:pPr/>
              <a:t>27/08/2013</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72BA13BF-C1D2-4A57-AB05-D1A6A5D5DE18}" type="slidenum">
              <a:rPr lang="ca-ES" smtClean="0"/>
              <a:pPr/>
              <a:t>‹Nº›</a:t>
            </a:fld>
            <a:endParaRPr lang="ca-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fecha"/>
          <p:cNvSpPr>
            <a:spLocks noGrp="1"/>
          </p:cNvSpPr>
          <p:nvPr>
            <p:ph type="dt" sz="half" idx="10"/>
          </p:nvPr>
        </p:nvSpPr>
        <p:spPr/>
        <p:txBody>
          <a:bodyPr/>
          <a:lstStyle/>
          <a:p>
            <a:fld id="{7189A090-82BF-40D7-A3E1-11E840ECF3B0}" type="datetimeFigureOut">
              <a:rPr lang="ca-ES" smtClean="0"/>
              <a:pPr/>
              <a:t>27/08/2013</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72BA13BF-C1D2-4A57-AB05-D1A6A5D5DE18}" type="slidenum">
              <a:rPr lang="ca-ES" smtClean="0"/>
              <a:pPr/>
              <a:t>‹Nº›</a:t>
            </a:fld>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6 Marcador de fecha"/>
          <p:cNvSpPr>
            <a:spLocks noGrp="1"/>
          </p:cNvSpPr>
          <p:nvPr>
            <p:ph type="dt" sz="half" idx="10"/>
          </p:nvPr>
        </p:nvSpPr>
        <p:spPr/>
        <p:txBody>
          <a:bodyPr/>
          <a:lstStyle/>
          <a:p>
            <a:fld id="{7189A090-82BF-40D7-A3E1-11E840ECF3B0}" type="datetimeFigureOut">
              <a:rPr lang="ca-ES" smtClean="0"/>
              <a:pPr/>
              <a:t>27/08/2013</a:t>
            </a:fld>
            <a:endParaRPr lang="ca-ES"/>
          </a:p>
        </p:txBody>
      </p:sp>
      <p:sp>
        <p:nvSpPr>
          <p:cNvPr id="8" name="7 Marcador de pie de página"/>
          <p:cNvSpPr>
            <a:spLocks noGrp="1"/>
          </p:cNvSpPr>
          <p:nvPr>
            <p:ph type="ftr" sz="quarter" idx="11"/>
          </p:nvPr>
        </p:nvSpPr>
        <p:spPr/>
        <p:txBody>
          <a:bodyPr/>
          <a:lstStyle/>
          <a:p>
            <a:endParaRPr lang="ca-ES"/>
          </a:p>
        </p:txBody>
      </p:sp>
      <p:sp>
        <p:nvSpPr>
          <p:cNvPr id="9" name="8 Marcador de número de diapositiva"/>
          <p:cNvSpPr>
            <a:spLocks noGrp="1"/>
          </p:cNvSpPr>
          <p:nvPr>
            <p:ph type="sldNum" sz="quarter" idx="12"/>
          </p:nvPr>
        </p:nvSpPr>
        <p:spPr/>
        <p:txBody>
          <a:bodyPr/>
          <a:lstStyle/>
          <a:p>
            <a:fld id="{72BA13BF-C1D2-4A57-AB05-D1A6A5D5DE18}" type="slidenum">
              <a:rPr lang="ca-ES" smtClean="0"/>
              <a:pPr/>
              <a:t>‹Nº›</a:t>
            </a:fld>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fecha"/>
          <p:cNvSpPr>
            <a:spLocks noGrp="1"/>
          </p:cNvSpPr>
          <p:nvPr>
            <p:ph type="dt" sz="half" idx="10"/>
          </p:nvPr>
        </p:nvSpPr>
        <p:spPr/>
        <p:txBody>
          <a:bodyPr/>
          <a:lstStyle/>
          <a:p>
            <a:fld id="{7189A090-82BF-40D7-A3E1-11E840ECF3B0}" type="datetimeFigureOut">
              <a:rPr lang="ca-ES" smtClean="0"/>
              <a:pPr/>
              <a:t>27/08/2013</a:t>
            </a:fld>
            <a:endParaRPr lang="ca-ES"/>
          </a:p>
        </p:txBody>
      </p:sp>
      <p:sp>
        <p:nvSpPr>
          <p:cNvPr id="4" name="3 Marcador de pie de página"/>
          <p:cNvSpPr>
            <a:spLocks noGrp="1"/>
          </p:cNvSpPr>
          <p:nvPr>
            <p:ph type="ftr" sz="quarter" idx="11"/>
          </p:nvPr>
        </p:nvSpPr>
        <p:spPr/>
        <p:txBody>
          <a:bodyPr/>
          <a:lstStyle/>
          <a:p>
            <a:endParaRPr lang="ca-ES"/>
          </a:p>
        </p:txBody>
      </p:sp>
      <p:sp>
        <p:nvSpPr>
          <p:cNvPr id="5" name="4 Marcador de número de diapositiva"/>
          <p:cNvSpPr>
            <a:spLocks noGrp="1"/>
          </p:cNvSpPr>
          <p:nvPr>
            <p:ph type="sldNum" sz="quarter" idx="12"/>
          </p:nvPr>
        </p:nvSpPr>
        <p:spPr/>
        <p:txBody>
          <a:bodyPr/>
          <a:lstStyle/>
          <a:p>
            <a:fld id="{72BA13BF-C1D2-4A57-AB05-D1A6A5D5DE18}" type="slidenum">
              <a:rPr lang="ca-ES" smtClean="0"/>
              <a:pPr/>
              <a:t>‹Nº›</a:t>
            </a:fld>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189A090-82BF-40D7-A3E1-11E840ECF3B0}" type="datetimeFigureOut">
              <a:rPr lang="ca-ES" smtClean="0"/>
              <a:pPr/>
              <a:t>27/08/2013</a:t>
            </a:fld>
            <a:endParaRPr lang="ca-ES"/>
          </a:p>
        </p:txBody>
      </p:sp>
      <p:sp>
        <p:nvSpPr>
          <p:cNvPr id="3" name="2 Marcador de pie de página"/>
          <p:cNvSpPr>
            <a:spLocks noGrp="1"/>
          </p:cNvSpPr>
          <p:nvPr>
            <p:ph type="ftr" sz="quarter" idx="11"/>
          </p:nvPr>
        </p:nvSpPr>
        <p:spPr/>
        <p:txBody>
          <a:bodyPr/>
          <a:lstStyle/>
          <a:p>
            <a:endParaRPr lang="ca-ES"/>
          </a:p>
        </p:txBody>
      </p:sp>
      <p:sp>
        <p:nvSpPr>
          <p:cNvPr id="4" name="3 Marcador de número de diapositiva"/>
          <p:cNvSpPr>
            <a:spLocks noGrp="1"/>
          </p:cNvSpPr>
          <p:nvPr>
            <p:ph type="sldNum" sz="quarter" idx="12"/>
          </p:nvPr>
        </p:nvSpPr>
        <p:spPr/>
        <p:txBody>
          <a:bodyPr/>
          <a:lstStyle/>
          <a:p>
            <a:fld id="{72BA13BF-C1D2-4A57-AB05-D1A6A5D5DE18}" type="slidenum">
              <a:rPr lang="ca-ES" smtClean="0"/>
              <a:pPr/>
              <a:t>‹Nº›</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ca-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89A090-82BF-40D7-A3E1-11E840ECF3B0}" type="datetimeFigureOut">
              <a:rPr lang="ca-ES" smtClean="0"/>
              <a:pPr/>
              <a:t>27/08/2013</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72BA13BF-C1D2-4A57-AB05-D1A6A5D5DE18}" type="slidenum">
              <a:rPr lang="ca-ES" smtClean="0"/>
              <a:pPr/>
              <a:t>‹Nº›</a:t>
            </a:fld>
            <a:endParaRPr lang="ca-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89A090-82BF-40D7-A3E1-11E840ECF3B0}" type="datetimeFigureOut">
              <a:rPr lang="ca-ES" smtClean="0"/>
              <a:pPr/>
              <a:t>27/08/2013</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72BA13BF-C1D2-4A57-AB05-D1A6A5D5DE18}" type="slidenum">
              <a:rPr lang="ca-ES" smtClean="0"/>
              <a:pPr/>
              <a:t>‹Nº›</a:t>
            </a:fld>
            <a:endParaRPr lang="ca-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9A090-82BF-40D7-A3E1-11E840ECF3B0}" type="datetimeFigureOut">
              <a:rPr lang="ca-ES" smtClean="0"/>
              <a:pPr/>
              <a:t>27/08/2013</a:t>
            </a:fld>
            <a:endParaRPr lang="ca-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A13BF-C1D2-4A57-AB05-D1A6A5D5DE18}" type="slidenum">
              <a:rPr lang="ca-ES" smtClean="0"/>
              <a:pPr/>
              <a:t>‹Nº›</a:t>
            </a:fld>
            <a:endParaRPr lang="ca-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eremarques.net/tabletasportada.htm" TargetMode="External"/><Relationship Id="rId4" Type="http://schemas.openxmlformats.org/officeDocument/2006/relationships/hyperlink" Target="http://peremarques.blogspot.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es.scribd.com/collections/3181012/Principios-de-ensenanza-y-aprendizaj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peremarques.blogspot.com.es/2011/09/que-es-el-curriculum-bimodal-i.htm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eduapps.es/" TargetMode="External"/><Relationship Id="rId2" Type="http://schemas.openxmlformats.org/officeDocument/2006/relationships/hyperlink" Target="http://www.mejoresaplicacionesandroid.es/" TargetMode="External"/><Relationship Id="rId1" Type="http://schemas.openxmlformats.org/officeDocument/2006/relationships/slideLayout" Target="../slideLayouts/slideLayout1.xml"/><Relationship Id="rId5" Type="http://schemas.openxmlformats.org/officeDocument/2006/relationships/hyperlink" Target="http://www.apple.com/es/ipad/from-the-app-store/education.html" TargetMode="External"/><Relationship Id="rId4" Type="http://schemas.openxmlformats.org/officeDocument/2006/relationships/hyperlink" Target="https://play.google.com/store?hl=e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learningwithipads.blogspot.com.es/2012/03/ipads-in-learning-journal-articles.html" TargetMode="External"/><Relationship Id="rId3" Type="http://schemas.openxmlformats.org/officeDocument/2006/relationships/hyperlink" Target="http://www3.escolacristiana.org/wp_recullpremsa/2012/07/la-vanguardia-l%E2%80%99ipad-arriba-a-l%E2%80%99escola/" TargetMode="External"/><Relationship Id="rId7" Type="http://schemas.openxmlformats.org/officeDocument/2006/relationships/hyperlink" Target="http://www.cruilla.cat/ver_noticia.aspx?id=11669" TargetMode="External"/><Relationship Id="rId2" Type="http://schemas.openxmlformats.org/officeDocument/2006/relationships/hyperlink" Target="http://www.ceelourdes-aspronaga.org/" TargetMode="External"/><Relationship Id="rId1" Type="http://schemas.openxmlformats.org/officeDocument/2006/relationships/slideLayout" Target="../slideLayouts/slideLayout1.xml"/><Relationship Id="rId6" Type="http://schemas.openxmlformats.org/officeDocument/2006/relationships/hyperlink" Target="http://www.marcellorinaldi.com/ipad-en-educacion-primaria-la-experiencia-de-colegios-sek/" TargetMode="External"/><Relationship Id="rId5" Type="http://schemas.openxmlformats.org/officeDocument/2006/relationships/hyperlink" Target="http://www.citafgsr.org/educacion/dedos/2011/04/del-cabas-a-la-table-1.html" TargetMode="External"/><Relationship Id="rId10" Type="http://schemas.openxmlformats.org/officeDocument/2006/relationships/hyperlink" Target="http://www.aulatic.com/2011/07/18/corea-tablets-y-contenidos-digitales-en-educacion/" TargetMode="External"/><Relationship Id="rId4" Type="http://schemas.openxmlformats.org/officeDocument/2006/relationships/hyperlink" Target="http://formacion.enlinea.educa.madrid.org/itic10/comunicaciones/aplicacionesportables.pdf" TargetMode="External"/><Relationship Id="rId9" Type="http://schemas.openxmlformats.org/officeDocument/2006/relationships/hyperlink" Target="http://www.ludovia.com/news-158-1034.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peremarques.net/tabletasportada.htm" TargetMode="External"/><Relationship Id="rId2" Type="http://schemas.openxmlformats.org/officeDocument/2006/relationships/hyperlink" Target="http://dim.pangea.org/"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hyperlink" Target="http://www.ludovia.com/news-158-1034.html" TargetMode="External"/><Relationship Id="rId13" Type="http://schemas.openxmlformats.org/officeDocument/2006/relationships/hyperlink" Target="http://dim.pangea.org/revistaDIM22/revista22beatrizplaza.htm" TargetMode="External"/><Relationship Id="rId3" Type="http://schemas.openxmlformats.org/officeDocument/2006/relationships/hyperlink" Target="http://lapizarradigital.es/ludovia-2011-las-tabletas/" TargetMode="External"/><Relationship Id="rId7" Type="http://schemas.openxmlformats.org/officeDocument/2006/relationships/hyperlink" Target="http://www.scoop.it/t/tabletsytabletes?page=6" TargetMode="External"/><Relationship Id="rId12" Type="http://schemas.openxmlformats.org/officeDocument/2006/relationships/hyperlink" Target="http://recursostic.educacion.es/observatorio/web/es/equipamiento-tecnologico/hardware/1012-tablets-la-revolucion-tactil-" TargetMode="External"/><Relationship Id="rId2" Type="http://schemas.openxmlformats.org/officeDocument/2006/relationships/hyperlink" Target="http://comunidad.movistar.es/t5/Blog-Tablets/OLPC-XO-3-0-el-nuevo-tablet-educativo-para-pa%C3%ADses-en-desarrollo/ba-p/416751" TargetMode="External"/><Relationship Id="rId1" Type="http://schemas.openxmlformats.org/officeDocument/2006/relationships/slideLayout" Target="../slideLayouts/slideLayout1.xml"/><Relationship Id="rId6" Type="http://schemas.openxmlformats.org/officeDocument/2006/relationships/hyperlink" Target="http://www.citafgsr.org/educacion/dedos/" TargetMode="External"/><Relationship Id="rId11" Type="http://schemas.openxmlformats.org/officeDocument/2006/relationships/hyperlink" Target="http://www.naace.co.uk/publications/longfieldipadresearch" TargetMode="External"/><Relationship Id="rId5" Type="http://schemas.openxmlformats.org/officeDocument/2006/relationships/hyperlink" Target="http://www.youtube.com/watch?v=8FMdelcdbXs&amp;feature=plcp" TargetMode="External"/><Relationship Id="rId10" Type="http://schemas.openxmlformats.org/officeDocument/2006/relationships/hyperlink" Target="http://www.slideshare.net/slides_eoi/tscar-lara-mlearning-cmo-llevar-el-aprendizaje-a-cualquier-parte" TargetMode="External"/><Relationship Id="rId4" Type="http://schemas.openxmlformats.org/officeDocument/2006/relationships/hyperlink" Target="http://gizmologia.com/2011/03/la-era-tablet-%C2%BFque-significa-para-el-sistema-educativo" TargetMode="External"/><Relationship Id="rId9" Type="http://schemas.openxmlformats.org/officeDocument/2006/relationships/hyperlink" Target="http://ipadeducators.ning.com/profiles/blog/list?q=Pilot+survey"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google.es/url?sa=t&amp;rct=j&amp;q=&amp;esrc=s&amp;source=web&amp;cd=2&amp;ved=0CF0QFjAB&amp;url=http://rcetj.org/index.php/rcetj/article/download/56/177&amp;ei=VEIqUKnuLtK0hAfNooDABQ&amp;usg=AFQjCNEl2Ix2MfLmdBnl7REpeMwlTy33nw" TargetMode="External"/><Relationship Id="rId13" Type="http://schemas.openxmlformats.org/officeDocument/2006/relationships/hyperlink" Target="http://issuu.com/tecnomedia2010/docs/educacion_reducida_n_6?mode=window&amp;backgroundColor=" TargetMode="External"/><Relationship Id="rId3" Type="http://schemas.openxmlformats.org/officeDocument/2006/relationships/hyperlink" Target="http://www.fastcodesign.com/1669896/10-ways-that-mobile-learning-will-revolutionize-education" TargetMode="External"/><Relationship Id="rId7" Type="http://schemas.openxmlformats.org/officeDocument/2006/relationships/hyperlink" Target="http://learningwithipads.blogspot.com.es/2012/03/ipads-in-learning-journal-articles.html" TargetMode="External"/><Relationship Id="rId12" Type="http://schemas.openxmlformats.org/officeDocument/2006/relationships/hyperlink" Target="http://www.aulatic.com/2011/08/28/buscando-el-dispositivo-tecnologico-ideal-para-educacion/" TargetMode="External"/><Relationship Id="rId2" Type="http://schemas.openxmlformats.org/officeDocument/2006/relationships/hyperlink" Target="http://www.citafgsr.org/educacion/dedos/2011/06/y-hoy-de-inconvenien.html" TargetMode="External"/><Relationship Id="rId1" Type="http://schemas.openxmlformats.org/officeDocument/2006/relationships/slideLayout" Target="../slideLayouts/slideLayout1.xml"/><Relationship Id="rId6" Type="http://schemas.openxmlformats.org/officeDocument/2006/relationships/hyperlink" Target="http://blog.apptua.com/blog/" TargetMode="External"/><Relationship Id="rId11" Type="http://schemas.openxmlformats.org/officeDocument/2006/relationships/hyperlink" Target="http://www.ipadineducation.co.uk/iPad_in_Education/Welcome.html" TargetMode="External"/><Relationship Id="rId5" Type="http://schemas.openxmlformats.org/officeDocument/2006/relationships/hyperlink" Target="http://www.citafgsr.org/educacion/dedos/2012/06/recapitulandoel-uso.html" TargetMode="External"/><Relationship Id="rId10" Type="http://schemas.openxmlformats.org/officeDocument/2006/relationships/hyperlink" Target="http://www.ipadinschools.com/ipad-apps-for-high-school/" TargetMode="External"/><Relationship Id="rId4" Type="http://schemas.openxmlformats.org/officeDocument/2006/relationships/hyperlink" Target="http://suseit.stanford.edu/sites/default/files/worldcomp11_SMILE.pdf" TargetMode="External"/><Relationship Id="rId9" Type="http://schemas.openxmlformats.org/officeDocument/2006/relationships/hyperlink" Target="http://www.schrockguide.net/ipads-in-the-classroom.html" TargetMode="External"/><Relationship Id="rId14" Type="http://schemas.openxmlformats.org/officeDocument/2006/relationships/hyperlink" Target="http://www.totemguard.com/aulatotem/2012/03/9-dificultades-importantes-al-adoptar-tablets-en-el-aula/"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scribd.com/doc/61668719/educadores" TargetMode="External"/><Relationship Id="rId3" Type="http://schemas.openxmlformats.org/officeDocument/2006/relationships/hyperlink" Target="http://www.slideshare.net/peremarques/18-modelos-didcticos" TargetMode="External"/><Relationship Id="rId7" Type="http://schemas.openxmlformats.org/officeDocument/2006/relationships/hyperlink" Target="http://www.scribd.com/collections/3181012/Principios-de-ensenanza-y-aprendizaj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scribd.com/collections/3204696/Curriculum-bimodal-para-el-ciudadano-del-siglo-XXI-y-contra-el-fracaso-escolar" TargetMode="External"/><Relationship Id="rId5" Type="http://schemas.openxmlformats.org/officeDocument/2006/relationships/hyperlink" Target="http://www.slideshare.net/peremarques/13-modelos-didcticos" TargetMode="External"/><Relationship Id="rId4" Type="http://schemas.openxmlformats.org/officeDocument/2006/relationships/hyperlink" Target="http://www.slideshare.net/peremarques/29-modelos-didcticos-de-uso-de-las-aulas-2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learningwithipads.blogspot.com.es/2012/03/ipads-in-learning-journal-articles.html" TargetMode="External"/><Relationship Id="rId2" Type="http://schemas.openxmlformats.org/officeDocument/2006/relationships/hyperlink" Target="http://www.naace.co.uk/publications/longfieldipadresearch"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MCj02869020000[1]"/>
          <p:cNvPicPr>
            <a:picLocks noChangeAspect="1" noChangeArrowheads="1"/>
          </p:cNvPicPr>
          <p:nvPr/>
        </p:nvPicPr>
        <p:blipFill>
          <a:blip r:embed="rId3" cstate="print">
            <a:lum bright="20000" contrast="-20000"/>
          </a:blip>
          <a:srcRect/>
          <a:stretch>
            <a:fillRect/>
          </a:stretch>
        </p:blipFill>
        <p:spPr bwMode="auto">
          <a:xfrm>
            <a:off x="0" y="0"/>
            <a:ext cx="1727200" cy="1573213"/>
          </a:xfrm>
          <a:prstGeom prst="rect">
            <a:avLst/>
          </a:prstGeom>
          <a:noFill/>
          <a:ln w="9525">
            <a:noFill/>
            <a:miter lim="800000"/>
            <a:headEnd/>
            <a:tailEnd/>
          </a:ln>
        </p:spPr>
      </p:pic>
      <p:sp>
        <p:nvSpPr>
          <p:cNvPr id="2051" name="Rectangle 2"/>
          <p:cNvSpPr>
            <a:spLocks noGrp="1" noChangeArrowheads="1"/>
          </p:cNvSpPr>
          <p:nvPr>
            <p:ph type="ctrTitle"/>
          </p:nvPr>
        </p:nvSpPr>
        <p:spPr>
          <a:xfrm>
            <a:off x="930275" y="260350"/>
            <a:ext cx="7962900" cy="2089150"/>
          </a:xfrm>
        </p:spPr>
        <p:txBody>
          <a:bodyPr>
            <a:normAutofit fontScale="90000"/>
          </a:bodyPr>
          <a:lstStyle/>
          <a:p>
            <a:pPr eaLnBrk="1" hangingPunct="1">
              <a:spcBef>
                <a:spcPts val="1200"/>
              </a:spcBef>
              <a:spcAft>
                <a:spcPts val="2400"/>
              </a:spcAft>
              <a:defRPr/>
            </a:pPr>
            <a:r>
              <a:rPr lang="es-ES" sz="4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¿Tableta digital o </a:t>
            </a:r>
            <a:r>
              <a:rPr lang="es-ES" sz="40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netbook</a:t>
            </a:r>
            <a:r>
              <a:rPr lang="es-ES" sz="4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br>
              <a:rPr lang="es-ES" sz="4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1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es-ES" sz="4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r>
            <a:br>
              <a:rPr lang="es-ES" sz="4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3200" b="1" dirty="0" smtClean="0">
                <a:solidFill>
                  <a:srgbClr val="C00000"/>
                </a:solidFill>
                <a:latin typeface="Arial" pitchFamily="34" charset="0"/>
                <a:cs typeface="Arial" pitchFamily="34" charset="0"/>
              </a:rPr>
              <a:t>Orientaciones para su buen uso </a:t>
            </a:r>
            <a:r>
              <a:rPr lang="es-ES" sz="3200" b="1" dirty="0" smtClean="0">
                <a:solidFill>
                  <a:srgbClr val="C00000"/>
                </a:solidFill>
                <a:latin typeface="Arial" pitchFamily="34" charset="0"/>
                <a:cs typeface="Arial" pitchFamily="34" charset="0"/>
              </a:rPr>
              <a:t>educativo</a:t>
            </a:r>
            <a:br>
              <a:rPr lang="es-ES" sz="3200" b="1" dirty="0" smtClean="0">
                <a:solidFill>
                  <a:srgbClr val="C00000"/>
                </a:solidFill>
                <a:latin typeface="Arial" pitchFamily="34" charset="0"/>
                <a:cs typeface="Arial" pitchFamily="34" charset="0"/>
              </a:rPr>
            </a:br>
            <a:r>
              <a:rPr lang="es-ES" sz="2000" i="1" dirty="0" smtClean="0">
                <a:solidFill>
                  <a:srgbClr val="C00000"/>
                </a:solidFill>
                <a:latin typeface="Arial" pitchFamily="34" charset="0"/>
                <a:cs typeface="Arial" pitchFamily="34" charset="0"/>
              </a:rPr>
              <a:t>(versión 4)</a:t>
            </a:r>
            <a:endParaRPr lang="es-ES" sz="4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2052" name="Rectangle 3"/>
          <p:cNvSpPr>
            <a:spLocks noGrp="1" noChangeArrowheads="1"/>
          </p:cNvSpPr>
          <p:nvPr>
            <p:ph type="subTitle" idx="1"/>
          </p:nvPr>
        </p:nvSpPr>
        <p:spPr>
          <a:xfrm>
            <a:off x="1476375" y="5517232"/>
            <a:ext cx="6400800" cy="1340768"/>
          </a:xfrm>
        </p:spPr>
        <p:txBody>
          <a:bodyPr>
            <a:normAutofit/>
          </a:bodyPr>
          <a:lstStyle/>
          <a:p>
            <a:pPr eaLnBrk="1" hangingPunct="1"/>
            <a:r>
              <a:rPr lang="es-ES" sz="1800" b="1" dirty="0" smtClean="0">
                <a:solidFill>
                  <a:srgbClr val="C00000"/>
                </a:solidFill>
                <a:latin typeface="Arial" pitchFamily="34" charset="0"/>
                <a:cs typeface="Arial" pitchFamily="34" charset="0"/>
              </a:rPr>
              <a:t>Esto es una síntesis de los artículos el blog: </a:t>
            </a:r>
            <a:r>
              <a:rPr lang="es-ES" sz="1800" dirty="0" smtClean="0">
                <a:latin typeface="Arial" pitchFamily="34" charset="0"/>
                <a:cs typeface="Arial" pitchFamily="34" charset="0"/>
                <a:hlinkClick r:id="rId4"/>
              </a:rPr>
              <a:t>http://peremarques.blogspot.com/</a:t>
            </a:r>
            <a:endParaRPr lang="es-ES" sz="1800" dirty="0" smtClean="0">
              <a:latin typeface="Arial" pitchFamily="34" charset="0"/>
              <a:cs typeface="Arial" pitchFamily="34" charset="0"/>
            </a:endParaRPr>
          </a:p>
          <a:p>
            <a:pPr eaLnBrk="1" hangingPunct="1"/>
            <a:r>
              <a:rPr lang="es-ES" sz="1800" b="1" dirty="0" smtClean="0">
                <a:solidFill>
                  <a:srgbClr val="C00000"/>
                </a:solidFill>
                <a:latin typeface="Arial" pitchFamily="34" charset="0"/>
                <a:cs typeface="Arial" pitchFamily="34" charset="0"/>
              </a:rPr>
              <a:t>Ver también: </a:t>
            </a:r>
            <a:r>
              <a:rPr lang="es-ES" sz="1800" b="1" dirty="0" smtClean="0">
                <a:latin typeface="Arial" pitchFamily="34" charset="0"/>
                <a:cs typeface="Arial" pitchFamily="34" charset="0"/>
                <a:hlinkClick r:id="rId5"/>
              </a:rPr>
              <a:t>EL PORTAL DE LA TABLETA DIGITAL</a:t>
            </a:r>
            <a:endParaRPr lang="es-ES" sz="1800" b="1" dirty="0" smtClean="0">
              <a:latin typeface="Arial" pitchFamily="34" charset="0"/>
              <a:cs typeface="Arial" pitchFamily="34" charset="0"/>
            </a:endParaRPr>
          </a:p>
          <a:p>
            <a:r>
              <a:rPr lang="es-ES" sz="1800" dirty="0" smtClean="0">
                <a:latin typeface="Arial" pitchFamily="34" charset="0"/>
                <a:cs typeface="Arial" pitchFamily="34" charset="0"/>
              </a:rPr>
              <a:t>Dr. Pere </a:t>
            </a:r>
            <a:r>
              <a:rPr lang="es-ES" sz="1800" dirty="0" err="1" smtClean="0">
                <a:latin typeface="Arial" pitchFamily="34" charset="0"/>
                <a:cs typeface="Arial" pitchFamily="34" charset="0"/>
              </a:rPr>
              <a:t>Marquès</a:t>
            </a:r>
            <a:r>
              <a:rPr lang="es-ES" sz="1800" dirty="0" smtClean="0">
                <a:latin typeface="Arial" pitchFamily="34" charset="0"/>
                <a:cs typeface="Arial" pitchFamily="34" charset="0"/>
              </a:rPr>
              <a:t> (</a:t>
            </a:r>
            <a:r>
              <a:rPr lang="es-ES" sz="1800" dirty="0" smtClean="0">
                <a:latin typeface="Arial" pitchFamily="34" charset="0"/>
                <a:cs typeface="Arial" pitchFamily="34" charset="0"/>
              </a:rPr>
              <a:t>2013). </a:t>
            </a:r>
            <a:r>
              <a:rPr lang="es-ES" sz="1800" dirty="0" smtClean="0">
                <a:latin typeface="Arial" pitchFamily="34" charset="0"/>
                <a:cs typeface="Arial" pitchFamily="34" charset="0"/>
              </a:rPr>
              <a:t>Grupo </a:t>
            </a:r>
            <a:r>
              <a:rPr lang="es-ES" sz="1800" dirty="0" err="1" smtClean="0">
                <a:latin typeface="Arial" pitchFamily="34" charset="0"/>
                <a:cs typeface="Arial" pitchFamily="34" charset="0"/>
              </a:rPr>
              <a:t>DIM</a:t>
            </a:r>
            <a:endParaRPr lang="es-ES" sz="1800" dirty="0" smtClean="0">
              <a:latin typeface="Arial" pitchFamily="34" charset="0"/>
              <a:cs typeface="Arial" pitchFamily="34" charset="0"/>
            </a:endParaRPr>
          </a:p>
          <a:p>
            <a:pPr eaLnBrk="1" hangingPunct="1"/>
            <a:endParaRPr lang="es-ES" sz="2000" dirty="0" smtClean="0"/>
          </a:p>
        </p:txBody>
      </p:sp>
      <p:sp>
        <p:nvSpPr>
          <p:cNvPr id="2053" name="Text Box 4"/>
          <p:cNvSpPr txBox="1">
            <a:spLocks noChangeArrowheads="1"/>
          </p:cNvSpPr>
          <p:nvPr/>
        </p:nvSpPr>
        <p:spPr bwMode="auto">
          <a:xfrm>
            <a:off x="34925" y="2348880"/>
            <a:ext cx="9001125" cy="2831544"/>
          </a:xfrm>
          <a:prstGeom prst="rect">
            <a:avLst/>
          </a:prstGeom>
          <a:noFill/>
          <a:ln w="9525">
            <a:noFill/>
            <a:miter lim="800000"/>
            <a:headEnd/>
            <a:tailEnd/>
          </a:ln>
        </p:spPr>
        <p:txBody>
          <a:bodyPr wrap="square">
            <a:spAutoFit/>
          </a:bodyPr>
          <a:lstStyle/>
          <a:p>
            <a:pPr algn="ctr">
              <a:spcBef>
                <a:spcPts val="600"/>
              </a:spcBef>
            </a:pPr>
            <a:r>
              <a:rPr lang="es-ES" sz="2000" b="1" dirty="0" smtClean="0">
                <a:solidFill>
                  <a:srgbClr val="0202A0"/>
                </a:solidFill>
                <a:latin typeface="Arial" pitchFamily="34" charset="0"/>
                <a:cs typeface="Arial" pitchFamily="34" charset="0"/>
              </a:rPr>
              <a:t>¿Qué es? Usos habituales. Sistemas operativos</a:t>
            </a:r>
          </a:p>
          <a:p>
            <a:pPr algn="ctr">
              <a:spcBef>
                <a:spcPts val="600"/>
              </a:spcBef>
            </a:pPr>
            <a:r>
              <a:rPr lang="es-ES" sz="2000" b="1" dirty="0" smtClean="0">
                <a:solidFill>
                  <a:srgbClr val="0202A0"/>
                </a:solidFill>
                <a:latin typeface="Arial" pitchFamily="34" charset="0"/>
                <a:cs typeface="Arial" pitchFamily="34" charset="0"/>
              </a:rPr>
              <a:t>Modelos tecnológicos para integrarlas en las aulas</a:t>
            </a:r>
          </a:p>
          <a:p>
            <a:pPr algn="ctr">
              <a:spcBef>
                <a:spcPts val="600"/>
              </a:spcBef>
            </a:pPr>
            <a:r>
              <a:rPr lang="es-ES" sz="2000" b="1" dirty="0" smtClean="0">
                <a:solidFill>
                  <a:srgbClr val="0202A0"/>
                </a:solidFill>
                <a:latin typeface="Arial" pitchFamily="34" charset="0"/>
                <a:cs typeface="Arial" pitchFamily="34" charset="0"/>
              </a:rPr>
              <a:t>Ventajas y problemas. ¿Tabletas o </a:t>
            </a:r>
            <a:r>
              <a:rPr lang="es-ES" sz="2000" b="1" dirty="0" err="1" smtClean="0">
                <a:solidFill>
                  <a:srgbClr val="0202A0"/>
                </a:solidFill>
                <a:latin typeface="Arial" pitchFamily="34" charset="0"/>
                <a:cs typeface="Arial" pitchFamily="34" charset="0"/>
              </a:rPr>
              <a:t>netbooks</a:t>
            </a:r>
            <a:r>
              <a:rPr lang="es-ES" sz="2000" b="1" dirty="0" smtClean="0">
                <a:solidFill>
                  <a:srgbClr val="0202A0"/>
                </a:solidFill>
                <a:latin typeface="Arial" pitchFamily="34" charset="0"/>
                <a:cs typeface="Arial" pitchFamily="34" charset="0"/>
              </a:rPr>
              <a:t>? </a:t>
            </a:r>
            <a:r>
              <a:rPr lang="es-ES" sz="2000" b="1" dirty="0" err="1" smtClean="0">
                <a:solidFill>
                  <a:srgbClr val="0202A0"/>
                </a:solidFill>
                <a:latin typeface="Arial" pitchFamily="34" charset="0"/>
                <a:cs typeface="Arial" pitchFamily="34" charset="0"/>
              </a:rPr>
              <a:t>Smartphones</a:t>
            </a:r>
            <a:endParaRPr lang="es-ES" sz="2000" b="1" dirty="0" smtClean="0">
              <a:solidFill>
                <a:srgbClr val="0202A0"/>
              </a:solidFill>
              <a:latin typeface="Arial" pitchFamily="34" charset="0"/>
              <a:cs typeface="Arial" pitchFamily="34" charset="0"/>
            </a:endParaRPr>
          </a:p>
          <a:p>
            <a:pPr algn="ctr">
              <a:spcBef>
                <a:spcPts val="600"/>
              </a:spcBef>
            </a:pPr>
            <a:r>
              <a:rPr lang="es-ES" sz="2000" b="1" dirty="0" smtClean="0">
                <a:solidFill>
                  <a:srgbClr val="0202A0"/>
                </a:solidFill>
                <a:latin typeface="Arial" pitchFamily="34" charset="0"/>
                <a:cs typeface="Arial" pitchFamily="34" charset="0"/>
              </a:rPr>
              <a:t>Orientaciones y modelos de uso didáctico</a:t>
            </a:r>
          </a:p>
          <a:p>
            <a:pPr algn="ctr">
              <a:spcBef>
                <a:spcPts val="600"/>
              </a:spcBef>
            </a:pPr>
            <a:r>
              <a:rPr lang="es-ES" sz="2000" b="1" dirty="0" smtClean="0">
                <a:solidFill>
                  <a:srgbClr val="0202A0"/>
                </a:solidFill>
                <a:latin typeface="Arial" pitchFamily="34" charset="0"/>
                <a:cs typeface="Arial" pitchFamily="34" charset="0"/>
              </a:rPr>
              <a:t>Infraestructuras. Elección de la tableta. </a:t>
            </a:r>
            <a:r>
              <a:rPr lang="es-ES" sz="2000" b="1" dirty="0" err="1" smtClean="0">
                <a:solidFill>
                  <a:srgbClr val="0202A0"/>
                </a:solidFill>
                <a:latin typeface="Arial" pitchFamily="34" charset="0"/>
                <a:cs typeface="Arial" pitchFamily="34" charset="0"/>
              </a:rPr>
              <a:t>Apps</a:t>
            </a:r>
            <a:r>
              <a:rPr lang="es-ES" sz="2000" b="1" dirty="0" smtClean="0">
                <a:solidFill>
                  <a:srgbClr val="0202A0"/>
                </a:solidFill>
                <a:latin typeface="Arial" pitchFamily="34" charset="0"/>
                <a:cs typeface="Arial" pitchFamily="34" charset="0"/>
              </a:rPr>
              <a:t>. Experiencias</a:t>
            </a:r>
          </a:p>
          <a:p>
            <a:pPr algn="ctr">
              <a:spcBef>
                <a:spcPts val="600"/>
              </a:spcBef>
            </a:pPr>
            <a:r>
              <a:rPr lang="es-ES" sz="2000" b="1" dirty="0" smtClean="0">
                <a:solidFill>
                  <a:srgbClr val="0202A0"/>
                </a:solidFill>
                <a:latin typeface="Arial" pitchFamily="34" charset="0"/>
                <a:cs typeface="Arial" pitchFamily="34" charset="0"/>
              </a:rPr>
              <a:t>Propuesta de formación docente. Bibliografía.</a:t>
            </a:r>
            <a:endParaRPr lang="es-ES" sz="2400" b="1" dirty="0" smtClean="0">
              <a:solidFill>
                <a:srgbClr val="0202A0"/>
              </a:solidFill>
              <a:latin typeface="Arial" pitchFamily="34" charset="0"/>
              <a:cs typeface="Arial" pitchFamily="34" charset="0"/>
            </a:endParaRPr>
          </a:p>
          <a:p>
            <a:pPr algn="ctr">
              <a:spcBef>
                <a:spcPts val="600"/>
              </a:spcBef>
            </a:pPr>
            <a:endParaRPr lang="es-ES" sz="2800" b="1" dirty="0">
              <a:solidFill>
                <a:srgbClr val="0202A0"/>
              </a:solidFill>
              <a:latin typeface="Calibri" pitchFamily="34" charset="0"/>
              <a:cs typeface="Calibri" pitchFamily="34" charset="0"/>
            </a:endParaRPr>
          </a:p>
        </p:txBody>
      </p:sp>
      <p:pic>
        <p:nvPicPr>
          <p:cNvPr id="2054" name="Picture 7" descr="dimnou"/>
          <p:cNvPicPr>
            <a:picLocks noChangeAspect="1" noChangeArrowheads="1"/>
          </p:cNvPicPr>
          <p:nvPr/>
        </p:nvPicPr>
        <p:blipFill>
          <a:blip r:embed="rId6" cstate="print"/>
          <a:srcRect/>
          <a:stretch>
            <a:fillRect/>
          </a:stretch>
        </p:blipFill>
        <p:spPr bwMode="auto">
          <a:xfrm>
            <a:off x="7380288" y="5589588"/>
            <a:ext cx="1295400" cy="647700"/>
          </a:xfrm>
          <a:prstGeom prst="rect">
            <a:avLst/>
          </a:prstGeom>
          <a:noFill/>
          <a:ln w="9525">
            <a:noFill/>
            <a:miter lim="800000"/>
            <a:headEnd/>
            <a:tailEnd/>
          </a:ln>
        </p:spPr>
      </p:pic>
      <p:pic>
        <p:nvPicPr>
          <p:cNvPr id="2055" name="Picture 9" descr="uablogo"/>
          <p:cNvPicPr>
            <a:picLocks noChangeAspect="1" noChangeArrowheads="1"/>
          </p:cNvPicPr>
          <p:nvPr/>
        </p:nvPicPr>
        <p:blipFill>
          <a:blip r:embed="rId7" cstate="print"/>
          <a:srcRect/>
          <a:stretch>
            <a:fillRect/>
          </a:stretch>
        </p:blipFill>
        <p:spPr bwMode="auto">
          <a:xfrm>
            <a:off x="468313" y="5734050"/>
            <a:ext cx="1439862" cy="503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547664" y="0"/>
            <a:ext cx="7596336" cy="428625"/>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¿Y LOS SMARTPHONE? </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35496" y="1854110"/>
            <a:ext cx="9036496" cy="3447098"/>
          </a:xfrm>
          <a:prstGeom prst="rect">
            <a:avLst/>
          </a:prstGeom>
          <a:noFill/>
        </p:spPr>
        <p:txBody>
          <a:bodyPr wrap="square" rtlCol="0">
            <a:spAutoFit/>
          </a:bodyPr>
          <a:lstStyle/>
          <a:p>
            <a:endParaRPr lang="es-ES" sz="2400" i="1" dirty="0" smtClean="0"/>
          </a:p>
          <a:p>
            <a:endParaRPr lang="es-ES" sz="2400" dirty="0" smtClean="0"/>
          </a:p>
          <a:p>
            <a:pPr algn="just">
              <a:spcAft>
                <a:spcPts val="1200"/>
              </a:spcAft>
            </a:pPr>
            <a:r>
              <a:rPr lang="es-ES" sz="2000" b="1" dirty="0" err="1" smtClean="0">
                <a:solidFill>
                  <a:srgbClr val="C00000"/>
                </a:solidFill>
                <a:latin typeface="Arial" pitchFamily="34" charset="0"/>
                <a:cs typeface="Arial" pitchFamily="34" charset="0"/>
              </a:rPr>
              <a:t>Ultraportátiles</a:t>
            </a:r>
            <a:r>
              <a:rPr lang="es-ES" sz="2000" b="1" dirty="0" smtClean="0">
                <a:solidFill>
                  <a:srgbClr val="C00000"/>
                </a:solidFill>
                <a:latin typeface="Arial" pitchFamily="34" charset="0"/>
                <a:cs typeface="Arial" pitchFamily="34" charset="0"/>
              </a:rPr>
              <a:t> y multifuncionales</a:t>
            </a:r>
            <a:r>
              <a:rPr lang="es-ES" sz="2000" dirty="0" smtClean="0">
                <a:latin typeface="Arial" pitchFamily="34" charset="0"/>
                <a:cs typeface="Arial" pitchFamily="34" charset="0"/>
              </a:rPr>
              <a:t>, en todo momento y lugar permiten </a:t>
            </a:r>
            <a:r>
              <a:rPr lang="es-ES" sz="2000" b="1" i="1" dirty="0" smtClean="0">
                <a:latin typeface="Arial" pitchFamily="34" charset="0"/>
                <a:cs typeface="Arial" pitchFamily="34" charset="0"/>
              </a:rPr>
              <a:t>comunicación</a:t>
            </a:r>
            <a:r>
              <a:rPr lang="es-ES" sz="2000" dirty="0" smtClean="0">
                <a:latin typeface="Arial" pitchFamily="34" charset="0"/>
                <a:cs typeface="Arial" pitchFamily="34" charset="0"/>
              </a:rPr>
              <a:t> telefónica o con SMS o videoconferencia, </a:t>
            </a:r>
            <a:r>
              <a:rPr lang="es-ES" sz="2000" b="1" i="1" dirty="0" smtClean="0">
                <a:latin typeface="Arial" pitchFamily="34" charset="0"/>
                <a:cs typeface="Arial" pitchFamily="34" charset="0"/>
              </a:rPr>
              <a:t>buscar información</a:t>
            </a:r>
            <a:r>
              <a:rPr lang="es-ES" sz="2000" dirty="0" smtClean="0">
                <a:latin typeface="Arial" pitchFamily="34" charset="0"/>
                <a:cs typeface="Arial" pitchFamily="34" charset="0"/>
              </a:rPr>
              <a:t> y realizar </a:t>
            </a:r>
            <a:r>
              <a:rPr lang="es-ES" sz="2000" b="1" i="1" dirty="0" smtClean="0">
                <a:latin typeface="Arial" pitchFamily="34" charset="0"/>
                <a:cs typeface="Arial" pitchFamily="34" charset="0"/>
              </a:rPr>
              <a:t>gestiones</a:t>
            </a:r>
            <a:r>
              <a:rPr lang="es-ES" sz="2000" dirty="0" smtClean="0">
                <a:latin typeface="Arial" pitchFamily="34" charset="0"/>
                <a:cs typeface="Arial" pitchFamily="34" charset="0"/>
              </a:rPr>
              <a:t> en Internet, </a:t>
            </a:r>
            <a:r>
              <a:rPr lang="es-ES" sz="2000" b="1" i="1" dirty="0" smtClean="0">
                <a:latin typeface="Arial" pitchFamily="34" charset="0"/>
                <a:cs typeface="Arial" pitchFamily="34" charset="0"/>
              </a:rPr>
              <a:t>ver textos y reproducir </a:t>
            </a:r>
            <a:r>
              <a:rPr lang="es-ES" sz="2000" b="1" i="1" dirty="0" err="1" smtClean="0">
                <a:latin typeface="Arial" pitchFamily="34" charset="0"/>
                <a:cs typeface="Arial" pitchFamily="34" charset="0"/>
              </a:rPr>
              <a:t>multimedias</a:t>
            </a:r>
            <a:r>
              <a:rPr lang="es-ES" sz="2000" dirty="0" smtClean="0">
                <a:latin typeface="Arial" pitchFamily="34" charset="0"/>
                <a:cs typeface="Arial" pitchFamily="34" charset="0"/>
              </a:rPr>
              <a:t>, </a:t>
            </a:r>
            <a:r>
              <a:rPr lang="es-ES" sz="2000" i="1" dirty="0" smtClean="0">
                <a:latin typeface="Arial" pitchFamily="34" charset="0"/>
                <a:cs typeface="Arial" pitchFamily="34" charset="0"/>
              </a:rPr>
              <a:t>escribir notas</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acceder a campus on-line </a:t>
            </a:r>
            <a:r>
              <a:rPr lang="es-ES" sz="2000" i="1" dirty="0" smtClean="0">
                <a:latin typeface="Arial" pitchFamily="34" charset="0"/>
                <a:cs typeface="Arial" pitchFamily="34" charset="0"/>
              </a:rPr>
              <a:t>(m-</a:t>
            </a:r>
            <a:r>
              <a:rPr lang="es-ES" sz="2000" i="1" dirty="0" err="1" smtClean="0">
                <a:latin typeface="Arial" pitchFamily="34" charset="0"/>
                <a:cs typeface="Arial" pitchFamily="34" charset="0"/>
              </a:rPr>
              <a:t>learning</a:t>
            </a:r>
            <a:r>
              <a:rPr lang="es-ES" sz="2000" i="1" dirty="0" smtClean="0">
                <a:latin typeface="Arial" pitchFamily="34" charset="0"/>
                <a:cs typeface="Arial" pitchFamily="34" charset="0"/>
              </a:rPr>
              <a:t>)</a:t>
            </a:r>
            <a:r>
              <a:rPr lang="es-ES" sz="2000" dirty="0" smtClean="0">
                <a:latin typeface="Arial" pitchFamily="34" charset="0"/>
                <a:cs typeface="Arial" pitchFamily="34" charset="0"/>
              </a:rPr>
              <a:t>, realizar </a:t>
            </a:r>
            <a:r>
              <a:rPr lang="es-ES" sz="2000" b="1" i="1" dirty="0" smtClean="0">
                <a:latin typeface="Arial" pitchFamily="34" charset="0"/>
                <a:cs typeface="Arial" pitchFamily="34" charset="0"/>
              </a:rPr>
              <a:t>ejercicios interactivos</a:t>
            </a:r>
            <a:r>
              <a:rPr lang="es-ES" sz="2000" dirty="0" smtClean="0">
                <a:latin typeface="Arial" pitchFamily="34" charset="0"/>
                <a:cs typeface="Arial" pitchFamily="34" charset="0"/>
              </a:rPr>
              <a:t> </a:t>
            </a:r>
            <a:r>
              <a:rPr lang="es-ES" sz="2000" dirty="0" err="1" smtClean="0">
                <a:latin typeface="Arial" pitchFamily="34" charset="0"/>
                <a:cs typeface="Arial" pitchFamily="34" charset="0"/>
              </a:rPr>
              <a:t>autocorrectivos</a:t>
            </a:r>
            <a:r>
              <a:rPr lang="es-ES" sz="2000" dirty="0" smtClean="0">
                <a:latin typeface="Arial" pitchFamily="34" charset="0"/>
                <a:cs typeface="Arial" pitchFamily="34" charset="0"/>
              </a:rPr>
              <a:t>, tomar </a:t>
            </a:r>
            <a:r>
              <a:rPr lang="es-ES" sz="2000" b="1" i="1" dirty="0" smtClean="0">
                <a:latin typeface="Arial" pitchFamily="34" charset="0"/>
                <a:cs typeface="Arial" pitchFamily="34" charset="0"/>
              </a:rPr>
              <a:t>fotos y vídeos</a:t>
            </a:r>
            <a:r>
              <a:rPr lang="es-ES" sz="2000" dirty="0" smtClean="0">
                <a:latin typeface="Arial" pitchFamily="34" charset="0"/>
                <a:cs typeface="Arial" pitchFamily="34" charset="0"/>
              </a:rPr>
              <a:t>, publicar en Internet y </a:t>
            </a:r>
            <a:r>
              <a:rPr lang="es-ES" sz="2000" b="1" i="1" dirty="0" smtClean="0">
                <a:latin typeface="Arial" pitchFamily="34" charset="0"/>
                <a:cs typeface="Arial" pitchFamily="34" charset="0"/>
              </a:rPr>
              <a:t>compartir materiales</a:t>
            </a:r>
            <a:r>
              <a:rPr lang="es-ES" sz="2000" dirty="0" smtClean="0">
                <a:latin typeface="Arial" pitchFamily="34" charset="0"/>
                <a:cs typeface="Arial" pitchFamily="34" charset="0"/>
              </a:rPr>
              <a:t>…</a:t>
            </a:r>
          </a:p>
          <a:p>
            <a:pPr>
              <a:spcAft>
                <a:spcPts val="600"/>
              </a:spcAft>
            </a:pPr>
            <a:r>
              <a:rPr lang="es-ES" sz="2000" b="1" dirty="0" smtClean="0">
                <a:solidFill>
                  <a:srgbClr val="C00000"/>
                </a:solidFill>
                <a:latin typeface="Arial" pitchFamily="34" charset="0"/>
                <a:cs typeface="Arial" pitchFamily="34" charset="0"/>
              </a:rPr>
              <a:t>Inconvenientes:</a:t>
            </a:r>
            <a:r>
              <a:rPr lang="es-ES" sz="2000" b="1" dirty="0" smtClean="0">
                <a:latin typeface="Arial" pitchFamily="34" charset="0"/>
                <a:cs typeface="Arial" pitchFamily="34" charset="0"/>
              </a:rPr>
              <a:t> </a:t>
            </a:r>
            <a:r>
              <a:rPr lang="es-ES" sz="2000" dirty="0" smtClean="0">
                <a:latin typeface="Arial" pitchFamily="34" charset="0"/>
                <a:cs typeface="Arial" pitchFamily="34" charset="0"/>
              </a:rPr>
              <a:t> son caros, y la pantalla (y el teclado virtual)  resultan incómodos para </a:t>
            </a:r>
            <a:r>
              <a:rPr lang="es-ES" sz="2000" b="1" i="1" dirty="0" smtClean="0">
                <a:latin typeface="Arial" pitchFamily="34" charset="0"/>
                <a:cs typeface="Arial" pitchFamily="34" charset="0"/>
              </a:rPr>
              <a:t>leer documentos</a:t>
            </a:r>
            <a:r>
              <a:rPr lang="es-ES" sz="2000" dirty="0" smtClean="0">
                <a:latin typeface="Arial" pitchFamily="34" charset="0"/>
                <a:cs typeface="Arial" pitchFamily="34" charset="0"/>
              </a:rPr>
              <a:t> y sobre todo </a:t>
            </a:r>
            <a:r>
              <a:rPr lang="es-ES" sz="2000" b="1" i="1" dirty="0" smtClean="0">
                <a:latin typeface="Arial" pitchFamily="34" charset="0"/>
                <a:cs typeface="Arial" pitchFamily="34" charset="0"/>
              </a:rPr>
              <a:t>redactar documentos.</a:t>
            </a:r>
            <a:endParaRPr lang="es-ES" sz="2000" b="1" i="1" dirty="0" smtClean="0">
              <a:latin typeface="Arial" pitchFamily="34" charset="0"/>
              <a:cs typeface="Arial" pitchFamily="34" charset="0"/>
            </a:endParaRPr>
          </a:p>
        </p:txBody>
      </p:sp>
      <p:pic>
        <p:nvPicPr>
          <p:cNvPr id="8" name="7 Imagen" descr="iphone.jpg"/>
          <p:cNvPicPr>
            <a:picLocks noChangeAspect="1"/>
          </p:cNvPicPr>
          <p:nvPr/>
        </p:nvPicPr>
        <p:blipFill>
          <a:blip r:embed="rId2" cstate="print"/>
          <a:stretch>
            <a:fillRect/>
          </a:stretch>
        </p:blipFill>
        <p:spPr>
          <a:xfrm>
            <a:off x="179513" y="116633"/>
            <a:ext cx="1944216" cy="1944215"/>
          </a:xfrm>
          <a:prstGeom prst="rect">
            <a:avLst/>
          </a:prstGeom>
        </p:spPr>
      </p:pic>
      <p:sp>
        <p:nvSpPr>
          <p:cNvPr id="9" name="8 CuadroTexto"/>
          <p:cNvSpPr txBox="1"/>
          <p:nvPr/>
        </p:nvSpPr>
        <p:spPr>
          <a:xfrm>
            <a:off x="2267744" y="664820"/>
            <a:ext cx="6732240" cy="1015663"/>
          </a:xfrm>
          <a:prstGeom prst="rect">
            <a:avLst/>
          </a:prstGeom>
          <a:noFill/>
        </p:spPr>
        <p:txBody>
          <a:bodyPr wrap="square" rtlCol="0">
            <a:spAutoFit/>
          </a:bodyPr>
          <a:lstStyle/>
          <a:p>
            <a:pPr algn="ctr"/>
            <a:r>
              <a:rPr lang="es-ES" sz="2000" i="1" dirty="0" smtClean="0">
                <a:latin typeface="Arial" pitchFamily="34" charset="0"/>
                <a:cs typeface="Arial" pitchFamily="34" charset="0"/>
              </a:rPr>
              <a:t>Son dispositivos digitales que aúnan </a:t>
            </a:r>
          </a:p>
          <a:p>
            <a:pPr algn="ctr"/>
            <a:r>
              <a:rPr lang="es-ES" sz="2000" i="1" dirty="0" smtClean="0">
                <a:latin typeface="Arial" pitchFamily="34" charset="0"/>
                <a:cs typeface="Arial" pitchFamily="34" charset="0"/>
              </a:rPr>
              <a:t>las funcionalidades propias de un teléfono móvil  </a:t>
            </a:r>
          </a:p>
          <a:p>
            <a:pPr algn="ctr"/>
            <a:r>
              <a:rPr lang="es-ES" sz="2000" i="1" dirty="0" smtClean="0">
                <a:latin typeface="Arial" pitchFamily="34" charset="0"/>
                <a:cs typeface="Arial" pitchFamily="34" charset="0"/>
              </a:rPr>
              <a:t>y casi todas las funcionalidades de las tabletas digitales.</a:t>
            </a:r>
            <a:endParaRPr lang="ca-ES" sz="2000" dirty="0">
              <a:latin typeface="Arial" pitchFamily="34" charset="0"/>
              <a:cs typeface="Arial" pitchFamily="34" charset="0"/>
            </a:endParaRPr>
          </a:p>
        </p:txBody>
      </p:sp>
      <p:sp>
        <p:nvSpPr>
          <p:cNvPr id="10" name="9 CuadroTexto"/>
          <p:cNvSpPr txBox="1"/>
          <p:nvPr/>
        </p:nvSpPr>
        <p:spPr>
          <a:xfrm>
            <a:off x="2123728" y="1794302"/>
            <a:ext cx="2160240" cy="338554"/>
          </a:xfrm>
          <a:prstGeom prst="rect">
            <a:avLst/>
          </a:prstGeom>
          <a:noFill/>
        </p:spPr>
        <p:txBody>
          <a:bodyPr wrap="square" rtlCol="0">
            <a:spAutoFit/>
          </a:bodyPr>
          <a:lstStyle/>
          <a:p>
            <a:r>
              <a:rPr lang="es-ES" sz="1600" i="1" dirty="0" smtClean="0"/>
              <a:t>Imagen: </a:t>
            </a:r>
            <a:r>
              <a:rPr lang="es-ES" sz="1600" i="1" dirty="0" err="1" smtClean="0"/>
              <a:t>iPhone</a:t>
            </a:r>
            <a:r>
              <a:rPr lang="es-ES" sz="1600" i="1" dirty="0" smtClean="0"/>
              <a:t> ( Apple)</a:t>
            </a:r>
            <a:endParaRPr lang="ca-ES" sz="1600" dirty="0"/>
          </a:p>
        </p:txBody>
      </p:sp>
      <p:sp>
        <p:nvSpPr>
          <p:cNvPr id="11" name="10 CuadroTexto"/>
          <p:cNvSpPr txBox="1"/>
          <p:nvPr/>
        </p:nvSpPr>
        <p:spPr>
          <a:xfrm>
            <a:off x="0" y="5685055"/>
            <a:ext cx="9144000" cy="1107996"/>
          </a:xfrm>
          <a:prstGeom prst="rect">
            <a:avLst/>
          </a:prstGeom>
          <a:solidFill>
            <a:srgbClr val="FFFF99"/>
          </a:solidFill>
        </p:spPr>
        <p:txBody>
          <a:bodyPr wrap="square" rtlCol="0">
            <a:spAutoFit/>
          </a:bodyPr>
          <a:lstStyle/>
          <a:p>
            <a:pPr algn="ctr"/>
            <a:r>
              <a:rPr lang="es-ES" b="1" i="1" dirty="0" smtClean="0"/>
              <a:t> </a:t>
            </a:r>
            <a:r>
              <a:rPr lang="es-ES" sz="1600" b="1" i="1" dirty="0" smtClean="0">
                <a:latin typeface="Arial" pitchFamily="34" charset="0"/>
                <a:cs typeface="Arial" pitchFamily="34" charset="0"/>
              </a:rPr>
              <a:t>Para trabajar en las aulas de enseñanza obligatoria consideramos mejor dispositivos con pantalla y teclado mayores: tableta o </a:t>
            </a:r>
            <a:r>
              <a:rPr lang="es-ES" sz="1600" b="1" i="1" dirty="0" err="1" smtClean="0">
                <a:latin typeface="Arial" pitchFamily="34" charset="0"/>
                <a:cs typeface="Arial" pitchFamily="34" charset="0"/>
              </a:rPr>
              <a:t>netbook</a:t>
            </a:r>
            <a:r>
              <a:rPr lang="es-ES" sz="1600" b="1" i="1" dirty="0" smtClean="0">
                <a:latin typeface="Arial" pitchFamily="34" charset="0"/>
                <a:cs typeface="Arial" pitchFamily="34" charset="0"/>
              </a:rPr>
              <a:t>.</a:t>
            </a:r>
          </a:p>
          <a:p>
            <a:pPr algn="ctr"/>
            <a:r>
              <a:rPr lang="es-ES" sz="1600" b="1" i="1" dirty="0" smtClean="0">
                <a:latin typeface="Arial" pitchFamily="34" charset="0"/>
                <a:cs typeface="Arial" pitchFamily="34" charset="0"/>
              </a:rPr>
              <a:t>Para estudios superiores, y en la vida profesional en general, son un magnífico complemento para nuestro “parque de dispositivos digitales sincronizados”. </a:t>
            </a: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44016" y="764704"/>
            <a:ext cx="8892480" cy="5170646"/>
          </a:xfrm>
          <a:prstGeom prst="rect">
            <a:avLst/>
          </a:prstGeom>
          <a:noFill/>
        </p:spPr>
        <p:txBody>
          <a:bodyPr wrap="square" rtlCol="0">
            <a:spAutoFit/>
          </a:bodyPr>
          <a:lstStyle/>
          <a:p>
            <a:pPr algn="ctr">
              <a:spcAft>
                <a:spcPts val="1800"/>
              </a:spcAft>
            </a:pPr>
            <a:r>
              <a:rPr lang="es-ES" sz="2000" b="1" i="1" dirty="0" smtClean="0">
                <a:solidFill>
                  <a:srgbClr val="000099"/>
                </a:solidFill>
                <a:latin typeface="Arial" pitchFamily="34" charset="0"/>
                <a:cs typeface="Arial" pitchFamily="34" charset="0"/>
              </a:rPr>
              <a:t>   ¿Qué papel asignamos al dispositivo digital?</a:t>
            </a:r>
            <a:br>
              <a:rPr lang="es-ES" sz="2000" b="1" i="1" dirty="0" smtClean="0">
                <a:solidFill>
                  <a:srgbClr val="000099"/>
                </a:solidFill>
                <a:latin typeface="Arial" pitchFamily="34" charset="0"/>
                <a:cs typeface="Arial" pitchFamily="34" charset="0"/>
              </a:rPr>
            </a:br>
            <a:r>
              <a:rPr lang="es-ES" sz="2000" b="1" i="1" dirty="0" smtClean="0">
                <a:solidFill>
                  <a:srgbClr val="000099"/>
                </a:solidFill>
                <a:latin typeface="Arial" pitchFamily="34" charset="0"/>
                <a:cs typeface="Arial" pitchFamily="34" charset="0"/>
              </a:rPr>
              <a:t>¿Qué autonomía de uso tiene el estudiante en clase?</a:t>
            </a:r>
            <a:endParaRPr lang="es-ES" sz="2000" b="1" i="1" dirty="0" smtClean="0">
              <a:solidFill>
                <a:srgbClr val="C00000"/>
              </a:solidFill>
              <a:latin typeface="Arial" pitchFamily="34" charset="0"/>
              <a:cs typeface="Arial" pitchFamily="34" charset="0"/>
            </a:endParaRPr>
          </a:p>
          <a:p>
            <a:pPr algn="just">
              <a:spcAft>
                <a:spcPts val="600"/>
              </a:spcAft>
              <a:buFontTx/>
              <a:buChar char="-"/>
            </a:pPr>
            <a:r>
              <a:rPr lang="es-ES" sz="2000" b="1" dirty="0" smtClean="0">
                <a:solidFill>
                  <a:srgbClr val="C00000"/>
                </a:solidFill>
                <a:latin typeface="Arial" pitchFamily="34" charset="0"/>
                <a:cs typeface="Arial" pitchFamily="34" charset="0"/>
              </a:rPr>
              <a:t> Los dispositivos digitales solo los utilizan los alumnos cuando lo indica el profesor.</a:t>
            </a:r>
            <a:r>
              <a:rPr lang="es-ES" sz="2000" dirty="0" smtClean="0">
                <a:solidFill>
                  <a:srgbClr val="C00000"/>
                </a:solidFill>
                <a:latin typeface="Arial" pitchFamily="34" charset="0"/>
                <a:cs typeface="Arial" pitchFamily="34" charset="0"/>
              </a:rPr>
              <a:t> </a:t>
            </a:r>
            <a:r>
              <a:rPr lang="es-ES" sz="2000" dirty="0" smtClean="0">
                <a:latin typeface="Arial" pitchFamily="34" charset="0"/>
                <a:cs typeface="Arial" pitchFamily="34" charset="0"/>
              </a:rPr>
              <a:t>El resto del tiempo están guardados. </a:t>
            </a:r>
          </a:p>
          <a:p>
            <a:pPr algn="just">
              <a:spcAft>
                <a:spcPts val="600"/>
              </a:spcAft>
            </a:pPr>
            <a:r>
              <a:rPr lang="es-ES" sz="2000" i="1" dirty="0" smtClean="0">
                <a:latin typeface="Arial" pitchFamily="34" charset="0"/>
                <a:cs typeface="Arial" pitchFamily="34" charset="0"/>
              </a:rPr>
              <a:t>Este es el modelo de uso más habitual, y el que recomendamos para toda la etapa de la enseñanza obligatoria. </a:t>
            </a:r>
          </a:p>
          <a:p>
            <a:pPr algn="just">
              <a:spcAft>
                <a:spcPts val="600"/>
              </a:spcAft>
            </a:pPr>
            <a:r>
              <a:rPr lang="es-ES" sz="2000" i="1" dirty="0" smtClean="0">
                <a:latin typeface="Arial" pitchFamily="34" charset="0"/>
                <a:cs typeface="Arial" pitchFamily="34" charset="0"/>
              </a:rPr>
              <a:t>De esta manera podemos estar atentos al trabajo de los estudiantes cuando autoricemos su uso, y evitaremos distracciones.</a:t>
            </a:r>
          </a:p>
          <a:p>
            <a:pPr algn="just">
              <a:spcBef>
                <a:spcPts val="1200"/>
              </a:spcBef>
              <a:spcAft>
                <a:spcPts val="600"/>
              </a:spcAft>
              <a:buFontTx/>
              <a:buChar char="-"/>
            </a:pPr>
            <a:r>
              <a:rPr lang="es-ES" sz="2000" dirty="0" smtClean="0">
                <a:solidFill>
                  <a:srgbClr val="C00000"/>
                </a:solidFill>
                <a:latin typeface="Arial" pitchFamily="34" charset="0"/>
                <a:cs typeface="Arial" pitchFamily="34" charset="0"/>
              </a:rPr>
              <a:t> </a:t>
            </a:r>
            <a:r>
              <a:rPr lang="es-ES" sz="2000" b="1" dirty="0" smtClean="0">
                <a:solidFill>
                  <a:srgbClr val="C00000"/>
                </a:solidFill>
                <a:latin typeface="Arial" pitchFamily="34" charset="0"/>
                <a:cs typeface="Arial" pitchFamily="34" charset="0"/>
              </a:rPr>
              <a:t>Los alumnos utilizan los dispositivos cuando ellos lo consideran oportuno</a:t>
            </a:r>
            <a:r>
              <a:rPr lang="es-ES" sz="2000" dirty="0" smtClean="0">
                <a:solidFill>
                  <a:srgbClr val="C00000"/>
                </a:solidFill>
                <a:latin typeface="Arial" pitchFamily="34" charset="0"/>
                <a:cs typeface="Arial" pitchFamily="34" charset="0"/>
              </a:rPr>
              <a:t>, </a:t>
            </a:r>
            <a:r>
              <a:rPr lang="es-ES" sz="2000" dirty="0" smtClean="0">
                <a:latin typeface="Arial" pitchFamily="34" charset="0"/>
                <a:cs typeface="Arial" pitchFamily="34" charset="0"/>
              </a:rPr>
              <a:t>pues integra su “memoria auxiliar” y constituye un recurso personal para el aprendizaje y la vida en general. </a:t>
            </a:r>
          </a:p>
          <a:p>
            <a:pPr algn="just">
              <a:spcAft>
                <a:spcPts val="600"/>
              </a:spcAft>
            </a:pPr>
            <a:r>
              <a:rPr lang="es-ES" sz="2000" i="1" dirty="0" smtClean="0">
                <a:latin typeface="Arial" pitchFamily="34" charset="0"/>
                <a:cs typeface="Arial" pitchFamily="34" charset="0"/>
              </a:rPr>
              <a:t>El dispositivo deberá ser de propiedad de cada alumno, que lo traerá cada día a las clases.</a:t>
            </a:r>
          </a:p>
          <a:p>
            <a:pPr algn="just">
              <a:spcAft>
                <a:spcPts val="600"/>
              </a:spcAft>
            </a:pPr>
            <a:r>
              <a:rPr lang="es-ES" sz="2000" i="1" dirty="0" smtClean="0">
                <a:latin typeface="Arial" pitchFamily="34" charset="0"/>
                <a:cs typeface="Arial" pitchFamily="34" charset="0"/>
              </a:rPr>
              <a:t>Los estudiantes deberán ser responsables y respetar las normas</a:t>
            </a:r>
            <a:endParaRPr lang="es-ES" sz="2000" i="1" dirty="0">
              <a:latin typeface="Arial" pitchFamily="34" charset="0"/>
              <a:cs typeface="Arial" pitchFamily="34" charset="0"/>
            </a:endParaRP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
        <p:nvSpPr>
          <p:cNvPr id="4" name="Rectangle 2"/>
          <p:cNvSpPr txBox="1">
            <a:spLocks noChangeArrowheads="1"/>
          </p:cNvSpPr>
          <p:nvPr/>
        </p:nvSpPr>
        <p:spPr>
          <a:xfrm>
            <a:off x="0" y="44624"/>
            <a:ext cx="9144000" cy="648072"/>
          </a:xfrm>
          <a:prstGeom prst="rect">
            <a:avLst/>
          </a:prstGeom>
        </p:spPr>
        <p:txBody>
          <a:bodyPr/>
          <a:lstStyle/>
          <a:p>
            <a:pPr algn="ctr">
              <a:defRPr/>
            </a:pPr>
            <a:r>
              <a:rPr lang="es-ES" sz="24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TABLETAS EN LAS AULAS: MODELOS FUNCIONALES</a:t>
            </a:r>
            <a:endParaRPr lang="es-ES" sz="24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ORIENTACIONES PARA EL USO DE LAS TABLETAS </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144016" y="465916"/>
            <a:ext cx="8892480" cy="6370975"/>
          </a:xfrm>
          <a:prstGeom prst="rect">
            <a:avLst/>
          </a:prstGeom>
          <a:noFill/>
        </p:spPr>
        <p:txBody>
          <a:bodyPr wrap="square" rtlCol="0">
            <a:spAutoFit/>
          </a:bodyPr>
          <a:lstStyle/>
          <a:p>
            <a:endParaRPr lang="es-ES" sz="2400" i="1" dirty="0" smtClean="0"/>
          </a:p>
          <a:p>
            <a:pPr algn="just">
              <a:spcAft>
                <a:spcPts val="600"/>
              </a:spcAft>
              <a:buFontTx/>
              <a:buChar char="-"/>
            </a:pPr>
            <a:r>
              <a:rPr lang="es-ES" sz="2400" b="1" dirty="0" smtClean="0">
                <a:solidFill>
                  <a:srgbClr val="C00000"/>
                </a:solidFill>
              </a:rPr>
              <a:t> </a:t>
            </a:r>
            <a:r>
              <a:rPr lang="es-ES" sz="2000" b="1" dirty="0" smtClean="0">
                <a:solidFill>
                  <a:srgbClr val="C00000"/>
                </a:solidFill>
                <a:latin typeface="Arial" pitchFamily="34" charset="0"/>
                <a:cs typeface="Arial" pitchFamily="34" charset="0"/>
              </a:rPr>
              <a:t>Tener un plan</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consensuado</a:t>
            </a:r>
            <a:r>
              <a:rPr lang="es-ES" sz="2000" dirty="0" smtClean="0">
                <a:latin typeface="Arial" pitchFamily="34" charset="0"/>
                <a:cs typeface="Arial" pitchFamily="34" charset="0"/>
              </a:rPr>
              <a:t> y hacer </a:t>
            </a:r>
            <a:r>
              <a:rPr lang="es-ES" sz="2000" b="1" i="1" dirty="0" smtClean="0">
                <a:latin typeface="Arial" pitchFamily="34" charset="0"/>
                <a:cs typeface="Arial" pitchFamily="34" charset="0"/>
              </a:rPr>
              <a:t>seguimiento</a:t>
            </a:r>
            <a:r>
              <a:rPr lang="es-ES" sz="2000" dirty="0" smtClean="0">
                <a:latin typeface="Arial" pitchFamily="34" charset="0"/>
                <a:cs typeface="Arial" pitchFamily="34" charset="0"/>
              </a:rPr>
              <a:t> y </a:t>
            </a:r>
            <a:r>
              <a:rPr lang="es-ES" sz="2000" b="1" i="1" dirty="0" smtClean="0">
                <a:latin typeface="Arial" pitchFamily="34" charset="0"/>
                <a:cs typeface="Arial" pitchFamily="34" charset="0"/>
              </a:rPr>
              <a:t>evaluación</a:t>
            </a:r>
          </a:p>
          <a:p>
            <a:pPr algn="just">
              <a:spcAft>
                <a:spcPts val="600"/>
              </a:spcAft>
              <a:buFontTx/>
              <a:buChar char="-"/>
            </a:pPr>
            <a:r>
              <a:rPr lang="es-ES" sz="2000" b="1" dirty="0" smtClean="0">
                <a:solidFill>
                  <a:srgbClr val="C00000"/>
                </a:solidFill>
                <a:latin typeface="Arial" pitchFamily="34" charset="0"/>
                <a:cs typeface="Arial" pitchFamily="34" charset="0"/>
              </a:rPr>
              <a:t> Considerar sus múltiples posibilidades de uso</a:t>
            </a:r>
            <a:r>
              <a:rPr lang="es-ES" sz="2000" dirty="0" smtClean="0">
                <a:solidFill>
                  <a:srgbClr val="C00000"/>
                </a:solidFill>
                <a:latin typeface="Arial" pitchFamily="34" charset="0"/>
                <a:cs typeface="Arial" pitchFamily="34" charset="0"/>
              </a:rPr>
              <a:t> </a:t>
            </a:r>
            <a:r>
              <a:rPr lang="es-ES" sz="2000" dirty="0" smtClean="0">
                <a:latin typeface="Arial" pitchFamily="34" charset="0"/>
                <a:cs typeface="Arial" pitchFamily="34" charset="0"/>
              </a:rPr>
              <a:t>según contexto:</a:t>
            </a:r>
          </a:p>
          <a:p>
            <a:pPr lvl="1" algn="just"/>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Actividades individuales y en colaboración: </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en el aula, casa</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salidas</a:t>
            </a:r>
            <a:endParaRPr lang="es-ES" sz="2000" dirty="0" smtClean="0">
              <a:latin typeface="Arial" pitchFamily="34" charset="0"/>
              <a:cs typeface="Arial" pitchFamily="34" charset="0"/>
            </a:endParaRPr>
          </a:p>
          <a:p>
            <a:pPr lvl="1">
              <a:spcAft>
                <a:spcPts val="600"/>
              </a:spcAft>
            </a:pP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Uso puntual</a:t>
            </a:r>
            <a:r>
              <a:rPr lang="es-ES" sz="2000" dirty="0" smtClean="0">
                <a:latin typeface="Arial" pitchFamily="34" charset="0"/>
                <a:cs typeface="Arial" pitchFamily="34" charset="0"/>
              </a:rPr>
              <a:t> (con alguna </a:t>
            </a:r>
            <a:r>
              <a:rPr lang="es-ES" sz="2000" dirty="0" err="1" smtClean="0">
                <a:latin typeface="Arial" pitchFamily="34" charset="0"/>
                <a:cs typeface="Arial" pitchFamily="34" charset="0"/>
              </a:rPr>
              <a:t>app</a:t>
            </a:r>
            <a:r>
              <a:rPr lang="es-ES" sz="2000" dirty="0" smtClean="0">
                <a:latin typeface="Arial" pitchFamily="34" charset="0"/>
                <a:cs typeface="Arial" pitchFamily="34" charset="0"/>
              </a:rPr>
              <a:t> , </a:t>
            </a:r>
            <a:r>
              <a:rPr lang="es-ES" sz="2000" b="1" i="1" dirty="0" smtClean="0">
                <a:latin typeface="Arial" pitchFamily="34" charset="0"/>
                <a:cs typeface="Arial" pitchFamily="34" charset="0"/>
              </a:rPr>
              <a:t>uso frecuente</a:t>
            </a:r>
            <a:r>
              <a:rPr lang="es-ES" sz="2000" dirty="0" smtClean="0">
                <a:latin typeface="Arial" pitchFamily="34" charset="0"/>
                <a:cs typeface="Arial" pitchFamily="34" charset="0"/>
              </a:rPr>
              <a:t> o  </a:t>
            </a:r>
            <a:r>
              <a:rPr lang="es-ES" sz="2000" b="1" i="1" dirty="0" smtClean="0">
                <a:latin typeface="Arial" pitchFamily="34" charset="0"/>
                <a:cs typeface="Arial" pitchFamily="34" charset="0"/>
              </a:rPr>
              <a:t>uso habitual</a:t>
            </a:r>
            <a:endParaRPr lang="es-ES" sz="2000" dirty="0" smtClean="0">
              <a:latin typeface="Arial" pitchFamily="34" charset="0"/>
              <a:cs typeface="Arial" pitchFamily="34" charset="0"/>
            </a:endParaRPr>
          </a:p>
          <a:p>
            <a:pPr algn="just">
              <a:spcAft>
                <a:spcPts val="600"/>
              </a:spcAft>
            </a:pPr>
            <a:r>
              <a:rPr lang="es-ES" sz="2000" b="1" dirty="0" smtClean="0">
                <a:solidFill>
                  <a:srgbClr val="C00000"/>
                </a:solidFill>
                <a:latin typeface="Arial" pitchFamily="34" charset="0"/>
                <a:cs typeface="Arial" pitchFamily="34" charset="0"/>
              </a:rPr>
              <a:t>- Tiempos de uso</a:t>
            </a:r>
            <a:r>
              <a:rPr lang="es-ES" sz="2000" dirty="0" smtClean="0">
                <a:latin typeface="Arial" pitchFamily="34" charset="0"/>
                <a:cs typeface="Arial" pitchFamily="34" charset="0"/>
              </a:rPr>
              <a:t>. Para ESO sugerimos: </a:t>
            </a:r>
          </a:p>
          <a:p>
            <a:pPr lvl="1"/>
            <a:r>
              <a:rPr lang="es-ES" sz="2000" b="1" i="1" dirty="0" smtClean="0">
                <a:latin typeface="Arial" pitchFamily="34" charset="0"/>
                <a:cs typeface="Arial" pitchFamily="34" charset="0"/>
              </a:rPr>
              <a:t>- 20% del tiempo semanal: Explicaciones profesor</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en la pizarra digital</a:t>
            </a:r>
            <a:endParaRPr lang="es-ES" sz="2000" dirty="0" smtClean="0">
              <a:latin typeface="Arial" pitchFamily="34" charset="0"/>
              <a:cs typeface="Arial" pitchFamily="34" charset="0"/>
            </a:endParaRPr>
          </a:p>
          <a:p>
            <a:pPr lvl="1"/>
            <a:r>
              <a:rPr lang="es-ES" sz="2000" b="1" i="1" dirty="0" smtClean="0">
                <a:latin typeface="Arial" pitchFamily="34" charset="0"/>
                <a:cs typeface="Arial" pitchFamily="34" charset="0"/>
              </a:rPr>
              <a:t>- 30% Los estudiantes exponen sus trabajos en la pizarra digital</a:t>
            </a:r>
            <a:r>
              <a:rPr lang="es-ES" sz="2000" dirty="0" smtClean="0">
                <a:latin typeface="Arial" pitchFamily="34" charset="0"/>
                <a:cs typeface="Arial" pitchFamily="34" charset="0"/>
              </a:rPr>
              <a:t>  </a:t>
            </a:r>
          </a:p>
          <a:p>
            <a:pPr lvl="1"/>
            <a:r>
              <a:rPr lang="es-ES" sz="2000" b="1" i="1" dirty="0" smtClean="0">
                <a:latin typeface="Arial" pitchFamily="34" charset="0"/>
                <a:cs typeface="Arial" pitchFamily="34" charset="0"/>
              </a:rPr>
              <a:t>- </a:t>
            </a:r>
            <a:r>
              <a:rPr lang="es-ES" sz="2000" b="1" i="1" dirty="0" smtClean="0">
                <a:solidFill>
                  <a:srgbClr val="0000CC"/>
                </a:solidFill>
                <a:latin typeface="Arial" pitchFamily="34" charset="0"/>
                <a:cs typeface="Arial" pitchFamily="34" charset="0"/>
              </a:rPr>
              <a:t>30% Trabajo individual o grupal con la tableta digital</a:t>
            </a:r>
            <a:r>
              <a:rPr lang="es-ES" sz="2000" dirty="0" smtClean="0">
                <a:solidFill>
                  <a:srgbClr val="0000CC"/>
                </a:solidFill>
                <a:latin typeface="Arial" pitchFamily="34" charset="0"/>
                <a:cs typeface="Arial" pitchFamily="34" charset="0"/>
              </a:rPr>
              <a:t> </a:t>
            </a:r>
          </a:p>
          <a:p>
            <a:pPr lvl="1">
              <a:spcAft>
                <a:spcPts val="600"/>
              </a:spcAft>
              <a:buFontTx/>
              <a:buChar char="-"/>
            </a:pPr>
            <a:r>
              <a:rPr lang="es-ES" sz="2000" b="1" i="1" dirty="0" smtClean="0">
                <a:latin typeface="Arial" pitchFamily="34" charset="0"/>
                <a:cs typeface="Arial" pitchFamily="34" charset="0"/>
              </a:rPr>
              <a:t> 20% Trabajo individual o grupal sin tecnología</a:t>
            </a:r>
            <a:r>
              <a:rPr lang="es-ES" sz="2000" dirty="0" smtClean="0">
                <a:latin typeface="Arial" pitchFamily="34" charset="0"/>
                <a:cs typeface="Arial" pitchFamily="34" charset="0"/>
              </a:rPr>
              <a:t>: usar libros, cuadernos </a:t>
            </a:r>
          </a:p>
          <a:p>
            <a:pPr>
              <a:spcAft>
                <a:spcPts val="600"/>
              </a:spcAft>
              <a:buFontTx/>
              <a:buChar char="-"/>
            </a:pPr>
            <a:r>
              <a:rPr lang="es-ES" sz="2000" b="1" dirty="0" smtClean="0">
                <a:solidFill>
                  <a:srgbClr val="C00000"/>
                </a:solidFill>
                <a:latin typeface="Arial" pitchFamily="34" charset="0"/>
                <a:cs typeface="Arial" pitchFamily="34" charset="0"/>
              </a:rPr>
              <a:t> Elegir la tableta más adecuada </a:t>
            </a:r>
            <a:r>
              <a:rPr lang="es-ES" sz="2000" dirty="0" smtClean="0">
                <a:latin typeface="Arial" pitchFamily="34" charset="0"/>
                <a:cs typeface="Arial" pitchFamily="34" charset="0"/>
              </a:rPr>
              <a:t>para cada nivel educativo</a:t>
            </a:r>
          </a:p>
          <a:p>
            <a:pPr>
              <a:spcAft>
                <a:spcPts val="600"/>
              </a:spcAft>
              <a:buFontTx/>
              <a:buChar char="-"/>
            </a:pPr>
            <a:r>
              <a:rPr lang="es-ES" sz="2000" b="1" dirty="0" smtClean="0">
                <a:solidFill>
                  <a:srgbClr val="C00000"/>
                </a:solidFill>
                <a:latin typeface="Arial" pitchFamily="34" charset="0"/>
                <a:cs typeface="Arial" pitchFamily="34" charset="0"/>
              </a:rPr>
              <a:t> Asegurar las infraestructuras </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Internet</a:t>
            </a:r>
            <a:r>
              <a:rPr lang="es-ES" sz="2000" dirty="0" smtClean="0">
                <a:latin typeface="Arial" pitchFamily="34" charset="0"/>
                <a:cs typeface="Arial" pitchFamily="34" charset="0"/>
              </a:rPr>
              <a:t>, </a:t>
            </a:r>
            <a:r>
              <a:rPr lang="es-ES" sz="2000" dirty="0" err="1" smtClean="0">
                <a:latin typeface="Arial" pitchFamily="34" charset="0"/>
                <a:cs typeface="Arial" pitchFamily="34" charset="0"/>
              </a:rPr>
              <a:t>WIFI</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pizarra digital</a:t>
            </a:r>
            <a:endParaRPr lang="es-ES" sz="2000" dirty="0" smtClean="0">
              <a:latin typeface="Arial" pitchFamily="34" charset="0"/>
              <a:cs typeface="Arial" pitchFamily="34" charset="0"/>
            </a:endParaRPr>
          </a:p>
          <a:p>
            <a:pPr>
              <a:spcAft>
                <a:spcPts val="600"/>
              </a:spcAft>
            </a:pPr>
            <a:r>
              <a:rPr lang="es-ES" sz="2000" b="1" dirty="0" smtClean="0">
                <a:solidFill>
                  <a:srgbClr val="C00000"/>
                </a:solidFill>
                <a:latin typeface="Arial" pitchFamily="34" charset="0"/>
                <a:cs typeface="Arial" pitchFamily="34" charset="0"/>
              </a:rPr>
              <a:t>- Tener normativa y orientaciones</a:t>
            </a:r>
            <a:r>
              <a:rPr lang="es-ES" sz="2000" b="1" dirty="0" smtClean="0">
                <a:latin typeface="Arial" pitchFamily="34" charset="0"/>
                <a:cs typeface="Arial" pitchFamily="34" charset="0"/>
              </a:rPr>
              <a:t> </a:t>
            </a:r>
            <a:r>
              <a:rPr lang="es-ES" sz="2000" dirty="0" smtClean="0">
                <a:latin typeface="Arial" pitchFamily="34" charset="0"/>
                <a:cs typeface="Arial" pitchFamily="34" charset="0"/>
              </a:rPr>
              <a:t>para su manejo y conservación</a:t>
            </a:r>
          </a:p>
          <a:p>
            <a:pPr>
              <a:spcAft>
                <a:spcPts val="600"/>
              </a:spcAft>
              <a:buFontTx/>
              <a:buChar char="-"/>
            </a:pPr>
            <a:r>
              <a:rPr lang="es-ES" sz="2000" b="1" dirty="0" smtClean="0">
                <a:solidFill>
                  <a:srgbClr val="0000CC"/>
                </a:solidFill>
                <a:latin typeface="Arial" pitchFamily="34" charset="0"/>
                <a:cs typeface="Arial" pitchFamily="34" charset="0"/>
              </a:rPr>
              <a:t>Y… MUY IMPORTANTE</a:t>
            </a:r>
            <a:r>
              <a:rPr lang="es-ES" sz="2000" b="1" dirty="0" smtClean="0">
                <a:latin typeface="Arial" pitchFamily="34" charset="0"/>
                <a:cs typeface="Arial" pitchFamily="34" charset="0"/>
              </a:rPr>
              <a:t>. </a:t>
            </a:r>
            <a:r>
              <a:rPr lang="es-ES" sz="2000" b="1" dirty="0" smtClean="0">
                <a:solidFill>
                  <a:srgbClr val="C00000"/>
                </a:solidFill>
                <a:latin typeface="Arial" pitchFamily="34" charset="0"/>
                <a:cs typeface="Arial" pitchFamily="34" charset="0"/>
              </a:rPr>
              <a:t>Ir viendo lo que los estudiantes hacen en clase con las tabletas</a:t>
            </a:r>
            <a:r>
              <a:rPr lang="es-ES" sz="2000" b="1" dirty="0" smtClean="0">
                <a:latin typeface="Arial" pitchFamily="34" charset="0"/>
                <a:cs typeface="Arial" pitchFamily="34" charset="0"/>
              </a:rPr>
              <a:t> </a:t>
            </a:r>
            <a:r>
              <a:rPr lang="es-ES" sz="2000" dirty="0" smtClean="0">
                <a:latin typeface="Arial" pitchFamily="34" charset="0"/>
                <a:cs typeface="Arial" pitchFamily="34" charset="0"/>
              </a:rPr>
              <a:t>(pasear entre ellos)</a:t>
            </a:r>
            <a:r>
              <a:rPr lang="es-ES" sz="2000" i="1" dirty="0" smtClean="0">
                <a:latin typeface="Arial" pitchFamily="34" charset="0"/>
                <a:cs typeface="Arial" pitchFamily="34" charset="0"/>
              </a:rPr>
              <a:t> </a:t>
            </a:r>
            <a:r>
              <a:rPr lang="es-ES" sz="2000" b="1" i="1" dirty="0" smtClean="0">
                <a:latin typeface="Arial" pitchFamily="34" charset="0"/>
                <a:cs typeface="Arial" pitchFamily="34" charset="0"/>
              </a:rPr>
              <a:t>y luego corregir trabajos</a:t>
            </a:r>
            <a:endParaRPr lang="es-ES" sz="2000" i="1" dirty="0" smtClean="0">
              <a:latin typeface="Arial" pitchFamily="34" charset="0"/>
              <a:cs typeface="Arial" pitchFamily="34" charset="0"/>
            </a:endParaRP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23961"/>
            <a:ext cx="9144000" cy="428625"/>
          </a:xfrm>
          <a:prstGeom prst="rect">
            <a:avLst/>
          </a:prstGeom>
        </p:spPr>
        <p:txBody>
          <a:bodyPr/>
          <a:lstStyle/>
          <a:p>
            <a:pPr algn="ctr">
              <a:defRPr/>
            </a:pPr>
            <a:r>
              <a:rPr lang="es-ES" sz="24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TABLETAS EN LAS AULAS: ENFOQUES DIDÁCTICOS</a:t>
            </a:r>
            <a:endParaRPr lang="es-ES" sz="24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35496" y="513829"/>
            <a:ext cx="9036496" cy="6309420"/>
          </a:xfrm>
          <a:prstGeom prst="rect">
            <a:avLst/>
          </a:prstGeom>
          <a:noFill/>
        </p:spPr>
        <p:txBody>
          <a:bodyPr wrap="square" rtlCol="0">
            <a:spAutoFit/>
          </a:bodyPr>
          <a:lstStyle/>
          <a:p>
            <a:pPr algn="just">
              <a:spcAft>
                <a:spcPts val="600"/>
              </a:spcAft>
            </a:pPr>
            <a:r>
              <a:rPr lang="es-ES" sz="2400" b="1" dirty="0" smtClean="0">
                <a:solidFill>
                  <a:srgbClr val="C00000"/>
                </a:solidFill>
              </a:rPr>
              <a:t>- </a:t>
            </a:r>
            <a:r>
              <a:rPr lang="es-ES" sz="2000" b="1" dirty="0" smtClean="0">
                <a:solidFill>
                  <a:srgbClr val="C00000"/>
                </a:solidFill>
                <a:latin typeface="Arial" pitchFamily="34" charset="0"/>
                <a:cs typeface="Arial" pitchFamily="34" charset="0"/>
              </a:rPr>
              <a:t>Preferentemente para usar </a:t>
            </a:r>
            <a:r>
              <a:rPr lang="es-ES" sz="2000" b="1" dirty="0" err="1" smtClean="0">
                <a:solidFill>
                  <a:srgbClr val="C00000"/>
                </a:solidFill>
                <a:latin typeface="Arial" pitchFamily="34" charset="0"/>
                <a:cs typeface="Arial" pitchFamily="34" charset="0"/>
              </a:rPr>
              <a:t>apps</a:t>
            </a:r>
            <a:r>
              <a:rPr lang="es-ES" sz="2000" b="1" dirty="0" smtClean="0">
                <a:solidFill>
                  <a:srgbClr val="C00000"/>
                </a:solidFill>
                <a:latin typeface="Arial" pitchFamily="34" charset="0"/>
                <a:cs typeface="Arial" pitchFamily="34" charset="0"/>
              </a:rPr>
              <a:t> de contenidos curriculares: </a:t>
            </a:r>
            <a:r>
              <a:rPr lang="es-ES" sz="2000" dirty="0" smtClean="0">
                <a:latin typeface="Arial" pitchFamily="34" charset="0"/>
                <a:cs typeface="Arial" pitchFamily="34" charset="0"/>
              </a:rPr>
              <a:t>libros de texto digitales, otros contenidos multimedia educativos, ejercicios </a:t>
            </a:r>
            <a:r>
              <a:rPr lang="es-ES" sz="2000" dirty="0" err="1" smtClean="0">
                <a:latin typeface="Arial" pitchFamily="34" charset="0"/>
                <a:cs typeface="Arial" pitchFamily="34" charset="0"/>
              </a:rPr>
              <a:t>autocorrectivos</a:t>
            </a:r>
            <a:r>
              <a:rPr lang="es-ES" sz="2000" dirty="0" smtClean="0">
                <a:latin typeface="Arial" pitchFamily="34" charset="0"/>
                <a:cs typeface="Arial" pitchFamily="34" charset="0"/>
              </a:rPr>
              <a:t>, simuladores… A menudo está previsto que el profesor  cree materiales  </a:t>
            </a:r>
            <a:r>
              <a:rPr lang="es-ES" sz="2000" i="1" dirty="0" smtClean="0">
                <a:latin typeface="Arial" pitchFamily="34" charset="0"/>
                <a:cs typeface="Arial" pitchFamily="34" charset="0"/>
              </a:rPr>
              <a:t>(libros, ejercicios)</a:t>
            </a:r>
            <a:r>
              <a:rPr lang="es-ES" sz="2000" dirty="0" smtClean="0">
                <a:latin typeface="Arial" pitchFamily="34" charset="0"/>
                <a:cs typeface="Arial" pitchFamily="34" charset="0"/>
              </a:rPr>
              <a:t>. </a:t>
            </a:r>
          </a:p>
          <a:p>
            <a:pPr algn="just">
              <a:spcAft>
                <a:spcPts val="600"/>
              </a:spcAft>
            </a:pPr>
            <a:r>
              <a:rPr lang="es-ES" sz="2000" b="1" i="1" dirty="0" smtClean="0">
                <a:latin typeface="Arial" pitchFamily="34" charset="0"/>
                <a:cs typeface="Arial" pitchFamily="34" charset="0"/>
              </a:rPr>
              <a:t>La tableta sustituye a los libros de texto</a:t>
            </a:r>
            <a:r>
              <a:rPr lang="es-ES" sz="2000" dirty="0" smtClean="0">
                <a:latin typeface="Arial" pitchFamily="34" charset="0"/>
                <a:cs typeface="Arial" pitchFamily="34" charset="0"/>
              </a:rPr>
              <a:t>, y </a:t>
            </a:r>
            <a:r>
              <a:rPr lang="es-ES" sz="2000" dirty="0" smtClean="0">
                <a:solidFill>
                  <a:srgbClr val="0000CC"/>
                </a:solidFill>
                <a:latin typeface="Arial" pitchFamily="34" charset="0"/>
                <a:cs typeface="Arial" pitchFamily="34" charset="0"/>
              </a:rPr>
              <a:t>se usa puntualmente como cámara, para  buscar en Internet, para ver vídeos  y otros documentos.</a:t>
            </a:r>
          </a:p>
          <a:p>
            <a:pPr algn="just">
              <a:spcAft>
                <a:spcPts val="600"/>
              </a:spcAft>
            </a:pPr>
            <a:r>
              <a:rPr lang="es-ES" sz="2000" dirty="0" smtClean="0">
                <a:latin typeface="Arial" pitchFamily="34" charset="0"/>
                <a:cs typeface="Arial" pitchFamily="34" charset="0"/>
              </a:rPr>
              <a:t>Riesgos: </a:t>
            </a:r>
            <a:r>
              <a:rPr lang="es-ES" sz="2000" dirty="0" err="1" smtClean="0">
                <a:latin typeface="Arial" pitchFamily="34" charset="0"/>
                <a:cs typeface="Arial" pitchFamily="34" charset="0"/>
              </a:rPr>
              <a:t>app</a:t>
            </a:r>
            <a:r>
              <a:rPr lang="es-ES" sz="2000" dirty="0" smtClean="0">
                <a:latin typeface="Arial" pitchFamily="34" charset="0"/>
                <a:cs typeface="Arial" pitchFamily="34" charset="0"/>
              </a:rPr>
              <a:t> dependencia, sobrecarga de trabajo docente, memorismo….</a:t>
            </a:r>
            <a:endParaRPr lang="es-ES" sz="2000" dirty="0" smtClean="0">
              <a:solidFill>
                <a:srgbClr val="0000CC"/>
              </a:solidFill>
              <a:latin typeface="Arial" pitchFamily="34" charset="0"/>
              <a:cs typeface="Arial" pitchFamily="34" charset="0"/>
            </a:endParaRPr>
          </a:p>
          <a:p>
            <a:pPr algn="just">
              <a:spcBef>
                <a:spcPts val="600"/>
              </a:spcBef>
              <a:spcAft>
                <a:spcPts val="600"/>
              </a:spcAft>
            </a:pPr>
            <a:r>
              <a:rPr lang="es-ES" sz="2000" b="1" dirty="0" smtClean="0">
                <a:solidFill>
                  <a:srgbClr val="C00000"/>
                </a:solidFill>
                <a:latin typeface="Arial" pitchFamily="34" charset="0"/>
                <a:cs typeface="Arial" pitchFamily="34" charset="0"/>
              </a:rPr>
              <a:t>- Preferentemente para acceder a la plataforma educativa de centro, </a:t>
            </a:r>
            <a:r>
              <a:rPr lang="es-ES" sz="2000" b="1" dirty="0" smtClean="0">
                <a:latin typeface="Arial" pitchFamily="34" charset="0"/>
                <a:cs typeface="Arial" pitchFamily="34" charset="0"/>
              </a:rPr>
              <a:t>donde el profesor habrá organizado recursos </a:t>
            </a:r>
            <a:r>
              <a:rPr lang="es-ES" sz="2000" i="1" dirty="0" smtClean="0">
                <a:latin typeface="Arial" pitchFamily="34" charset="0"/>
                <a:cs typeface="Arial" pitchFamily="34" charset="0"/>
              </a:rPr>
              <a:t>(</a:t>
            </a:r>
            <a:r>
              <a:rPr lang="es-ES" sz="2000" i="1" dirty="0" err="1" smtClean="0">
                <a:latin typeface="Arial" pitchFamily="34" charset="0"/>
                <a:cs typeface="Arial" pitchFamily="34" charset="0"/>
              </a:rPr>
              <a:t>apps</a:t>
            </a:r>
            <a:r>
              <a:rPr lang="es-ES" sz="2000" i="1" dirty="0" smtClean="0">
                <a:latin typeface="Arial" pitchFamily="34" charset="0"/>
                <a:cs typeface="Arial" pitchFamily="34" charset="0"/>
              </a:rPr>
              <a:t>, libros digitales, materiales propios…) </a:t>
            </a:r>
            <a:r>
              <a:rPr lang="es-ES" sz="2000" dirty="0" smtClean="0">
                <a:latin typeface="Arial" pitchFamily="34" charset="0"/>
                <a:cs typeface="Arial" pitchFamily="34" charset="0"/>
              </a:rPr>
              <a:t>para el estudio, ejercicios  </a:t>
            </a:r>
            <a:r>
              <a:rPr lang="es-ES" sz="2000" i="1" dirty="0" smtClean="0">
                <a:latin typeface="Arial" pitchFamily="34" charset="0"/>
                <a:cs typeface="Arial" pitchFamily="34" charset="0"/>
              </a:rPr>
              <a:t>(</a:t>
            </a:r>
            <a:r>
              <a:rPr lang="es-ES" sz="2000" i="1" dirty="0" err="1" smtClean="0">
                <a:latin typeface="Arial" pitchFamily="34" charset="0"/>
                <a:cs typeface="Arial" pitchFamily="34" charset="0"/>
              </a:rPr>
              <a:t>autocorrectivos</a:t>
            </a:r>
            <a:r>
              <a:rPr lang="es-ES" sz="2000" i="1" dirty="0" smtClean="0">
                <a:latin typeface="Arial" pitchFamily="34" charset="0"/>
                <a:cs typeface="Arial" pitchFamily="34" charset="0"/>
              </a:rPr>
              <a:t> o para mandar a su buzón), </a:t>
            </a:r>
            <a:r>
              <a:rPr lang="es-ES" sz="2000" dirty="0" smtClean="0">
                <a:latin typeface="Arial" pitchFamily="34" charset="0"/>
                <a:cs typeface="Arial" pitchFamily="34" charset="0"/>
              </a:rPr>
              <a:t>foros... </a:t>
            </a:r>
          </a:p>
          <a:p>
            <a:pPr algn="just">
              <a:spcAft>
                <a:spcPts val="600"/>
              </a:spcAft>
            </a:pPr>
            <a:r>
              <a:rPr lang="es-ES" sz="2000" dirty="0" smtClean="0">
                <a:latin typeface="Arial" pitchFamily="34" charset="0"/>
                <a:cs typeface="Arial" pitchFamily="34" charset="0"/>
              </a:rPr>
              <a:t>Por lo demás como el anterior. Se añade el riesgo de exceso de planificación. </a:t>
            </a:r>
          </a:p>
          <a:p>
            <a:pPr algn="just">
              <a:spcBef>
                <a:spcPts val="600"/>
              </a:spcBef>
              <a:spcAft>
                <a:spcPts val="600"/>
              </a:spcAft>
              <a:buFontTx/>
              <a:buChar char="-"/>
            </a:pPr>
            <a:r>
              <a:rPr lang="es-ES" sz="2000" b="1" dirty="0" smtClean="0">
                <a:solidFill>
                  <a:srgbClr val="C00000"/>
                </a:solidFill>
                <a:latin typeface="Arial" pitchFamily="34" charset="0"/>
                <a:cs typeface="Arial" pitchFamily="34" charset="0"/>
              </a:rPr>
              <a:t> Preferentemente como instrumento multifuncional para acceder a la información, el proceso de datos y la comunicación</a:t>
            </a:r>
            <a:r>
              <a:rPr lang="es-ES" sz="2000" dirty="0" smtClean="0">
                <a:solidFill>
                  <a:srgbClr val="C00000"/>
                </a:solidFill>
                <a:latin typeface="Arial" pitchFamily="34" charset="0"/>
                <a:cs typeface="Arial" pitchFamily="34" charset="0"/>
              </a:rPr>
              <a:t> </a:t>
            </a:r>
            <a:r>
              <a:rPr lang="es-ES" sz="2000" dirty="0" smtClean="0">
                <a:latin typeface="Arial" pitchFamily="34" charset="0"/>
                <a:cs typeface="Arial" pitchFamily="34" charset="0"/>
              </a:rPr>
              <a:t>para usar de forma autónoma en actividades prácticas tipo proyecto </a:t>
            </a:r>
            <a:r>
              <a:rPr lang="es-ES" sz="2000" i="1" dirty="0" smtClean="0">
                <a:latin typeface="Arial" pitchFamily="34" charset="0"/>
                <a:cs typeface="Arial" pitchFamily="34" charset="0"/>
              </a:rPr>
              <a:t>(a menudo colaborativas y con apoyo de recursos de la web 2.0)</a:t>
            </a:r>
            <a:r>
              <a:rPr lang="es-ES" sz="2000" dirty="0" smtClean="0">
                <a:latin typeface="Arial" pitchFamily="34" charset="0"/>
                <a:cs typeface="Arial" pitchFamily="34" charset="0"/>
              </a:rPr>
              <a:t>. </a:t>
            </a:r>
            <a:r>
              <a:rPr lang="es-ES" sz="2000" dirty="0" smtClean="0">
                <a:solidFill>
                  <a:srgbClr val="0000CC"/>
                </a:solidFill>
                <a:latin typeface="Arial" pitchFamily="34" charset="0"/>
                <a:cs typeface="Arial" pitchFamily="34" charset="0"/>
              </a:rPr>
              <a:t>Puntualmente se usan </a:t>
            </a:r>
            <a:r>
              <a:rPr lang="es-ES" sz="2000" dirty="0" err="1" smtClean="0">
                <a:solidFill>
                  <a:srgbClr val="0000CC"/>
                </a:solidFill>
                <a:latin typeface="Arial" pitchFamily="34" charset="0"/>
                <a:cs typeface="Arial" pitchFamily="34" charset="0"/>
              </a:rPr>
              <a:t>apps</a:t>
            </a:r>
            <a:r>
              <a:rPr lang="es-ES" sz="2000" dirty="0" smtClean="0">
                <a:solidFill>
                  <a:srgbClr val="0000CC"/>
                </a:solidFill>
                <a:latin typeface="Arial" pitchFamily="34" charset="0"/>
                <a:cs typeface="Arial" pitchFamily="34" charset="0"/>
              </a:rPr>
              <a:t> educativas</a:t>
            </a:r>
            <a:r>
              <a:rPr lang="es-ES" sz="2000" dirty="0" smtClean="0">
                <a:latin typeface="Arial" pitchFamily="34" charset="0"/>
                <a:cs typeface="Arial" pitchFamily="34" charset="0"/>
              </a:rPr>
              <a:t>.</a:t>
            </a:r>
          </a:p>
          <a:p>
            <a:pPr algn="just">
              <a:spcAft>
                <a:spcPts val="600"/>
              </a:spcAft>
            </a:pPr>
            <a:r>
              <a:rPr lang="es-ES" sz="2000" dirty="0" smtClean="0">
                <a:latin typeface="Arial" pitchFamily="34" charset="0"/>
                <a:cs typeface="Arial" pitchFamily="34" charset="0"/>
              </a:rPr>
              <a:t>Riesgos: dispersión del alumno </a:t>
            </a:r>
            <a:r>
              <a:rPr lang="es-ES" i="1" dirty="0" smtClean="0">
                <a:latin typeface="Arial" pitchFamily="34" charset="0"/>
                <a:cs typeface="Arial" pitchFamily="34" charset="0"/>
              </a:rPr>
              <a:t>(sobre todo si es </a:t>
            </a:r>
            <a:r>
              <a:rPr lang="es-ES" i="1" dirty="0" smtClean="0">
                <a:latin typeface="Arial" pitchFamily="34" charset="0"/>
                <a:cs typeface="Arial" pitchFamily="34" charset="0"/>
              </a:rPr>
              <a:t>curioso – lo que es una virtud-) (!)</a:t>
            </a:r>
            <a:endParaRPr lang="es-ES" sz="2000" i="1" dirty="0">
              <a:latin typeface="Arial" pitchFamily="34" charset="0"/>
              <a:cs typeface="Arial" pitchFamily="34" charset="0"/>
            </a:endParaRP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2013)</a:t>
            </a:r>
            <a:endParaRPr lang="es-ES"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OTROS ASPECTOS DIDÁCTICOS A CONSIDERAR </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107504" y="404664"/>
            <a:ext cx="8856984" cy="6494085"/>
          </a:xfrm>
          <a:prstGeom prst="rect">
            <a:avLst/>
          </a:prstGeom>
          <a:noFill/>
        </p:spPr>
        <p:txBody>
          <a:bodyPr wrap="square" rtlCol="0">
            <a:spAutoFit/>
          </a:bodyPr>
          <a:lstStyle/>
          <a:p>
            <a:endParaRPr lang="es-ES" sz="2400" i="1" dirty="0" smtClean="0"/>
          </a:p>
          <a:p>
            <a:pPr algn="just">
              <a:spcAft>
                <a:spcPts val="600"/>
              </a:spcAft>
              <a:buFontTx/>
              <a:buChar char="-"/>
            </a:pPr>
            <a:r>
              <a:rPr lang="es-ES" sz="2200" b="1" dirty="0" smtClean="0">
                <a:solidFill>
                  <a:srgbClr val="0000CC"/>
                </a:solidFill>
              </a:rPr>
              <a:t> </a:t>
            </a:r>
            <a:r>
              <a:rPr lang="es-ES" sz="2000" b="1" dirty="0" smtClean="0">
                <a:solidFill>
                  <a:srgbClr val="0000CC"/>
                </a:solidFill>
                <a:latin typeface="Arial" pitchFamily="34" charset="0"/>
                <a:cs typeface="Arial" pitchFamily="34" charset="0"/>
              </a:rPr>
              <a:t>Promover el uso del lenguaje audiovisual</a:t>
            </a:r>
            <a:r>
              <a:rPr lang="es-ES" sz="2000" dirty="0" smtClean="0">
                <a:solidFill>
                  <a:srgbClr val="0000CC"/>
                </a:solidFill>
                <a:latin typeface="Arial" pitchFamily="34" charset="0"/>
                <a:cs typeface="Arial" pitchFamily="34" charset="0"/>
              </a:rPr>
              <a:t> </a:t>
            </a:r>
            <a:r>
              <a:rPr lang="es-ES" sz="2000" dirty="0" smtClean="0">
                <a:latin typeface="Arial" pitchFamily="34" charset="0"/>
                <a:cs typeface="Arial" pitchFamily="34" charset="0"/>
              </a:rPr>
              <a:t>(fotos, dibujos…) en los trabajos</a:t>
            </a:r>
          </a:p>
          <a:p>
            <a:pPr algn="just">
              <a:spcAft>
                <a:spcPts val="600"/>
              </a:spcAft>
              <a:buFontTx/>
              <a:buChar char="-"/>
            </a:pPr>
            <a:r>
              <a:rPr lang="es-ES" sz="2000" dirty="0" smtClean="0">
                <a:solidFill>
                  <a:srgbClr val="0000CC"/>
                </a:solidFill>
                <a:latin typeface="Arial" pitchFamily="34" charset="0"/>
                <a:cs typeface="Arial" pitchFamily="34" charset="0"/>
              </a:rPr>
              <a:t> </a:t>
            </a:r>
            <a:r>
              <a:rPr lang="es-ES" sz="2000" b="1" dirty="0" smtClean="0">
                <a:solidFill>
                  <a:srgbClr val="0000CC"/>
                </a:solidFill>
                <a:latin typeface="Arial" pitchFamily="34" charset="0"/>
                <a:cs typeface="Arial" pitchFamily="34" charset="0"/>
              </a:rPr>
              <a:t>Buscar la participación de los estudiantes</a:t>
            </a:r>
            <a:r>
              <a:rPr lang="es-ES" sz="2000" b="1" dirty="0" smtClean="0">
                <a:latin typeface="Arial" pitchFamily="34" charset="0"/>
                <a:cs typeface="Arial" pitchFamily="34" charset="0"/>
              </a:rPr>
              <a:t>, </a:t>
            </a:r>
            <a:r>
              <a:rPr lang="es-ES" sz="2000" dirty="0" smtClean="0">
                <a:latin typeface="Arial" pitchFamily="34" charset="0"/>
                <a:cs typeface="Arial" pitchFamily="34" charset="0"/>
              </a:rPr>
              <a:t>darles roles: </a:t>
            </a:r>
            <a:r>
              <a:rPr lang="es-ES" sz="2000" b="1" i="1" dirty="0" smtClean="0">
                <a:latin typeface="Arial" pitchFamily="34" charset="0"/>
                <a:cs typeface="Arial" pitchFamily="34" charset="0"/>
              </a:rPr>
              <a:t>colegas tutor </a:t>
            </a:r>
            <a:r>
              <a:rPr lang="es-ES" sz="2000" i="1" dirty="0" smtClean="0">
                <a:latin typeface="Arial" pitchFamily="34" charset="0"/>
                <a:cs typeface="Arial" pitchFamily="34" charset="0"/>
              </a:rPr>
              <a:t>aventajados que  ayudan a los compañeros, </a:t>
            </a:r>
            <a:r>
              <a:rPr lang="es-ES" sz="2000" b="1" i="1" dirty="0" smtClean="0">
                <a:latin typeface="Arial" pitchFamily="34" charset="0"/>
                <a:cs typeface="Arial" pitchFamily="34" charset="0"/>
              </a:rPr>
              <a:t>especialistas temáticos</a:t>
            </a:r>
            <a:r>
              <a:rPr lang="es-ES" sz="2000" i="1" dirty="0" smtClean="0">
                <a:latin typeface="Arial" pitchFamily="34" charset="0"/>
                <a:cs typeface="Arial" pitchFamily="34" charset="0"/>
              </a:rPr>
              <a:t> que asesoran a los demás en “su” tema, </a:t>
            </a:r>
            <a:r>
              <a:rPr lang="es-ES" sz="2000" b="1" i="1" dirty="0" smtClean="0">
                <a:latin typeface="Arial" pitchFamily="34" charset="0"/>
                <a:cs typeface="Arial" pitchFamily="34" charset="0"/>
              </a:rPr>
              <a:t>monitores TIC</a:t>
            </a:r>
            <a:r>
              <a:rPr lang="es-ES" sz="2000" i="1" dirty="0" smtClean="0">
                <a:latin typeface="Arial" pitchFamily="34" charset="0"/>
                <a:cs typeface="Arial" pitchFamily="34" charset="0"/>
              </a:rPr>
              <a:t> que ayudan al profesor</a:t>
            </a:r>
          </a:p>
          <a:p>
            <a:pPr algn="just">
              <a:spcAft>
                <a:spcPts val="600"/>
              </a:spcAft>
              <a:buFontTx/>
              <a:buChar char="-"/>
            </a:pPr>
            <a:r>
              <a:rPr lang="es-ES" sz="2000" dirty="0" smtClean="0">
                <a:solidFill>
                  <a:srgbClr val="0000CC"/>
                </a:solidFill>
                <a:latin typeface="Arial" pitchFamily="34" charset="0"/>
                <a:cs typeface="Arial" pitchFamily="34" charset="0"/>
              </a:rPr>
              <a:t> </a:t>
            </a:r>
            <a:r>
              <a:rPr lang="es-ES" sz="2000" b="1" dirty="0" smtClean="0">
                <a:solidFill>
                  <a:srgbClr val="0000CC"/>
                </a:solidFill>
                <a:latin typeface="Arial" pitchFamily="34" charset="0"/>
                <a:cs typeface="Arial" pitchFamily="34" charset="0"/>
              </a:rPr>
              <a:t>Buscar la construcción personal del conocimiento</a:t>
            </a:r>
            <a:r>
              <a:rPr lang="es-ES" sz="2000" dirty="0" smtClean="0">
                <a:solidFill>
                  <a:srgbClr val="0000CC"/>
                </a:solidFill>
                <a:latin typeface="Arial" pitchFamily="34" charset="0"/>
                <a:cs typeface="Arial" pitchFamily="34" charset="0"/>
              </a:rPr>
              <a:t> </a:t>
            </a:r>
            <a:r>
              <a:rPr lang="es-ES" sz="2000" dirty="0" smtClean="0">
                <a:latin typeface="Arial" pitchFamily="34" charset="0"/>
                <a:cs typeface="Arial" pitchFamily="34" charset="0"/>
              </a:rPr>
              <a:t>mediante </a:t>
            </a:r>
            <a:r>
              <a:rPr lang="es-ES" sz="2000" b="1" i="1" dirty="0" smtClean="0">
                <a:latin typeface="Arial" pitchFamily="34" charset="0"/>
                <a:cs typeface="Arial" pitchFamily="34" charset="0"/>
              </a:rPr>
              <a:t>actividades aplicativas contextualizadas</a:t>
            </a:r>
            <a:r>
              <a:rPr lang="es-ES" sz="2000" dirty="0" smtClean="0">
                <a:latin typeface="Arial" pitchFamily="34" charset="0"/>
                <a:cs typeface="Arial" pitchFamily="34" charset="0"/>
              </a:rPr>
              <a:t> que impliquen </a:t>
            </a:r>
            <a:r>
              <a:rPr lang="es-ES" sz="2000" b="1" i="1" dirty="0" smtClean="0">
                <a:latin typeface="Arial" pitchFamily="34" charset="0"/>
                <a:cs typeface="Arial" pitchFamily="34" charset="0"/>
              </a:rPr>
              <a:t>adquirir información</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analizar y</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seleccionar</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organizar y relacionar</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interpretarla y aplicarla</a:t>
            </a:r>
          </a:p>
          <a:p>
            <a:pPr algn="just">
              <a:spcAft>
                <a:spcPts val="600"/>
              </a:spcAft>
              <a:buFontTx/>
              <a:buChar char="-"/>
            </a:pPr>
            <a:r>
              <a:rPr lang="es-ES" sz="2000" dirty="0" smtClean="0">
                <a:solidFill>
                  <a:srgbClr val="0000CC"/>
                </a:solidFill>
                <a:latin typeface="Arial" pitchFamily="34" charset="0"/>
                <a:cs typeface="Arial" pitchFamily="34" charset="0"/>
              </a:rPr>
              <a:t> </a:t>
            </a:r>
            <a:r>
              <a:rPr lang="es-ES" sz="2000" b="1" dirty="0" smtClean="0">
                <a:solidFill>
                  <a:srgbClr val="0000CC"/>
                </a:solidFill>
                <a:latin typeface="Arial" pitchFamily="34" charset="0"/>
                <a:cs typeface="Arial" pitchFamily="34" charset="0"/>
              </a:rPr>
              <a:t>Desarrollar la curiosidad, iniciativa, autonomía, </a:t>
            </a:r>
            <a:r>
              <a:rPr lang="es-ES" sz="2000" b="1" i="1" dirty="0" smtClean="0">
                <a:latin typeface="Arial" pitchFamily="34" charset="0"/>
                <a:cs typeface="Arial" pitchFamily="34" charset="0"/>
              </a:rPr>
              <a:t>autorregulación</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responsabilidad</a:t>
            </a:r>
            <a:r>
              <a:rPr lang="es-ES" sz="2000" dirty="0" smtClean="0">
                <a:latin typeface="Arial" pitchFamily="34" charset="0"/>
                <a:cs typeface="Arial" pitchFamily="34" charset="0"/>
              </a:rPr>
              <a:t>  y </a:t>
            </a:r>
            <a:r>
              <a:rPr lang="es-ES" sz="2000" b="1" i="1" dirty="0" smtClean="0">
                <a:latin typeface="Arial" pitchFamily="34" charset="0"/>
                <a:cs typeface="Arial" pitchFamily="34" charset="0"/>
              </a:rPr>
              <a:t>capacidad de superación </a:t>
            </a:r>
            <a:r>
              <a:rPr lang="es-ES" sz="2000" dirty="0" smtClean="0">
                <a:latin typeface="Arial" pitchFamily="34" charset="0"/>
                <a:cs typeface="Arial" pitchFamily="34" charset="0"/>
              </a:rPr>
              <a:t>de los alumnos</a:t>
            </a:r>
          </a:p>
          <a:p>
            <a:pPr algn="just">
              <a:spcAft>
                <a:spcPts val="600"/>
              </a:spcAft>
              <a:buFontTx/>
              <a:buChar char="-"/>
            </a:pPr>
            <a:r>
              <a:rPr lang="es-ES" sz="2000" dirty="0" smtClean="0">
                <a:solidFill>
                  <a:srgbClr val="0000CC"/>
                </a:solidFill>
                <a:latin typeface="Arial" pitchFamily="34" charset="0"/>
                <a:cs typeface="Arial" pitchFamily="34" charset="0"/>
              </a:rPr>
              <a:t> </a:t>
            </a:r>
            <a:r>
              <a:rPr lang="es-ES" sz="2000" b="1" dirty="0" smtClean="0">
                <a:solidFill>
                  <a:srgbClr val="0000CC"/>
                </a:solidFill>
                <a:latin typeface="Arial" pitchFamily="34" charset="0"/>
                <a:cs typeface="Arial" pitchFamily="34" charset="0"/>
              </a:rPr>
              <a:t>Priorizar la reflexión y el pensamiento crítico</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la autocrítica y la argumentación</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la imaginación y la creatividad</a:t>
            </a:r>
            <a:r>
              <a:rPr lang="es-ES" sz="2000" dirty="0" smtClean="0">
                <a:latin typeface="Arial" pitchFamily="34" charset="0"/>
                <a:cs typeface="Arial" pitchFamily="34" charset="0"/>
              </a:rPr>
              <a:t>, frente al memorismo</a:t>
            </a:r>
          </a:p>
          <a:p>
            <a:pPr algn="just">
              <a:spcAft>
                <a:spcPts val="600"/>
              </a:spcAft>
              <a:buFontTx/>
              <a:buChar char="-"/>
            </a:pPr>
            <a:r>
              <a:rPr lang="es-ES" sz="2000" b="1" i="1" dirty="0" smtClean="0">
                <a:latin typeface="Arial" pitchFamily="34" charset="0"/>
                <a:cs typeface="Arial" pitchFamily="34" charset="0"/>
              </a:rPr>
              <a:t> </a:t>
            </a:r>
            <a:r>
              <a:rPr lang="es-ES" sz="2000" b="1" i="1" dirty="0" smtClean="0">
                <a:solidFill>
                  <a:srgbClr val="0000CC"/>
                </a:solidFill>
                <a:latin typeface="Arial" pitchFamily="34" charset="0"/>
                <a:cs typeface="Arial" pitchFamily="34" charset="0"/>
              </a:rPr>
              <a:t>Desarrollar las competencias básicas</a:t>
            </a:r>
            <a:r>
              <a:rPr lang="es-ES" sz="2000" dirty="0" smtClean="0">
                <a:solidFill>
                  <a:srgbClr val="0000CC"/>
                </a:solidFill>
                <a:latin typeface="Arial" pitchFamily="34" charset="0"/>
                <a:cs typeface="Arial" pitchFamily="34" charset="0"/>
              </a:rPr>
              <a:t> </a:t>
            </a:r>
            <a:r>
              <a:rPr lang="es-ES" sz="2000" b="1" i="1" dirty="0" smtClean="0">
                <a:solidFill>
                  <a:srgbClr val="0000CC"/>
                </a:solidFill>
                <a:latin typeface="Arial" pitchFamily="34" charset="0"/>
                <a:cs typeface="Arial" pitchFamily="34" charset="0"/>
              </a:rPr>
              <a:t>y TIC </a:t>
            </a:r>
            <a:r>
              <a:rPr lang="es-ES" sz="2000" dirty="0" smtClean="0">
                <a:latin typeface="Arial" pitchFamily="34" charset="0"/>
                <a:cs typeface="Arial" pitchFamily="34" charset="0"/>
              </a:rPr>
              <a:t>de los alumnos con actividades de </a:t>
            </a:r>
            <a:r>
              <a:rPr lang="es-ES" sz="2000" b="1" i="1" dirty="0" smtClean="0">
                <a:latin typeface="Arial" pitchFamily="34" charset="0"/>
                <a:cs typeface="Arial" pitchFamily="34" charset="0"/>
              </a:rPr>
              <a:t>descubrimiento</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investigación y aplicación de conocimientos</a:t>
            </a:r>
          </a:p>
          <a:p>
            <a:pPr algn="just">
              <a:spcAft>
                <a:spcPts val="600"/>
              </a:spcAft>
              <a:buFontTx/>
              <a:buChar char="-"/>
            </a:pPr>
            <a:r>
              <a:rPr lang="es-ES" sz="2000" b="1" i="1" dirty="0" smtClean="0">
                <a:solidFill>
                  <a:srgbClr val="0000CC"/>
                </a:solidFill>
                <a:latin typeface="Arial" pitchFamily="34" charset="0"/>
                <a:cs typeface="Arial" pitchFamily="34" charset="0"/>
              </a:rPr>
              <a:t> Utilizar múltiples metodologías </a:t>
            </a:r>
            <a:r>
              <a:rPr lang="es-ES" sz="2000" i="1" dirty="0" smtClean="0">
                <a:latin typeface="Arial" pitchFamily="34" charset="0"/>
                <a:cs typeface="Arial" pitchFamily="34" charset="0"/>
              </a:rPr>
              <a:t>(</a:t>
            </a:r>
            <a:r>
              <a:rPr lang="es-ES" sz="2000" i="1" dirty="0" smtClean="0">
                <a:solidFill>
                  <a:srgbClr val="C00000"/>
                </a:solidFill>
                <a:latin typeface="Arial" pitchFamily="34" charset="0"/>
                <a:cs typeface="Arial" pitchFamily="34" charset="0"/>
              </a:rPr>
              <a:t>clase inversa</a:t>
            </a:r>
            <a:r>
              <a:rPr lang="es-ES" sz="2000" i="1" dirty="0" smtClean="0">
                <a:latin typeface="Arial" pitchFamily="34" charset="0"/>
                <a:cs typeface="Arial" pitchFamily="34" charset="0"/>
              </a:rPr>
              <a:t>…)</a:t>
            </a:r>
            <a:r>
              <a:rPr lang="es-ES" sz="2000" b="1" i="1" dirty="0" smtClean="0">
                <a:solidFill>
                  <a:srgbClr val="0000CC"/>
                </a:solidFill>
                <a:latin typeface="Arial" pitchFamily="34" charset="0"/>
                <a:cs typeface="Arial" pitchFamily="34" charset="0"/>
              </a:rPr>
              <a:t>, recursos variados, presenciales y on-line</a:t>
            </a:r>
            <a:r>
              <a:rPr lang="es-ES" sz="2000" dirty="0" smtClean="0">
                <a:solidFill>
                  <a:srgbClr val="0000CC"/>
                </a:solidFill>
                <a:latin typeface="Arial" pitchFamily="34" charset="0"/>
                <a:cs typeface="Arial" pitchFamily="34" charset="0"/>
              </a:rPr>
              <a:t>. </a:t>
            </a:r>
            <a:r>
              <a:rPr lang="es-ES" sz="2000" dirty="0" smtClean="0">
                <a:latin typeface="Arial" pitchFamily="34" charset="0"/>
                <a:cs typeface="Arial" pitchFamily="34" charset="0"/>
              </a:rPr>
              <a:t>Y </a:t>
            </a:r>
            <a:r>
              <a:rPr lang="es-ES" sz="2000" b="1" i="1" dirty="0" smtClean="0">
                <a:latin typeface="Arial" pitchFamily="34" charset="0"/>
                <a:cs typeface="Arial" pitchFamily="34" charset="0"/>
              </a:rPr>
              <a:t>atender la diversidad y la interculturalidad</a:t>
            </a:r>
            <a:r>
              <a:rPr lang="es-ES" sz="2000" dirty="0" smtClean="0">
                <a:latin typeface="Arial" pitchFamily="34" charset="0"/>
                <a:cs typeface="Arial" pitchFamily="34" charset="0"/>
              </a:rPr>
              <a:t>.</a:t>
            </a:r>
          </a:p>
        </p:txBody>
      </p:sp>
      <p:sp>
        <p:nvSpPr>
          <p:cNvPr id="8" name="7 CuadroTexto"/>
          <p:cNvSpPr txBox="1"/>
          <p:nvPr/>
        </p:nvSpPr>
        <p:spPr>
          <a:xfrm>
            <a:off x="0" y="6488668"/>
            <a:ext cx="9144000" cy="369332"/>
          </a:xfrm>
          <a:prstGeom prst="rect">
            <a:avLst/>
          </a:prstGeom>
          <a:solidFill>
            <a:srgbClr val="FFFF99"/>
          </a:solidFill>
        </p:spPr>
        <p:txBody>
          <a:bodyPr wrap="square" rtlCol="0">
            <a:spAutoFit/>
          </a:bodyPr>
          <a:lstStyle/>
          <a:p>
            <a:pPr algn="ctr"/>
            <a:r>
              <a:rPr lang="es-ES" b="1" i="1" dirty="0" smtClean="0">
                <a:latin typeface="Arial" pitchFamily="34" charset="0"/>
                <a:cs typeface="Arial" pitchFamily="34" charset="0"/>
              </a:rPr>
              <a:t> Ver: </a:t>
            </a:r>
            <a:r>
              <a:rPr lang="es-ES" b="1" i="1" dirty="0" smtClean="0">
                <a:latin typeface="Arial" pitchFamily="34" charset="0"/>
                <a:cs typeface="Arial" pitchFamily="34" charset="0"/>
                <a:hlinkClick r:id="rId2"/>
              </a:rPr>
              <a:t>Principios de Enseñanza y aprendizaje</a:t>
            </a:r>
            <a:endParaRPr lang="ca-ES" dirty="0">
              <a:latin typeface="Arial" pitchFamily="34" charset="0"/>
              <a:cs typeface="Arial" pitchFamily="34" charset="0"/>
            </a:endParaRP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3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MODELOS DE ACTIVIDADES DIDÁCTICAS CON TABLETAS–1/2</a:t>
            </a:r>
            <a:endParaRPr lang="es-ES" sz="23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251520" y="117693"/>
            <a:ext cx="8892480" cy="6771084"/>
          </a:xfrm>
          <a:prstGeom prst="rect">
            <a:avLst/>
          </a:prstGeom>
          <a:noFill/>
        </p:spPr>
        <p:txBody>
          <a:bodyPr wrap="square" rtlCol="0">
            <a:spAutoFit/>
          </a:bodyPr>
          <a:lstStyle/>
          <a:p>
            <a:endParaRPr lang="es-ES" sz="2400" i="1" dirty="0" smtClean="0"/>
          </a:p>
          <a:p>
            <a:pPr algn="just">
              <a:spcAft>
                <a:spcPts val="600"/>
              </a:spcAft>
            </a:pPr>
            <a:r>
              <a:rPr lang="es-ES" sz="2000" b="1" dirty="0" smtClean="0">
                <a:latin typeface="Arial" pitchFamily="34" charset="0"/>
                <a:cs typeface="Arial" pitchFamily="34" charset="0"/>
              </a:rPr>
              <a:t>- </a:t>
            </a:r>
            <a:r>
              <a:rPr lang="es-ES" sz="2000" b="1" dirty="0" smtClean="0">
                <a:solidFill>
                  <a:srgbClr val="C00000"/>
                </a:solidFill>
                <a:latin typeface="Arial" pitchFamily="34" charset="0"/>
                <a:cs typeface="Arial" pitchFamily="34" charset="0"/>
              </a:rPr>
              <a:t>Estudiar y realizar ejercicios</a:t>
            </a:r>
            <a:r>
              <a:rPr lang="es-ES" sz="2000" dirty="0" smtClean="0">
                <a:latin typeface="Arial" pitchFamily="34" charset="0"/>
                <a:cs typeface="Arial" pitchFamily="34" charset="0"/>
              </a:rPr>
              <a:t> utilizando:</a:t>
            </a:r>
          </a:p>
          <a:p>
            <a:pPr lvl="1" algn="just">
              <a:spcAft>
                <a:spcPts val="600"/>
              </a:spcAft>
              <a:buFontTx/>
              <a:buChar char="-"/>
            </a:pPr>
            <a:r>
              <a:rPr lang="es-ES" sz="2000" b="1" i="1" dirty="0" smtClean="0">
                <a:solidFill>
                  <a:srgbClr val="0000CC"/>
                </a:solidFill>
                <a:latin typeface="Arial" pitchFamily="34" charset="0"/>
                <a:cs typeface="Arial" pitchFamily="34" charset="0"/>
              </a:rPr>
              <a:t> </a:t>
            </a:r>
            <a:r>
              <a:rPr lang="es-ES" sz="2000" b="1" i="1" dirty="0" err="1" smtClean="0">
                <a:solidFill>
                  <a:srgbClr val="0000CC"/>
                </a:solidFill>
                <a:latin typeface="Arial" pitchFamily="34" charset="0"/>
                <a:cs typeface="Arial" pitchFamily="34" charset="0"/>
              </a:rPr>
              <a:t>Apps</a:t>
            </a:r>
            <a:r>
              <a:rPr lang="es-ES" sz="2000" b="1" i="1" dirty="0" smtClean="0">
                <a:solidFill>
                  <a:srgbClr val="0000CC"/>
                </a:solidFill>
                <a:latin typeface="Arial" pitchFamily="34" charset="0"/>
                <a:cs typeface="Arial" pitchFamily="34" charset="0"/>
              </a:rPr>
              <a:t>:</a:t>
            </a:r>
            <a:r>
              <a:rPr lang="es-ES" sz="2000" b="1" i="1" dirty="0" smtClean="0">
                <a:latin typeface="Arial" pitchFamily="34" charset="0"/>
                <a:cs typeface="Arial" pitchFamily="34" charset="0"/>
              </a:rPr>
              <a:t> </a:t>
            </a:r>
            <a:r>
              <a:rPr lang="es-ES" sz="2000" i="1" dirty="0" err="1" smtClean="0">
                <a:latin typeface="Arial" pitchFamily="34" charset="0"/>
                <a:cs typeface="Arial" pitchFamily="34" charset="0"/>
              </a:rPr>
              <a:t>grafomotricidad</a:t>
            </a:r>
            <a:r>
              <a:rPr lang="es-ES" sz="2000" i="1" dirty="0" smtClean="0">
                <a:latin typeface="Arial" pitchFamily="34" charset="0"/>
                <a:cs typeface="Arial" pitchFamily="34" charset="0"/>
              </a:rPr>
              <a:t>, pre-lectura</a:t>
            </a:r>
            <a:r>
              <a:rPr lang="es-ES" sz="2000" dirty="0" smtClean="0">
                <a:latin typeface="Arial" pitchFamily="34" charset="0"/>
                <a:cs typeface="Arial" pitchFamily="34" charset="0"/>
              </a:rPr>
              <a:t>, </a:t>
            </a:r>
            <a:r>
              <a:rPr lang="es-ES" sz="2000" i="1" dirty="0" smtClean="0">
                <a:latin typeface="Arial" pitchFamily="34" charset="0"/>
                <a:cs typeface="Arial" pitchFamily="34" charset="0"/>
              </a:rPr>
              <a:t>dibujo</a:t>
            </a:r>
            <a:r>
              <a:rPr lang="es-ES" sz="2000" dirty="0" smtClean="0">
                <a:latin typeface="Arial" pitchFamily="34" charset="0"/>
                <a:cs typeface="Arial" pitchFamily="34" charset="0"/>
              </a:rPr>
              <a:t>, </a:t>
            </a:r>
            <a:r>
              <a:rPr lang="es-ES" sz="2000" i="1" dirty="0" smtClean="0">
                <a:latin typeface="Arial" pitchFamily="34" charset="0"/>
                <a:cs typeface="Arial" pitchFamily="34" charset="0"/>
              </a:rPr>
              <a:t>ortografía, sintaxis</a:t>
            </a:r>
            <a:r>
              <a:rPr lang="es-ES" sz="2000" dirty="0" smtClean="0">
                <a:latin typeface="Arial" pitchFamily="34" charset="0"/>
                <a:cs typeface="Arial" pitchFamily="34" charset="0"/>
              </a:rPr>
              <a:t>,</a:t>
            </a:r>
            <a:r>
              <a:rPr lang="es-ES" sz="2000" i="1" dirty="0" smtClean="0">
                <a:latin typeface="Arial" pitchFamily="34" charset="0"/>
                <a:cs typeface="Arial" pitchFamily="34" charset="0"/>
              </a:rPr>
              <a:t> cálculo</a:t>
            </a:r>
            <a:r>
              <a:rPr lang="es-ES" sz="2000" dirty="0" smtClean="0">
                <a:latin typeface="Arial" pitchFamily="34" charset="0"/>
                <a:cs typeface="Arial" pitchFamily="34" charset="0"/>
              </a:rPr>
              <a:t>, </a:t>
            </a:r>
            <a:r>
              <a:rPr lang="es-ES" sz="2000" i="1" dirty="0" err="1" smtClean="0">
                <a:latin typeface="Arial" pitchFamily="34" charset="0"/>
                <a:cs typeface="Arial" pitchFamily="34" charset="0"/>
              </a:rPr>
              <a:t>listening</a:t>
            </a:r>
            <a:r>
              <a:rPr lang="es-ES" sz="2000" i="1" dirty="0" smtClean="0">
                <a:latin typeface="Arial" pitchFamily="34" charset="0"/>
                <a:cs typeface="Arial" pitchFamily="34" charset="0"/>
              </a:rPr>
              <a:t>,</a:t>
            </a:r>
            <a:r>
              <a:rPr lang="es-ES" sz="2000" dirty="0" smtClean="0">
                <a:latin typeface="Arial" pitchFamily="34" charset="0"/>
                <a:cs typeface="Arial" pitchFamily="34" charset="0"/>
              </a:rPr>
              <a:t> </a:t>
            </a:r>
            <a:r>
              <a:rPr lang="es-ES" sz="2000" i="1" dirty="0" smtClean="0">
                <a:latin typeface="Arial" pitchFamily="34" charset="0"/>
                <a:cs typeface="Arial" pitchFamily="34" charset="0"/>
              </a:rPr>
              <a:t>traducción, simuladores</a:t>
            </a:r>
            <a:r>
              <a:rPr lang="es-ES" sz="2000" dirty="0" smtClean="0">
                <a:latin typeface="Arial" pitchFamily="34" charset="0"/>
                <a:cs typeface="Arial" pitchFamily="34" charset="0"/>
              </a:rPr>
              <a:t>, </a:t>
            </a:r>
            <a:r>
              <a:rPr lang="es-ES" sz="2000" i="1" dirty="0" smtClean="0">
                <a:latin typeface="Arial" pitchFamily="34" charset="0"/>
                <a:cs typeface="Arial" pitchFamily="34" charset="0"/>
              </a:rPr>
              <a:t>Google </a:t>
            </a:r>
            <a:r>
              <a:rPr lang="es-ES" sz="2000" i="1" dirty="0" err="1" smtClean="0">
                <a:latin typeface="Arial" pitchFamily="34" charset="0"/>
                <a:cs typeface="Arial" pitchFamily="34" charset="0"/>
              </a:rPr>
              <a:t>Earth</a:t>
            </a:r>
            <a:r>
              <a:rPr lang="es-ES" sz="2000" dirty="0" smtClean="0">
                <a:latin typeface="Arial" pitchFamily="34" charset="0"/>
                <a:cs typeface="Arial" pitchFamily="34" charset="0"/>
              </a:rPr>
              <a:t>… y </a:t>
            </a:r>
            <a:r>
              <a:rPr lang="es-ES" sz="2000" b="1" i="1" dirty="0" smtClean="0">
                <a:latin typeface="Arial" pitchFamily="34" charset="0"/>
                <a:cs typeface="Arial" pitchFamily="34" charset="0"/>
              </a:rPr>
              <a:t>libros de texto</a:t>
            </a:r>
          </a:p>
          <a:p>
            <a:pPr lvl="1" algn="just">
              <a:spcAft>
                <a:spcPts val="600"/>
              </a:spcAft>
              <a:buFontTx/>
              <a:buChar char="-"/>
            </a:pPr>
            <a:r>
              <a:rPr lang="es-ES" sz="2000" b="1" i="1" dirty="0" smtClean="0">
                <a:solidFill>
                  <a:srgbClr val="0000CC"/>
                </a:solidFill>
                <a:latin typeface="Arial" pitchFamily="34" charset="0"/>
                <a:cs typeface="Arial" pitchFamily="34" charset="0"/>
              </a:rPr>
              <a:t> Contenidos educativos on-line elaborados para los </a:t>
            </a:r>
            <a:r>
              <a:rPr lang="es-ES" sz="2000" b="1" i="1" dirty="0" err="1" smtClean="0">
                <a:solidFill>
                  <a:srgbClr val="0000CC"/>
                </a:solidFill>
                <a:latin typeface="Arial" pitchFamily="34" charset="0"/>
                <a:cs typeface="Arial" pitchFamily="34" charset="0"/>
              </a:rPr>
              <a:t>netbooks</a:t>
            </a:r>
            <a:endParaRPr lang="es-ES" sz="2000" i="1" dirty="0" smtClean="0">
              <a:latin typeface="Arial" pitchFamily="34" charset="0"/>
              <a:cs typeface="Arial" pitchFamily="34" charset="0"/>
            </a:endParaRPr>
          </a:p>
          <a:p>
            <a:pPr lvl="1" algn="just">
              <a:spcAft>
                <a:spcPts val="600"/>
              </a:spcAft>
              <a:buFontTx/>
              <a:buChar char="-"/>
            </a:pPr>
            <a:r>
              <a:rPr lang="es-ES" sz="2000" b="1" i="1" dirty="0" smtClean="0">
                <a:latin typeface="Arial" pitchFamily="34" charset="0"/>
                <a:cs typeface="Arial" pitchFamily="34" charset="0"/>
              </a:rPr>
              <a:t> </a:t>
            </a:r>
            <a:r>
              <a:rPr lang="es-ES" sz="2000" b="1" i="1" dirty="0" smtClean="0">
                <a:solidFill>
                  <a:srgbClr val="0000CC"/>
                </a:solidFill>
                <a:latin typeface="Arial" pitchFamily="34" charset="0"/>
                <a:cs typeface="Arial" pitchFamily="34" charset="0"/>
              </a:rPr>
              <a:t>Contenidos educativos que prepare cada profesor </a:t>
            </a:r>
            <a:r>
              <a:rPr lang="es-ES" sz="2000" dirty="0" smtClean="0">
                <a:latin typeface="Arial" pitchFamily="34" charset="0"/>
                <a:cs typeface="Arial" pitchFamily="34" charset="0"/>
              </a:rPr>
              <a:t>en su </a:t>
            </a:r>
            <a:r>
              <a:rPr lang="es-ES" sz="2000" i="1" dirty="0" smtClean="0">
                <a:latin typeface="Arial" pitchFamily="34" charset="0"/>
                <a:cs typeface="Arial" pitchFamily="34" charset="0"/>
              </a:rPr>
              <a:t>blog docente o en la </a:t>
            </a:r>
            <a:r>
              <a:rPr lang="es-ES" sz="2000" b="1" i="1" dirty="0" smtClean="0">
                <a:latin typeface="Arial" pitchFamily="34" charset="0"/>
                <a:cs typeface="Arial" pitchFamily="34" charset="0"/>
              </a:rPr>
              <a:t>plataforma educativa del centro</a:t>
            </a:r>
          </a:p>
          <a:p>
            <a:pPr algn="just">
              <a:spcAft>
                <a:spcPts val="600"/>
              </a:spcAft>
              <a:buFontTx/>
              <a:buChar char="-"/>
            </a:pPr>
            <a:r>
              <a:rPr lang="es-ES" sz="2000" b="1" dirty="0" smtClean="0">
                <a:latin typeface="Arial" pitchFamily="34" charset="0"/>
                <a:cs typeface="Arial" pitchFamily="34" charset="0"/>
              </a:rPr>
              <a:t> </a:t>
            </a:r>
            <a:r>
              <a:rPr lang="es-ES" sz="2000" b="1" dirty="0" smtClean="0">
                <a:solidFill>
                  <a:srgbClr val="C00000"/>
                </a:solidFill>
                <a:latin typeface="Arial" pitchFamily="34" charset="0"/>
                <a:cs typeface="Arial" pitchFamily="34" charset="0"/>
              </a:rPr>
              <a:t>Alumnos buscadores de recursos  </a:t>
            </a:r>
            <a:r>
              <a:rPr lang="es-ES" sz="2000" dirty="0" smtClean="0">
                <a:latin typeface="Arial" pitchFamily="34" charset="0"/>
                <a:cs typeface="Arial" pitchFamily="34" charset="0"/>
              </a:rPr>
              <a:t>sobre temas de la asignatura, que luego explican a sus compañeros en la PD. </a:t>
            </a:r>
          </a:p>
          <a:p>
            <a:pPr algn="just">
              <a:spcAft>
                <a:spcPts val="600"/>
              </a:spcAft>
              <a:buFontTx/>
              <a:buChar char="-"/>
            </a:pPr>
            <a:r>
              <a:rPr lang="es-ES" sz="2000" b="1" dirty="0" smtClean="0">
                <a:solidFill>
                  <a:srgbClr val="C00000"/>
                </a:solidFill>
                <a:latin typeface="Arial" pitchFamily="34" charset="0"/>
                <a:cs typeface="Arial" pitchFamily="34" charset="0"/>
              </a:rPr>
              <a:t> Alumnos profesores </a:t>
            </a:r>
            <a:r>
              <a:rPr lang="es-ES" sz="2000" dirty="0" smtClean="0">
                <a:latin typeface="Arial" pitchFamily="34" charset="0"/>
                <a:cs typeface="Arial" pitchFamily="34" charset="0"/>
              </a:rPr>
              <a:t>que preparan una presentación multimedia sobre un  tema para exponerlo en clase en la PD</a:t>
            </a:r>
          </a:p>
          <a:p>
            <a:pPr algn="just">
              <a:spcAft>
                <a:spcPts val="600"/>
              </a:spcAft>
              <a:buFontTx/>
              <a:buChar char="-"/>
            </a:pPr>
            <a:r>
              <a:rPr lang="es-ES" sz="2000" b="1" dirty="0" smtClean="0">
                <a:latin typeface="Arial" pitchFamily="34" charset="0"/>
                <a:cs typeface="Arial" pitchFamily="34" charset="0"/>
              </a:rPr>
              <a:t> </a:t>
            </a:r>
            <a:r>
              <a:rPr lang="es-ES" sz="2000" b="1" dirty="0" smtClean="0">
                <a:solidFill>
                  <a:srgbClr val="C00000"/>
                </a:solidFill>
                <a:latin typeface="Arial" pitchFamily="34" charset="0"/>
                <a:cs typeface="Arial" pitchFamily="34" charset="0"/>
              </a:rPr>
              <a:t>Alumnos investigadores </a:t>
            </a:r>
            <a:r>
              <a:rPr lang="es-ES" sz="2000" dirty="0" smtClean="0">
                <a:latin typeface="Arial" pitchFamily="34" charset="0"/>
                <a:cs typeface="Arial" pitchFamily="34" charset="0"/>
              </a:rPr>
              <a:t>que afrontarán </a:t>
            </a:r>
            <a:r>
              <a:rPr lang="es-ES" sz="2000" b="1" i="1" dirty="0" smtClean="0">
                <a:latin typeface="Arial" pitchFamily="34" charset="0"/>
                <a:cs typeface="Arial" pitchFamily="34" charset="0"/>
              </a:rPr>
              <a:t>proyectos</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problemas</a:t>
            </a:r>
            <a:r>
              <a:rPr lang="es-ES" sz="2000" dirty="0" smtClean="0">
                <a:latin typeface="Arial" pitchFamily="34" charset="0"/>
                <a:cs typeface="Arial" pitchFamily="34" charset="0"/>
              </a:rPr>
              <a:t> complejos, </a:t>
            </a:r>
            <a:r>
              <a:rPr lang="es-ES" sz="2000" b="1" i="1" dirty="0" err="1" smtClean="0">
                <a:latin typeface="Arial" pitchFamily="34" charset="0"/>
                <a:cs typeface="Arial" pitchFamily="34" charset="0"/>
              </a:rPr>
              <a:t>webquest</a:t>
            </a:r>
            <a:r>
              <a:rPr lang="es-ES" sz="2000" dirty="0" smtClean="0">
                <a:latin typeface="Arial" pitchFamily="34" charset="0"/>
                <a:cs typeface="Arial" pitchFamily="34" charset="0"/>
              </a:rPr>
              <a:t>… y luego presentarán a la clase en la PD.</a:t>
            </a:r>
          </a:p>
          <a:p>
            <a:pPr algn="just">
              <a:spcAft>
                <a:spcPts val="600"/>
              </a:spcAft>
            </a:pPr>
            <a:r>
              <a:rPr lang="es-ES" sz="2000" b="1" dirty="0" smtClean="0">
                <a:latin typeface="Arial" pitchFamily="34" charset="0"/>
                <a:cs typeface="Arial" pitchFamily="34" charset="0"/>
              </a:rPr>
              <a:t>-  </a:t>
            </a:r>
            <a:r>
              <a:rPr lang="es-ES" sz="2000" b="1" dirty="0" smtClean="0">
                <a:solidFill>
                  <a:srgbClr val="C00000"/>
                </a:solidFill>
                <a:latin typeface="Arial" pitchFamily="34" charset="0"/>
                <a:cs typeface="Arial" pitchFamily="34" charset="0"/>
              </a:rPr>
              <a:t>Trabajos colaborativos de toda la clase a lo largo del curso</a:t>
            </a:r>
            <a:r>
              <a:rPr lang="es-ES" sz="2000" dirty="0" smtClean="0">
                <a:solidFill>
                  <a:srgbClr val="C00000"/>
                </a:solidFill>
                <a:latin typeface="Arial" pitchFamily="34" charset="0"/>
                <a:cs typeface="Arial" pitchFamily="34" charset="0"/>
              </a:rPr>
              <a:t>:</a:t>
            </a:r>
          </a:p>
          <a:p>
            <a:pPr lvl="1" algn="just"/>
            <a:r>
              <a:rPr lang="es-ES" sz="2000" b="1" i="1" dirty="0" smtClean="0">
                <a:latin typeface="Arial" pitchFamily="34" charset="0"/>
                <a:cs typeface="Arial" pitchFamily="34" charset="0"/>
              </a:rPr>
              <a:t>- Wiki glosario de asignatura y wikis </a:t>
            </a:r>
            <a:r>
              <a:rPr lang="es-ES" sz="2000" b="1" i="1" dirty="0" err="1" smtClean="0">
                <a:latin typeface="Arial" pitchFamily="34" charset="0"/>
                <a:cs typeface="Arial" pitchFamily="34" charset="0"/>
              </a:rPr>
              <a:t>temàticas</a:t>
            </a:r>
            <a:r>
              <a:rPr lang="es-ES" sz="2000" b="1" i="1" dirty="0" smtClean="0">
                <a:latin typeface="Arial" pitchFamily="34" charset="0"/>
                <a:cs typeface="Arial" pitchFamily="34" charset="0"/>
              </a:rPr>
              <a:t> </a:t>
            </a:r>
            <a:r>
              <a:rPr lang="es-ES" sz="2000" dirty="0" smtClean="0">
                <a:latin typeface="Arial" pitchFamily="34" charset="0"/>
                <a:cs typeface="Arial" pitchFamily="34" charset="0"/>
              </a:rPr>
              <a:t>de alumnos especialistas</a:t>
            </a:r>
          </a:p>
          <a:p>
            <a:pPr lvl="1" algn="just"/>
            <a:r>
              <a:rPr lang="es-ES" sz="2000" b="1" i="1" dirty="0" smtClean="0">
                <a:latin typeface="Arial" pitchFamily="34" charset="0"/>
                <a:cs typeface="Arial" pitchFamily="34" charset="0"/>
              </a:rPr>
              <a:t>- Periódico digital </a:t>
            </a:r>
            <a:r>
              <a:rPr lang="es-ES" sz="2000" i="1" dirty="0" smtClean="0">
                <a:latin typeface="Arial" pitchFamily="34" charset="0"/>
                <a:cs typeface="Arial" pitchFamily="34" charset="0"/>
              </a:rPr>
              <a:t>(imprimible) </a:t>
            </a:r>
            <a:r>
              <a:rPr lang="es-ES" sz="2000" dirty="0" smtClean="0">
                <a:latin typeface="Arial" pitchFamily="34" charset="0"/>
                <a:cs typeface="Arial" pitchFamily="34" charset="0"/>
              </a:rPr>
              <a:t>con diversas secciones</a:t>
            </a:r>
          </a:p>
          <a:p>
            <a:pPr lvl="1" algn="just"/>
            <a:r>
              <a:rPr lang="es-ES" sz="2000" b="1" i="1" dirty="0" smtClean="0">
                <a:latin typeface="Arial" pitchFamily="34" charset="0"/>
                <a:cs typeface="Arial" pitchFamily="34" charset="0"/>
              </a:rPr>
              <a:t>- Blog diario de la asignatura</a:t>
            </a:r>
            <a:r>
              <a:rPr lang="es-ES" sz="2000" dirty="0" smtClean="0">
                <a:latin typeface="Arial" pitchFamily="34" charset="0"/>
                <a:cs typeface="Arial" pitchFamily="34" charset="0"/>
              </a:rPr>
              <a:t>: cada día dos alumnos hacen una síntesis</a:t>
            </a: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3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MODELOS DE ACTIVIDADES DIDÁCTICAS CON TABLETAS-2/2</a:t>
            </a:r>
            <a:endParaRPr lang="es-ES" sz="23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144016" y="446757"/>
            <a:ext cx="8892480" cy="6078587"/>
          </a:xfrm>
          <a:prstGeom prst="rect">
            <a:avLst/>
          </a:prstGeom>
          <a:noFill/>
        </p:spPr>
        <p:txBody>
          <a:bodyPr wrap="square" rtlCol="0">
            <a:spAutoFit/>
          </a:bodyPr>
          <a:lstStyle/>
          <a:p>
            <a:endParaRPr lang="es-ES" sz="2400" i="1" dirty="0" smtClean="0"/>
          </a:p>
          <a:p>
            <a:pPr algn="just">
              <a:spcAft>
                <a:spcPts val="600"/>
              </a:spcAft>
            </a:pPr>
            <a:r>
              <a:rPr lang="es-ES" sz="2000" b="1" dirty="0" smtClean="0">
                <a:solidFill>
                  <a:srgbClr val="C00000"/>
                </a:solidFill>
                <a:latin typeface="Arial" pitchFamily="34" charset="0"/>
                <a:cs typeface="Arial" pitchFamily="34" charset="0"/>
              </a:rPr>
              <a:t>Alumnos creadores y periodistas</a:t>
            </a:r>
            <a:r>
              <a:rPr lang="es-ES" sz="2000" dirty="0" smtClean="0">
                <a:latin typeface="Arial" pitchFamily="34" charset="0"/>
                <a:cs typeface="Arial" pitchFamily="34" charset="0"/>
              </a:rPr>
              <a:t>, elaborarán un material tipo:</a:t>
            </a:r>
          </a:p>
          <a:p>
            <a:pPr lvl="1"/>
            <a:r>
              <a:rPr lang="es-ES" sz="2000" dirty="0" smtClean="0">
                <a:latin typeface="Arial" pitchFamily="34" charset="0"/>
                <a:cs typeface="Arial" pitchFamily="34" charset="0"/>
              </a:rPr>
              <a:t>- Fichas o montajes multimedia de </a:t>
            </a:r>
            <a:r>
              <a:rPr lang="es-ES" sz="2000" b="1" i="1" dirty="0" smtClean="0">
                <a:latin typeface="Arial" pitchFamily="34" charset="0"/>
                <a:cs typeface="Arial" pitchFamily="34" charset="0"/>
              </a:rPr>
              <a:t>noticias</a:t>
            </a:r>
            <a:r>
              <a:rPr lang="es-ES" sz="2000" dirty="0" smtClean="0">
                <a:latin typeface="Arial" pitchFamily="34" charset="0"/>
                <a:cs typeface="Arial" pitchFamily="34" charset="0"/>
              </a:rPr>
              <a:t> a partir de fotos</a:t>
            </a:r>
          </a:p>
          <a:p>
            <a:pPr lvl="1">
              <a:buFontTx/>
              <a:buChar char="-"/>
            </a:pPr>
            <a:r>
              <a:rPr lang="es-ES" sz="2000" b="1" i="1" dirty="0" smtClean="0">
                <a:latin typeface="Arial" pitchFamily="34" charset="0"/>
                <a:cs typeface="Arial" pitchFamily="34" charset="0"/>
              </a:rPr>
              <a:t> Entrevistas</a:t>
            </a:r>
            <a:r>
              <a:rPr lang="es-ES" sz="2000" dirty="0" smtClean="0">
                <a:latin typeface="Arial" pitchFamily="34" charset="0"/>
                <a:cs typeface="Arial" pitchFamily="34" charset="0"/>
              </a:rPr>
              <a:t> de audio o vídeo a personas del barrio, </a:t>
            </a:r>
            <a:r>
              <a:rPr lang="es-ES" sz="2000" b="1" i="1" dirty="0" smtClean="0">
                <a:latin typeface="Arial" pitchFamily="34" charset="0"/>
                <a:cs typeface="Arial" pitchFamily="34" charset="0"/>
              </a:rPr>
              <a:t>reportajes</a:t>
            </a:r>
            <a:r>
              <a:rPr lang="es-ES" sz="2000" dirty="0" smtClean="0">
                <a:latin typeface="Arial" pitchFamily="34" charset="0"/>
                <a:cs typeface="Arial" pitchFamily="34" charset="0"/>
              </a:rPr>
              <a:t>…</a:t>
            </a:r>
          </a:p>
          <a:p>
            <a:pPr lvl="1">
              <a:buFontTx/>
              <a:buChar char="-"/>
            </a:pPr>
            <a:r>
              <a:rPr lang="es-ES" sz="2000" b="1" i="1" dirty="0" smtClean="0">
                <a:latin typeface="Arial" pitchFamily="34" charset="0"/>
                <a:cs typeface="Arial" pitchFamily="34" charset="0"/>
              </a:rPr>
              <a:t> Cuentos, poemas</a:t>
            </a:r>
            <a:r>
              <a:rPr lang="es-ES" sz="2000" dirty="0" smtClean="0">
                <a:latin typeface="Arial" pitchFamily="34" charset="0"/>
                <a:cs typeface="Arial" pitchFamily="34" charset="0"/>
              </a:rPr>
              <a:t> y narraciones multimedia (en español, en inglés…)</a:t>
            </a:r>
          </a:p>
          <a:p>
            <a:pPr lvl="1"/>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Montajes musicales</a:t>
            </a:r>
            <a:r>
              <a:rPr lang="es-ES" sz="2000" dirty="0" smtClean="0">
                <a:latin typeface="Arial" pitchFamily="34" charset="0"/>
                <a:cs typeface="Arial" pitchFamily="34" charset="0"/>
              </a:rPr>
              <a:t>: canciones en inglés, componer música...</a:t>
            </a:r>
          </a:p>
          <a:p>
            <a:pPr lvl="1"/>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Vídeos tutoriales</a:t>
            </a:r>
            <a:r>
              <a:rPr lang="es-ES" sz="2000" dirty="0" smtClean="0">
                <a:latin typeface="Arial" pitchFamily="34" charset="0"/>
                <a:cs typeface="Arial" pitchFamily="34" charset="0"/>
              </a:rPr>
              <a:t> que expliquen cómo hacer una cosa determinada.</a:t>
            </a:r>
          </a:p>
          <a:p>
            <a:pPr lvl="1">
              <a:spcAft>
                <a:spcPts val="600"/>
              </a:spcAft>
              <a:buFontTx/>
              <a:buChar char="-"/>
            </a:pPr>
            <a:r>
              <a:rPr lang="es-ES" sz="2000" b="1" i="1" dirty="0" smtClean="0">
                <a:latin typeface="Arial" pitchFamily="34" charset="0"/>
                <a:cs typeface="Arial" pitchFamily="34" charset="0"/>
              </a:rPr>
              <a:t>Materiales didácticos multimedia</a:t>
            </a:r>
            <a:r>
              <a:rPr lang="es-ES" sz="2000" dirty="0" smtClean="0">
                <a:latin typeface="Arial" pitchFamily="34" charset="0"/>
                <a:cs typeface="Arial" pitchFamily="34" charset="0"/>
              </a:rPr>
              <a:t> sobre temas de clase</a:t>
            </a:r>
          </a:p>
          <a:p>
            <a:pPr>
              <a:spcAft>
                <a:spcPts val="600"/>
              </a:spcAft>
              <a:buFontTx/>
              <a:buChar char="-"/>
            </a:pPr>
            <a:r>
              <a:rPr lang="es-ES" sz="2000" b="1" dirty="0" smtClean="0">
                <a:solidFill>
                  <a:srgbClr val="C00000"/>
                </a:solidFill>
                <a:latin typeface="Arial" pitchFamily="34" charset="0"/>
                <a:cs typeface="Arial" pitchFamily="34" charset="0"/>
              </a:rPr>
              <a:t> Actividades individuales cuando cada alumno tiene una tableta</a:t>
            </a:r>
            <a:r>
              <a:rPr lang="es-ES" sz="2000" b="1" dirty="0" smtClean="0">
                <a:latin typeface="Arial" pitchFamily="34" charset="0"/>
                <a:cs typeface="Arial" pitchFamily="34" charset="0"/>
              </a:rPr>
              <a:t>:</a:t>
            </a:r>
          </a:p>
          <a:p>
            <a:pPr lvl="1"/>
            <a:r>
              <a:rPr lang="es-ES" sz="2000" b="1" i="1" dirty="0" smtClean="0">
                <a:latin typeface="Arial" pitchFamily="34" charset="0"/>
                <a:cs typeface="Arial" pitchFamily="34" charset="0"/>
              </a:rPr>
              <a:t>- Blog personal de cada alumno</a:t>
            </a:r>
            <a:r>
              <a:rPr lang="es-ES" sz="2000" b="1" dirty="0" smtClean="0">
                <a:latin typeface="Arial" pitchFamily="34" charset="0"/>
                <a:cs typeface="Arial" pitchFamily="34" charset="0"/>
              </a:rPr>
              <a:t>. </a:t>
            </a:r>
            <a:endParaRPr lang="es-ES" sz="2000" dirty="0" smtClean="0">
              <a:latin typeface="Arial" pitchFamily="34" charset="0"/>
              <a:cs typeface="Arial" pitchFamily="34" charset="0"/>
            </a:endParaRPr>
          </a:p>
          <a:p>
            <a:pPr lvl="1"/>
            <a:r>
              <a:rPr lang="es-ES" sz="2000" b="1" i="1" dirty="0" smtClean="0">
                <a:latin typeface="Arial" pitchFamily="34" charset="0"/>
                <a:cs typeface="Arial" pitchFamily="34" charset="0"/>
              </a:rPr>
              <a:t>- Toma de notas y elaboración de apuntes</a:t>
            </a:r>
            <a:r>
              <a:rPr lang="es-ES" sz="2000" dirty="0" smtClean="0">
                <a:latin typeface="Arial" pitchFamily="34" charset="0"/>
                <a:cs typeface="Arial" pitchFamily="34" charset="0"/>
              </a:rPr>
              <a:t> (memoria auxiliar)</a:t>
            </a:r>
          </a:p>
          <a:p>
            <a:pPr lvl="1"/>
            <a:r>
              <a:rPr lang="es-ES" sz="2000" b="1" i="1" dirty="0" smtClean="0">
                <a:latin typeface="Arial" pitchFamily="34" charset="0"/>
                <a:cs typeface="Arial" pitchFamily="34" charset="0"/>
              </a:rPr>
              <a:t>- Cada alumno hace "su" libro de la asignatura.</a:t>
            </a:r>
            <a:r>
              <a:rPr lang="es-ES" sz="2000" dirty="0" smtClean="0">
                <a:latin typeface="Arial" pitchFamily="34" charset="0"/>
                <a:cs typeface="Arial" pitchFamily="34" charset="0"/>
              </a:rPr>
              <a:t> </a:t>
            </a:r>
          </a:p>
          <a:p>
            <a:pPr lvl="1">
              <a:spcAft>
                <a:spcPts val="600"/>
              </a:spcAft>
            </a:pPr>
            <a:r>
              <a:rPr lang="es-ES" sz="2000" b="1" dirty="0" smtClean="0">
                <a:latin typeface="Arial" pitchFamily="34" charset="0"/>
                <a:cs typeface="Arial" pitchFamily="34" charset="0"/>
              </a:rPr>
              <a:t>- Actividades en la red social de la clase</a:t>
            </a:r>
            <a:endParaRPr lang="es-ES" sz="2000" dirty="0" smtClean="0">
              <a:latin typeface="Arial" pitchFamily="34" charset="0"/>
              <a:cs typeface="Arial" pitchFamily="34" charset="0"/>
            </a:endParaRPr>
          </a:p>
          <a:p>
            <a:pPr>
              <a:spcAft>
                <a:spcPts val="600"/>
              </a:spcAft>
            </a:pPr>
            <a:r>
              <a:rPr lang="es-ES" sz="2000" b="1" dirty="0" smtClean="0">
                <a:solidFill>
                  <a:srgbClr val="C00000"/>
                </a:solidFill>
                <a:latin typeface="Arial" pitchFamily="34" charset="0"/>
                <a:cs typeface="Arial" pitchFamily="34" charset="0"/>
              </a:rPr>
              <a:t>Realizar exámenes con apuntes y acceso a internet</a:t>
            </a:r>
            <a:r>
              <a:rPr lang="es-ES" sz="2000" dirty="0" smtClean="0">
                <a:latin typeface="Arial" pitchFamily="34" charset="0"/>
                <a:cs typeface="Arial" pitchFamily="34" charset="0"/>
              </a:rPr>
              <a:t>. Como se sugiere en la metodología del </a:t>
            </a:r>
            <a:r>
              <a:rPr lang="es-ES" sz="2000" i="1" dirty="0" smtClean="0">
                <a:latin typeface="Arial" pitchFamily="34" charset="0"/>
                <a:cs typeface="Arial" pitchFamily="34" charset="0"/>
              </a:rPr>
              <a:t>“</a:t>
            </a:r>
            <a:r>
              <a:rPr lang="es-ES" sz="2000" i="1" dirty="0" smtClean="0">
                <a:latin typeface="Arial" pitchFamily="34" charset="0"/>
                <a:cs typeface="Arial" pitchFamily="34" charset="0"/>
                <a:hlinkClick r:id="rId2"/>
              </a:rPr>
              <a:t>currículum bimodal</a:t>
            </a:r>
            <a:r>
              <a:rPr lang="es-ES" sz="2000" i="1" dirty="0" smtClean="0">
                <a:latin typeface="Arial" pitchFamily="34" charset="0"/>
                <a:cs typeface="Arial" pitchFamily="34" charset="0"/>
              </a:rPr>
              <a:t>”</a:t>
            </a:r>
          </a:p>
          <a:p>
            <a:r>
              <a:rPr lang="es-ES" sz="2000" b="1" dirty="0" smtClean="0">
                <a:latin typeface="Arial" pitchFamily="34" charset="0"/>
                <a:cs typeface="Arial" pitchFamily="34" charset="0"/>
              </a:rPr>
              <a:t>- </a:t>
            </a:r>
            <a:r>
              <a:rPr lang="es-ES" sz="2000" b="1" dirty="0" smtClean="0">
                <a:solidFill>
                  <a:srgbClr val="C00000"/>
                </a:solidFill>
                <a:latin typeface="Arial" pitchFamily="34" charset="0"/>
                <a:cs typeface="Arial" pitchFamily="34" charset="0"/>
              </a:rPr>
              <a:t>En Educación Especial</a:t>
            </a:r>
            <a:r>
              <a:rPr lang="es-ES" sz="2000" b="1" dirty="0" smtClean="0">
                <a:latin typeface="Arial" pitchFamily="34" charset="0"/>
                <a:cs typeface="Arial" pitchFamily="34" charset="0"/>
              </a:rPr>
              <a:t> :</a:t>
            </a:r>
            <a:r>
              <a:rPr lang="es-ES" sz="2000" b="1" i="1" dirty="0" smtClean="0">
                <a:latin typeface="Arial" pitchFamily="34" charset="0"/>
                <a:cs typeface="Arial" pitchFamily="34" charset="0"/>
              </a:rPr>
              <a:t> </a:t>
            </a:r>
            <a:r>
              <a:rPr lang="es-ES" sz="2000" dirty="0" smtClean="0">
                <a:latin typeface="Arial" pitchFamily="34" charset="0"/>
                <a:cs typeface="Arial" pitchFamily="34" charset="0"/>
              </a:rPr>
              <a:t>lectores de documentos y OCR que tengan la función de lupa o de lectura de voz del documento, aplicaciones de reconocimiento de voz…</a:t>
            </a:r>
            <a:endParaRPr lang="es-ES" sz="2000" dirty="0">
              <a:latin typeface="Arial" pitchFamily="34" charset="0"/>
              <a:cs typeface="Arial" pitchFamily="34" charset="0"/>
            </a:endParaRP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27384"/>
            <a:ext cx="9144000" cy="428625"/>
          </a:xfrm>
          <a:prstGeom prst="rect">
            <a:avLst/>
          </a:prstGeom>
        </p:spPr>
        <p:txBody>
          <a:bodyPr/>
          <a:lstStyle/>
          <a:p>
            <a:pPr algn="ctr">
              <a:defRPr/>
            </a:pPr>
            <a:r>
              <a:rPr lang="es-ES" sz="24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INFRAESTRUCTURAS, EQUIPOS Y SERVICIOS DE APOYO </a:t>
            </a:r>
            <a:endParaRPr lang="es-ES" sz="24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107504" y="393040"/>
            <a:ext cx="8856984" cy="6109365"/>
          </a:xfrm>
          <a:prstGeom prst="rect">
            <a:avLst/>
          </a:prstGeom>
          <a:noFill/>
        </p:spPr>
        <p:txBody>
          <a:bodyPr wrap="square" rtlCol="0">
            <a:spAutoFit/>
          </a:bodyPr>
          <a:lstStyle/>
          <a:p>
            <a:endParaRPr lang="es-ES" sz="2400" i="1" dirty="0" smtClean="0"/>
          </a:p>
          <a:p>
            <a:pPr algn="just">
              <a:spcBef>
                <a:spcPts val="600"/>
              </a:spcBef>
              <a:spcAft>
                <a:spcPts val="600"/>
              </a:spcAft>
            </a:pPr>
            <a:r>
              <a:rPr lang="es-ES" sz="2200" b="1" dirty="0" smtClean="0">
                <a:solidFill>
                  <a:srgbClr val="0000CC"/>
                </a:solidFill>
              </a:rPr>
              <a:t> </a:t>
            </a:r>
            <a:r>
              <a:rPr lang="es-ES" sz="2000" b="1" i="1" dirty="0" smtClean="0">
                <a:latin typeface="Arial" pitchFamily="34" charset="0"/>
                <a:cs typeface="Arial" pitchFamily="34" charset="0"/>
              </a:rPr>
              <a:t>- </a:t>
            </a:r>
            <a:r>
              <a:rPr lang="es-ES" sz="2000" b="1" dirty="0" smtClean="0">
                <a:solidFill>
                  <a:srgbClr val="0000CC"/>
                </a:solidFill>
                <a:latin typeface="Arial" pitchFamily="34" charset="0"/>
                <a:cs typeface="Arial" pitchFamily="34" charset="0"/>
              </a:rPr>
              <a:t>Carros o armarios de almacenamiento y carga de las tabletas.</a:t>
            </a:r>
          </a:p>
          <a:p>
            <a:pPr algn="just">
              <a:spcBef>
                <a:spcPts val="600"/>
              </a:spcBef>
              <a:spcAft>
                <a:spcPts val="600"/>
              </a:spcAft>
            </a:pPr>
            <a:r>
              <a:rPr lang="es-ES" sz="2000" b="1" i="1" dirty="0" smtClean="0">
                <a:latin typeface="Arial" pitchFamily="34" charset="0"/>
                <a:cs typeface="Arial" pitchFamily="34" charset="0"/>
              </a:rPr>
              <a:t>- </a:t>
            </a:r>
            <a:r>
              <a:rPr lang="es-ES" sz="2000" b="1" dirty="0" smtClean="0">
                <a:solidFill>
                  <a:srgbClr val="0000CC"/>
                </a:solidFill>
                <a:latin typeface="Arial" pitchFamily="34" charset="0"/>
                <a:cs typeface="Arial" pitchFamily="34" charset="0"/>
              </a:rPr>
              <a:t>Medidas de seguridad:</a:t>
            </a:r>
            <a:r>
              <a:rPr lang="es-ES" sz="2000" dirty="0" smtClean="0">
                <a:latin typeface="Arial" pitchFamily="34" charset="0"/>
                <a:cs typeface="Arial" pitchFamily="34" charset="0"/>
              </a:rPr>
              <a:t> puerta sólida, buena cerradura…</a:t>
            </a:r>
          </a:p>
          <a:p>
            <a:pPr algn="just">
              <a:spcBef>
                <a:spcPts val="600"/>
              </a:spcBef>
              <a:spcAft>
                <a:spcPts val="600"/>
              </a:spcAft>
              <a:buFontTx/>
              <a:buChar char="-"/>
            </a:pPr>
            <a:r>
              <a:rPr lang="es-ES" sz="2000" b="1" dirty="0" smtClean="0">
                <a:solidFill>
                  <a:srgbClr val="0000CC"/>
                </a:solidFill>
                <a:latin typeface="Arial" pitchFamily="34" charset="0"/>
                <a:cs typeface="Arial" pitchFamily="34" charset="0"/>
              </a:rPr>
              <a:t>Instalación eléctrica:</a:t>
            </a:r>
            <a:r>
              <a:rPr lang="es-ES" sz="2000" dirty="0" smtClean="0">
                <a:latin typeface="Arial" pitchFamily="34" charset="0"/>
                <a:cs typeface="Arial" pitchFamily="34" charset="0"/>
              </a:rPr>
              <a:t> potencia suficiente, enchufes en paredes y en la zona de la pizarra digital, interruptor general…</a:t>
            </a:r>
          </a:p>
          <a:p>
            <a:pPr algn="just">
              <a:spcBef>
                <a:spcPts val="600"/>
              </a:spcBef>
              <a:spcAft>
                <a:spcPts val="600"/>
              </a:spcAft>
              <a:buFontTx/>
              <a:buChar char="-"/>
            </a:pPr>
            <a:r>
              <a:rPr lang="es-ES" sz="2000" b="1" i="1" dirty="0" smtClean="0">
                <a:latin typeface="Arial" pitchFamily="34" charset="0"/>
                <a:cs typeface="Arial" pitchFamily="34" charset="0"/>
              </a:rPr>
              <a:t> </a:t>
            </a:r>
            <a:r>
              <a:rPr lang="es-ES" sz="2000" b="1" dirty="0" smtClean="0">
                <a:solidFill>
                  <a:srgbClr val="0000CC"/>
                </a:solidFill>
                <a:latin typeface="Arial" pitchFamily="34" charset="0"/>
                <a:cs typeface="Arial" pitchFamily="34" charset="0"/>
              </a:rPr>
              <a:t>Conexión </a:t>
            </a:r>
            <a:r>
              <a:rPr lang="es-ES" sz="2000" b="1" dirty="0" err="1" smtClean="0">
                <a:solidFill>
                  <a:srgbClr val="0000CC"/>
                </a:solidFill>
                <a:latin typeface="Arial" pitchFamily="34" charset="0"/>
                <a:cs typeface="Arial" pitchFamily="34" charset="0"/>
              </a:rPr>
              <a:t>WIFI</a:t>
            </a:r>
            <a:r>
              <a:rPr lang="es-ES" sz="2000" b="1" dirty="0" smtClean="0">
                <a:solidFill>
                  <a:srgbClr val="0000CC"/>
                </a:solidFill>
                <a:latin typeface="Arial" pitchFamily="34" charset="0"/>
                <a:cs typeface="Arial" pitchFamily="34" charset="0"/>
              </a:rPr>
              <a:t> a Internet</a:t>
            </a:r>
            <a:r>
              <a:rPr lang="es-ES" sz="2000" dirty="0" smtClean="0">
                <a:latin typeface="Arial" pitchFamily="34" charset="0"/>
                <a:cs typeface="Arial" pitchFamily="34" charset="0"/>
              </a:rPr>
              <a:t> con adecuada cobertura </a:t>
            </a:r>
            <a:r>
              <a:rPr lang="es-ES" sz="2000" i="1" dirty="0" smtClean="0">
                <a:latin typeface="Arial" pitchFamily="34" charset="0"/>
                <a:cs typeface="Arial" pitchFamily="34" charset="0"/>
              </a:rPr>
              <a:t>(3 Mbps/aula)</a:t>
            </a:r>
          </a:p>
          <a:p>
            <a:pPr algn="just">
              <a:spcBef>
                <a:spcPts val="600"/>
              </a:spcBef>
              <a:spcAft>
                <a:spcPts val="600"/>
              </a:spcAft>
              <a:buFontTx/>
              <a:buChar char="-"/>
            </a:pPr>
            <a:r>
              <a:rPr lang="es-ES" sz="2000" b="1" dirty="0" smtClean="0">
                <a:solidFill>
                  <a:srgbClr val="0000CC"/>
                </a:solidFill>
                <a:latin typeface="Arial" pitchFamily="34" charset="0"/>
                <a:cs typeface="Arial" pitchFamily="34" charset="0"/>
              </a:rPr>
              <a:t> Pizarra interactiva (PDI) </a:t>
            </a:r>
            <a:r>
              <a:rPr lang="es-ES" sz="2000" dirty="0" smtClean="0">
                <a:latin typeface="Arial" pitchFamily="34" charset="0"/>
                <a:cs typeface="Arial" pitchFamily="34" charset="0"/>
              </a:rPr>
              <a:t>o por lo menos </a:t>
            </a:r>
            <a:r>
              <a:rPr lang="es-ES" sz="2000" b="1" i="1" dirty="0" smtClean="0">
                <a:latin typeface="Arial" pitchFamily="34" charset="0"/>
                <a:cs typeface="Arial" pitchFamily="34" charset="0"/>
              </a:rPr>
              <a:t>pizarra digital</a:t>
            </a:r>
            <a:r>
              <a:rPr lang="es-ES" sz="2000" i="1" dirty="0" smtClean="0">
                <a:latin typeface="Arial" pitchFamily="34" charset="0"/>
                <a:cs typeface="Arial" pitchFamily="34" charset="0"/>
              </a:rPr>
              <a:t> </a:t>
            </a:r>
          </a:p>
          <a:p>
            <a:pPr algn="just">
              <a:spcBef>
                <a:spcPts val="600"/>
              </a:spcBef>
              <a:spcAft>
                <a:spcPts val="600"/>
              </a:spcAft>
            </a:pPr>
            <a:r>
              <a:rPr lang="es-ES" sz="2000" b="1" i="1" dirty="0" smtClean="0">
                <a:latin typeface="Arial" pitchFamily="34" charset="0"/>
                <a:cs typeface="Arial" pitchFamily="34" charset="0"/>
              </a:rPr>
              <a:t>- </a:t>
            </a:r>
            <a:r>
              <a:rPr lang="es-ES" sz="2000" b="1" dirty="0" smtClean="0">
                <a:solidFill>
                  <a:srgbClr val="0000CC"/>
                </a:solidFill>
                <a:latin typeface="Arial" pitchFamily="34" charset="0"/>
                <a:cs typeface="Arial" pitchFamily="34" charset="0"/>
              </a:rPr>
              <a:t>Plataforma educativa de centro</a:t>
            </a:r>
            <a:r>
              <a:rPr lang="es-ES" sz="2000" b="1" i="1" dirty="0" smtClean="0">
                <a:latin typeface="Arial" pitchFamily="34" charset="0"/>
                <a:cs typeface="Arial" pitchFamily="34" charset="0"/>
              </a:rPr>
              <a:t>,</a:t>
            </a:r>
            <a:r>
              <a:rPr lang="es-ES" sz="2000" dirty="0" smtClean="0">
                <a:latin typeface="Arial" pitchFamily="34" charset="0"/>
                <a:cs typeface="Arial" pitchFamily="34" charset="0"/>
              </a:rPr>
              <a:t> ofrecerá: e-mail, disco virtual (portafolio digital …), blogs y foros, entornos de formación tipo </a:t>
            </a:r>
            <a:r>
              <a:rPr lang="es-ES" sz="2000" dirty="0" err="1" smtClean="0">
                <a:latin typeface="Arial" pitchFamily="34" charset="0"/>
                <a:cs typeface="Arial" pitchFamily="34" charset="0"/>
              </a:rPr>
              <a:t>Moodle</a:t>
            </a:r>
            <a:r>
              <a:rPr lang="es-ES" sz="2000" dirty="0" smtClean="0">
                <a:latin typeface="Arial" pitchFamily="34" charset="0"/>
                <a:cs typeface="Arial" pitchFamily="34" charset="0"/>
              </a:rPr>
              <a:t>, portal de centro, biblioteca de recursos didácticos de centro</a:t>
            </a:r>
          </a:p>
          <a:p>
            <a:pPr algn="just">
              <a:spcBef>
                <a:spcPts val="600"/>
              </a:spcBef>
              <a:spcAft>
                <a:spcPts val="600"/>
              </a:spcAft>
            </a:pPr>
            <a:r>
              <a:rPr lang="es-ES" sz="2000" b="1" dirty="0" smtClean="0">
                <a:solidFill>
                  <a:srgbClr val="0000CC"/>
                </a:solidFill>
                <a:latin typeface="Arial" pitchFamily="34" charset="0"/>
                <a:cs typeface="Arial" pitchFamily="34" charset="0"/>
              </a:rPr>
              <a:t>- Otros servicios a contratar</a:t>
            </a:r>
            <a:r>
              <a:rPr lang="es-ES" sz="2000" dirty="0" smtClean="0">
                <a:latin typeface="Arial" pitchFamily="34" charset="0"/>
                <a:cs typeface="Arial" pitchFamily="34" charset="0"/>
              </a:rPr>
              <a:t>: seguros (robos…), antivirus, ampliación de los servicios de garantía y mantenimiento de los equipos</a:t>
            </a:r>
          </a:p>
          <a:p>
            <a:pPr algn="just">
              <a:spcBef>
                <a:spcPts val="600"/>
              </a:spcBef>
              <a:spcAft>
                <a:spcPts val="600"/>
              </a:spcAft>
              <a:buFontTx/>
              <a:buChar char="-"/>
            </a:pPr>
            <a:r>
              <a:rPr lang="es-ES" sz="2000" b="1" dirty="0" smtClean="0">
                <a:solidFill>
                  <a:srgbClr val="0000CC"/>
                </a:solidFill>
                <a:latin typeface="Arial" pitchFamily="34" charset="0"/>
                <a:cs typeface="Arial" pitchFamily="34" charset="0"/>
              </a:rPr>
              <a:t> Otros productos a comprar</a:t>
            </a:r>
            <a:r>
              <a:rPr lang="es-ES" sz="2000" b="1" dirty="0" smtClean="0">
                <a:latin typeface="Arial" pitchFamily="34" charset="0"/>
                <a:cs typeface="Arial" pitchFamily="34" charset="0"/>
              </a:rPr>
              <a:t>:</a:t>
            </a:r>
            <a:r>
              <a:rPr lang="es-ES" sz="2000" dirty="0" smtClean="0">
                <a:latin typeface="Arial" pitchFamily="34" charset="0"/>
                <a:cs typeface="Arial" pitchFamily="34" charset="0"/>
              </a:rPr>
              <a:t> algunas </a:t>
            </a:r>
            <a:r>
              <a:rPr lang="es-ES" sz="2000" b="1" i="1" dirty="0" err="1" smtClean="0">
                <a:latin typeface="Arial" pitchFamily="34" charset="0"/>
                <a:cs typeface="Arial" pitchFamily="34" charset="0"/>
              </a:rPr>
              <a:t>apps</a:t>
            </a:r>
            <a:r>
              <a:rPr lang="es-ES" sz="2000" b="1" i="1" dirty="0" smtClean="0">
                <a:latin typeface="Arial" pitchFamily="34" charset="0"/>
                <a:cs typeface="Arial" pitchFamily="34" charset="0"/>
              </a:rPr>
              <a:t> imprescindibles</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lector de documentos</a:t>
            </a:r>
          </a:p>
          <a:p>
            <a:pPr algn="just">
              <a:spcBef>
                <a:spcPts val="600"/>
              </a:spcBef>
              <a:spcAft>
                <a:spcPts val="600"/>
              </a:spcAft>
              <a:buFontTx/>
              <a:buChar char="-"/>
            </a:pPr>
            <a:r>
              <a:rPr lang="es-ES" sz="2000" b="1" i="1" dirty="0" smtClean="0">
                <a:latin typeface="Arial" pitchFamily="34" charset="0"/>
                <a:cs typeface="Arial" pitchFamily="34" charset="0"/>
              </a:rPr>
              <a:t> </a:t>
            </a:r>
            <a:r>
              <a:rPr lang="es-ES" sz="2000" b="1" dirty="0" smtClean="0">
                <a:solidFill>
                  <a:srgbClr val="0000CC"/>
                </a:solidFill>
                <a:latin typeface="Arial" pitchFamily="34" charset="0"/>
                <a:cs typeface="Arial" pitchFamily="34" charset="0"/>
              </a:rPr>
              <a:t>Personal técnico TIC </a:t>
            </a:r>
            <a:r>
              <a:rPr lang="es-ES" sz="2000" i="1" dirty="0" smtClean="0">
                <a:latin typeface="Arial" pitchFamily="34" charset="0"/>
                <a:cs typeface="Arial" pitchFamily="34" charset="0"/>
              </a:rPr>
              <a:t>(según el parque tecnológico de cada centro)</a:t>
            </a: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ELECCIÓN DE LAS TABLETAS </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107504" y="199375"/>
            <a:ext cx="9036496" cy="5893921"/>
          </a:xfrm>
          <a:prstGeom prst="rect">
            <a:avLst/>
          </a:prstGeom>
          <a:noFill/>
        </p:spPr>
        <p:txBody>
          <a:bodyPr wrap="square" rtlCol="0">
            <a:spAutoFit/>
          </a:bodyPr>
          <a:lstStyle/>
          <a:p>
            <a:endParaRPr lang="es-ES" sz="2400" i="1" dirty="0" smtClean="0"/>
          </a:p>
          <a:p>
            <a:pPr>
              <a:spcAft>
                <a:spcPts val="600"/>
              </a:spcAft>
            </a:pPr>
            <a:r>
              <a:rPr lang="es-ES" sz="2200" b="1" dirty="0" smtClean="0">
                <a:solidFill>
                  <a:srgbClr val="C00000"/>
                </a:solidFill>
              </a:rPr>
              <a:t> </a:t>
            </a:r>
            <a:r>
              <a:rPr lang="es-ES" sz="2000" b="1" dirty="0" smtClean="0">
                <a:solidFill>
                  <a:srgbClr val="C00000"/>
                </a:solidFill>
                <a:latin typeface="Arial" pitchFamily="34" charset="0"/>
                <a:cs typeface="Arial" pitchFamily="34" charset="0"/>
              </a:rPr>
              <a:t>1.- </a:t>
            </a:r>
            <a:r>
              <a:rPr lang="es-ES" sz="2000" b="1" i="1" dirty="0" smtClean="0">
                <a:solidFill>
                  <a:srgbClr val="C00000"/>
                </a:solidFill>
                <a:latin typeface="Arial" pitchFamily="34" charset="0"/>
                <a:cs typeface="Arial" pitchFamily="34" charset="0"/>
              </a:rPr>
              <a:t>Tamaño:</a:t>
            </a:r>
            <a:r>
              <a:rPr lang="es-ES" sz="2000" dirty="0" smtClean="0">
                <a:latin typeface="Arial" pitchFamily="34" charset="0"/>
                <a:cs typeface="Arial" pitchFamily="34" charset="0"/>
              </a:rPr>
              <a:t> sugerimos unas  10”</a:t>
            </a:r>
          </a:p>
          <a:p>
            <a:pPr marL="0" lvl="1">
              <a:spcAft>
                <a:spcPts val="600"/>
              </a:spcAft>
            </a:pPr>
            <a:r>
              <a:rPr lang="es-ES" sz="2000" b="1" i="1" dirty="0" smtClean="0">
                <a:solidFill>
                  <a:srgbClr val="C00000"/>
                </a:solidFill>
                <a:latin typeface="Arial" pitchFamily="34" charset="0"/>
                <a:cs typeface="Arial" pitchFamily="34" charset="0"/>
              </a:rPr>
              <a:t>2.- Sistema operativo</a:t>
            </a:r>
            <a:r>
              <a:rPr lang="es-ES" sz="2000" b="1" i="1" dirty="0" smtClean="0">
                <a:latin typeface="Arial" pitchFamily="34" charset="0"/>
                <a:cs typeface="Arial" pitchFamily="34" charset="0"/>
              </a:rPr>
              <a:t>: </a:t>
            </a:r>
            <a:r>
              <a:rPr lang="es-ES" sz="2000" dirty="0" smtClean="0">
                <a:latin typeface="Arial" pitchFamily="34" charset="0"/>
                <a:cs typeface="Arial" pitchFamily="34" charset="0"/>
              </a:rPr>
              <a:t>No adquirir tabletas con SO </a:t>
            </a:r>
            <a:r>
              <a:rPr lang="es-ES" sz="2000" dirty="0" err="1" smtClean="0">
                <a:latin typeface="Arial" pitchFamily="34" charset="0"/>
                <a:cs typeface="Arial" pitchFamily="34" charset="0"/>
              </a:rPr>
              <a:t>antiguos,recomendamos</a:t>
            </a:r>
            <a:endParaRPr lang="es-ES" sz="2000" dirty="0" smtClean="0">
              <a:latin typeface="Arial" pitchFamily="34" charset="0"/>
              <a:cs typeface="Arial" pitchFamily="34" charset="0"/>
            </a:endParaRPr>
          </a:p>
          <a:p>
            <a:pPr lvl="1"/>
            <a:r>
              <a:rPr lang="es-ES" sz="2000" b="1" i="1" dirty="0" smtClean="0">
                <a:latin typeface="Arial" pitchFamily="34" charset="0"/>
                <a:cs typeface="Arial" pitchFamily="34" charset="0"/>
              </a:rPr>
              <a:t>- Tabletas </a:t>
            </a:r>
            <a:r>
              <a:rPr lang="es-ES" sz="2000" b="1" i="1" dirty="0" err="1" smtClean="0">
                <a:latin typeface="Arial" pitchFamily="34" charset="0"/>
                <a:cs typeface="Arial" pitchFamily="34" charset="0"/>
              </a:rPr>
              <a:t>iPad</a:t>
            </a:r>
            <a:r>
              <a:rPr lang="es-ES" sz="2000" dirty="0" smtClean="0">
                <a:latin typeface="Arial" pitchFamily="34" charset="0"/>
                <a:cs typeface="Arial" pitchFamily="34" charset="0"/>
              </a:rPr>
              <a:t> (</a:t>
            </a:r>
            <a:r>
              <a:rPr lang="es-ES" sz="2000" i="1" dirty="0" smtClean="0">
                <a:latin typeface="Arial" pitchFamily="34" charset="0"/>
                <a:cs typeface="Arial" pitchFamily="34" charset="0"/>
              </a:rPr>
              <a:t>Apple</a:t>
            </a:r>
            <a:r>
              <a:rPr lang="es-ES" sz="2000" dirty="0" smtClean="0">
                <a:latin typeface="Arial" pitchFamily="34" charset="0"/>
                <a:cs typeface="Arial" pitchFamily="34" charset="0"/>
              </a:rPr>
              <a:t>). Hoy son las de mejores prestaciones, tienen más aplicaciones (casi todas en inglés). También son las más caras.</a:t>
            </a:r>
          </a:p>
          <a:p>
            <a:pPr lvl="1"/>
            <a:r>
              <a:rPr lang="es-ES" sz="2000" b="1" i="1" dirty="0" smtClean="0">
                <a:latin typeface="Arial" pitchFamily="34" charset="0"/>
                <a:cs typeface="Arial" pitchFamily="34" charset="0"/>
              </a:rPr>
              <a:t>- Tabletas </a:t>
            </a:r>
            <a:r>
              <a:rPr lang="es-ES" sz="2000" b="1" i="1" dirty="0" err="1" smtClean="0">
                <a:latin typeface="Arial" pitchFamily="34" charset="0"/>
                <a:cs typeface="Arial" pitchFamily="34" charset="0"/>
              </a:rPr>
              <a:t>Android</a:t>
            </a:r>
            <a:r>
              <a:rPr lang="es-ES" sz="2000" dirty="0" smtClean="0">
                <a:latin typeface="Arial" pitchFamily="34" charset="0"/>
                <a:cs typeface="Arial" pitchFamily="34" charset="0"/>
              </a:rPr>
              <a:t>. Sus </a:t>
            </a:r>
            <a:r>
              <a:rPr lang="es-ES" sz="2000" dirty="0" err="1" smtClean="0">
                <a:latin typeface="Arial" pitchFamily="34" charset="0"/>
                <a:cs typeface="Arial" pitchFamily="34" charset="0"/>
              </a:rPr>
              <a:t>apps</a:t>
            </a:r>
            <a:r>
              <a:rPr lang="es-ES" sz="2000" dirty="0" smtClean="0">
                <a:latin typeface="Arial" pitchFamily="34" charset="0"/>
                <a:cs typeface="Arial" pitchFamily="34" charset="0"/>
              </a:rPr>
              <a:t> aumentan (también en español). Hay modelos sencillos baratos, que pueden servir para empezar en los centros</a:t>
            </a:r>
          </a:p>
          <a:p>
            <a:pPr lvl="1">
              <a:spcAft>
                <a:spcPts val="600"/>
              </a:spcAft>
              <a:buFontTx/>
              <a:buChar char="-"/>
            </a:pPr>
            <a:r>
              <a:rPr lang="es-ES" sz="2000" b="1" i="1" dirty="0" smtClean="0">
                <a:latin typeface="Arial" pitchFamily="34" charset="0"/>
                <a:cs typeface="Arial" pitchFamily="34" charset="0"/>
              </a:rPr>
              <a:t>Tabletas Windows 8 </a:t>
            </a:r>
            <a:r>
              <a:rPr lang="es-ES" sz="2000" i="1" dirty="0" smtClean="0">
                <a:latin typeface="Arial" pitchFamily="34" charset="0"/>
                <a:cs typeface="Arial" pitchFamily="34" charset="0"/>
              </a:rPr>
              <a:t>(Microsoft)</a:t>
            </a:r>
            <a:r>
              <a:rPr lang="es-ES" sz="2000" dirty="0" smtClean="0">
                <a:latin typeface="Arial" pitchFamily="34" charset="0"/>
                <a:cs typeface="Arial" pitchFamily="34" charset="0"/>
              </a:rPr>
              <a:t>. Están apareciendo ahora en el mercado</a:t>
            </a:r>
          </a:p>
          <a:p>
            <a:pPr>
              <a:spcAft>
                <a:spcPts val="600"/>
              </a:spcAft>
            </a:pPr>
            <a:r>
              <a:rPr lang="es-ES" sz="2000" b="1" i="1" dirty="0" smtClean="0">
                <a:solidFill>
                  <a:srgbClr val="C00000"/>
                </a:solidFill>
                <a:latin typeface="Arial" pitchFamily="34" charset="0"/>
                <a:cs typeface="Arial" pitchFamily="34" charset="0"/>
              </a:rPr>
              <a:t>3.- </a:t>
            </a:r>
            <a:r>
              <a:rPr lang="es-ES" sz="2000" dirty="0" smtClean="0">
                <a:solidFill>
                  <a:srgbClr val="C00000"/>
                </a:solidFill>
                <a:latin typeface="Arial" pitchFamily="34" charset="0"/>
                <a:cs typeface="Arial" pitchFamily="34" charset="0"/>
              </a:rPr>
              <a:t>¿</a:t>
            </a:r>
            <a:r>
              <a:rPr lang="es-ES" sz="2000" b="1" dirty="0" smtClean="0">
                <a:solidFill>
                  <a:srgbClr val="C00000"/>
                </a:solidFill>
                <a:latin typeface="Arial" pitchFamily="34" charset="0"/>
                <a:cs typeface="Arial" pitchFamily="34" charset="0"/>
              </a:rPr>
              <a:t>Qué prestaciones</a:t>
            </a:r>
            <a:r>
              <a:rPr lang="es-ES" sz="2000" dirty="0" smtClean="0">
                <a:solidFill>
                  <a:srgbClr val="C00000"/>
                </a:solidFill>
                <a:latin typeface="Arial" pitchFamily="34" charset="0"/>
                <a:cs typeface="Arial" pitchFamily="34" charset="0"/>
              </a:rPr>
              <a:t> </a:t>
            </a:r>
            <a:r>
              <a:rPr lang="es-ES" sz="2000" b="1" i="1" dirty="0" smtClean="0">
                <a:solidFill>
                  <a:srgbClr val="C00000"/>
                </a:solidFill>
                <a:latin typeface="Arial" pitchFamily="34" charset="0"/>
                <a:cs typeface="Arial" pitchFamily="34" charset="0"/>
              </a:rPr>
              <a:t>queremos que ofrezcan las  tabletas?</a:t>
            </a:r>
            <a:r>
              <a:rPr lang="es-ES" sz="2000" b="1" i="1" dirty="0" smtClean="0">
                <a:latin typeface="Arial" pitchFamily="34" charset="0"/>
                <a:cs typeface="Arial" pitchFamily="34" charset="0"/>
              </a:rPr>
              <a:t> </a:t>
            </a:r>
            <a:endParaRPr lang="es-ES" sz="2000" dirty="0" smtClean="0">
              <a:latin typeface="Arial" pitchFamily="34" charset="0"/>
              <a:cs typeface="Arial" pitchFamily="34" charset="0"/>
            </a:endParaRPr>
          </a:p>
          <a:p>
            <a:pPr lvl="1">
              <a:spcAft>
                <a:spcPts val="600"/>
              </a:spcAft>
            </a:pPr>
            <a:r>
              <a:rPr lang="es-ES" sz="2000" b="1" i="1" dirty="0" smtClean="0">
                <a:latin typeface="Arial" pitchFamily="34" charset="0"/>
                <a:cs typeface="Arial" pitchFamily="34" charset="0"/>
              </a:rPr>
              <a:t>- Tabletas de gama alta:</a:t>
            </a:r>
            <a:r>
              <a:rPr lang="es-ES" sz="2000" dirty="0" smtClean="0">
                <a:latin typeface="Arial" pitchFamily="34" charset="0"/>
                <a:cs typeface="Arial" pitchFamily="34" charset="0"/>
              </a:rPr>
              <a:t> d</a:t>
            </a:r>
            <a:r>
              <a:rPr lang="es-ES" dirty="0" smtClean="0">
                <a:latin typeface="Arial" pitchFamily="34" charset="0"/>
                <a:cs typeface="Arial" pitchFamily="34" charset="0"/>
              </a:rPr>
              <a:t>e prestaciones superiores a las de gama media  </a:t>
            </a:r>
            <a:endParaRPr lang="es-ES" sz="2000" dirty="0" smtClean="0">
              <a:latin typeface="Arial" pitchFamily="34" charset="0"/>
              <a:cs typeface="Arial" pitchFamily="34" charset="0"/>
            </a:endParaRPr>
          </a:p>
          <a:p>
            <a:pPr lvl="1">
              <a:spcAft>
                <a:spcPts val="600"/>
              </a:spcAft>
            </a:pPr>
            <a:r>
              <a:rPr lang="es-ES" sz="2000" b="1" i="1" dirty="0" smtClean="0">
                <a:latin typeface="Arial" pitchFamily="34" charset="0"/>
                <a:cs typeface="Arial" pitchFamily="34" charset="0"/>
              </a:rPr>
              <a:t>- Tabletas de gama media:</a:t>
            </a:r>
            <a:r>
              <a:rPr lang="es-ES" sz="2000" dirty="0" smtClean="0">
                <a:latin typeface="Arial" pitchFamily="34" charset="0"/>
                <a:cs typeface="Arial" pitchFamily="34" charset="0"/>
              </a:rPr>
              <a:t> </a:t>
            </a:r>
            <a:r>
              <a:rPr lang="es-ES" dirty="0" smtClean="0">
                <a:latin typeface="Arial" pitchFamily="34" charset="0"/>
                <a:cs typeface="Arial" pitchFamily="34" charset="0"/>
              </a:rPr>
              <a:t>Microprocesador de 1 </a:t>
            </a:r>
            <a:r>
              <a:rPr lang="es-ES" dirty="0" err="1" smtClean="0">
                <a:latin typeface="Arial" pitchFamily="34" charset="0"/>
                <a:cs typeface="Arial" pitchFamily="34" charset="0"/>
              </a:rPr>
              <a:t>Ghz.</a:t>
            </a:r>
            <a:r>
              <a:rPr lang="es-ES" dirty="0" smtClean="0">
                <a:latin typeface="Arial" pitchFamily="34" charset="0"/>
                <a:cs typeface="Arial" pitchFamily="34" charset="0"/>
              </a:rPr>
              <a:t> Memoria ROM de 1 G y memoria interna de 16/32 G. Pantalla capacitiva </a:t>
            </a:r>
            <a:r>
              <a:rPr lang="es-ES" dirty="0" err="1" smtClean="0">
                <a:latin typeface="Arial" pitchFamily="34" charset="0"/>
                <a:cs typeface="Arial" pitchFamily="34" charset="0"/>
              </a:rPr>
              <a:t>multi-touch</a:t>
            </a:r>
            <a:r>
              <a:rPr lang="es-ES" dirty="0" smtClean="0">
                <a:latin typeface="Arial" pitchFamily="34" charset="0"/>
                <a:cs typeface="Arial" pitchFamily="34" charset="0"/>
              </a:rPr>
              <a:t>  y 1.024 x 768. Cámara trasera de 5 </a:t>
            </a:r>
            <a:r>
              <a:rPr lang="es-ES" dirty="0" err="1" smtClean="0">
                <a:latin typeface="Arial" pitchFamily="34" charset="0"/>
                <a:cs typeface="Arial" pitchFamily="34" charset="0"/>
              </a:rPr>
              <a:t>Mpx</a:t>
            </a:r>
            <a:r>
              <a:rPr lang="es-ES" dirty="0" smtClean="0">
                <a:latin typeface="Arial" pitchFamily="34" charset="0"/>
                <a:cs typeface="Arial" pitchFamily="34" charset="0"/>
              </a:rPr>
              <a:t>  (vídeo </a:t>
            </a:r>
            <a:r>
              <a:rPr lang="es-ES" dirty="0" err="1" smtClean="0">
                <a:latin typeface="Arial" pitchFamily="34" charset="0"/>
                <a:cs typeface="Arial" pitchFamily="34" charset="0"/>
              </a:rPr>
              <a:t>HD</a:t>
            </a:r>
            <a:r>
              <a:rPr lang="es-ES" dirty="0" smtClean="0">
                <a:latin typeface="Arial" pitchFamily="34" charset="0"/>
                <a:cs typeface="Arial" pitchFamily="34" charset="0"/>
              </a:rPr>
              <a:t> 720/1080p) y delantera de 2 /3 </a:t>
            </a:r>
            <a:r>
              <a:rPr lang="es-ES" dirty="0" err="1" smtClean="0">
                <a:latin typeface="Arial" pitchFamily="34" charset="0"/>
                <a:cs typeface="Arial" pitchFamily="34" charset="0"/>
              </a:rPr>
              <a:t>Mpx</a:t>
            </a:r>
            <a:endParaRPr lang="es-ES" sz="2000" dirty="0" smtClean="0">
              <a:latin typeface="Arial" pitchFamily="34" charset="0"/>
              <a:cs typeface="Arial" pitchFamily="34" charset="0"/>
            </a:endParaRPr>
          </a:p>
          <a:p>
            <a:pPr lvl="1">
              <a:spcAft>
                <a:spcPts val="600"/>
              </a:spcAft>
              <a:buFontTx/>
              <a:buChar char="-"/>
            </a:pPr>
            <a:r>
              <a:rPr lang="es-ES" sz="2000" b="1" i="1" dirty="0" smtClean="0">
                <a:latin typeface="Arial" pitchFamily="34" charset="0"/>
                <a:cs typeface="Arial" pitchFamily="34" charset="0"/>
              </a:rPr>
              <a:t>Tabletas de gama baja</a:t>
            </a:r>
            <a:r>
              <a:rPr lang="es-ES" sz="2000" dirty="0" smtClean="0">
                <a:latin typeface="Arial" pitchFamily="34" charset="0"/>
                <a:cs typeface="Arial" pitchFamily="34" charset="0"/>
              </a:rPr>
              <a:t>: prestaciones inferiores</a:t>
            </a:r>
          </a:p>
          <a:p>
            <a:pPr>
              <a:spcAft>
                <a:spcPts val="600"/>
              </a:spcAft>
            </a:pPr>
            <a:r>
              <a:rPr lang="es-ES" sz="2000" b="1" i="1" dirty="0" smtClean="0">
                <a:solidFill>
                  <a:srgbClr val="C00000"/>
                </a:solidFill>
                <a:latin typeface="Arial" pitchFamily="34" charset="0"/>
                <a:cs typeface="Arial" pitchFamily="34" charset="0"/>
              </a:rPr>
              <a:t>4.- ¿Queremos conexión 3G?</a:t>
            </a:r>
            <a:r>
              <a:rPr lang="es-ES" sz="2000" dirty="0" smtClean="0">
                <a:latin typeface="Arial" pitchFamily="34" charset="0"/>
                <a:cs typeface="Arial" pitchFamily="34" charset="0"/>
              </a:rPr>
              <a:t> </a:t>
            </a:r>
            <a:r>
              <a:rPr lang="es-ES" sz="2000" i="1" dirty="0" smtClean="0">
                <a:latin typeface="Arial" pitchFamily="34" charset="0"/>
                <a:cs typeface="Arial" pitchFamily="34" charset="0"/>
              </a:rPr>
              <a:t>(el coste sube 100 euros).</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Sin 3G solo serán plenamente funcionales en entornos donde haya </a:t>
            </a:r>
            <a:r>
              <a:rPr lang="es-ES" sz="2000" b="1" i="1" dirty="0" err="1" smtClean="0">
                <a:latin typeface="Arial" pitchFamily="34" charset="0"/>
                <a:cs typeface="Arial" pitchFamily="34" charset="0"/>
              </a:rPr>
              <a:t>WIFI</a:t>
            </a:r>
            <a:r>
              <a:rPr lang="es-ES" sz="2000" b="1" i="1" dirty="0" smtClean="0">
                <a:latin typeface="Arial" pitchFamily="34" charset="0"/>
                <a:cs typeface="Arial" pitchFamily="34" charset="0"/>
              </a:rPr>
              <a:t> </a:t>
            </a:r>
            <a:r>
              <a:rPr lang="es-ES" sz="2000" dirty="0" smtClean="0">
                <a:latin typeface="Arial" pitchFamily="34" charset="0"/>
                <a:cs typeface="Arial" pitchFamily="34" charset="0"/>
              </a:rPr>
              <a:t>(aulas…)</a:t>
            </a:r>
          </a:p>
        </p:txBody>
      </p:sp>
      <p:sp>
        <p:nvSpPr>
          <p:cNvPr id="5" name="4 CuadroTexto"/>
          <p:cNvSpPr txBox="1"/>
          <p:nvPr/>
        </p:nvSpPr>
        <p:spPr>
          <a:xfrm>
            <a:off x="0" y="6239053"/>
            <a:ext cx="9144000" cy="584775"/>
          </a:xfrm>
          <a:prstGeom prst="rect">
            <a:avLst/>
          </a:prstGeom>
          <a:solidFill>
            <a:srgbClr val="FFFF99"/>
          </a:solidFill>
        </p:spPr>
        <p:txBody>
          <a:bodyPr wrap="square" rtlCol="0">
            <a:spAutoFit/>
          </a:bodyPr>
          <a:lstStyle/>
          <a:p>
            <a:pPr algn="ctr"/>
            <a:r>
              <a:rPr lang="es-ES" sz="1600" b="1" i="1" dirty="0" smtClean="0">
                <a:latin typeface="Arial" pitchFamily="34" charset="0"/>
                <a:cs typeface="Arial" pitchFamily="34" charset="0"/>
              </a:rPr>
              <a:t> Considerar también otras características que ofrezcan las distintas marcas y modelos: admisión de memorias externas SD, disponibilidad de conexión HDMI, duración de la </a:t>
            </a:r>
            <a:r>
              <a:rPr lang="es-ES" sz="1600" b="1" i="1" dirty="0" smtClean="0">
                <a:latin typeface="Arial" pitchFamily="34" charset="0"/>
                <a:cs typeface="Arial" pitchFamily="34" charset="0"/>
              </a:rPr>
              <a:t>batería</a:t>
            </a:r>
            <a:endParaRPr lang="ca-ES" sz="1600" dirty="0">
              <a:latin typeface="Arial" pitchFamily="34" charset="0"/>
              <a:cs typeface="Arial" pitchFamily="34" charset="0"/>
            </a:endParaRP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smtClean="0"/>
              <a:t>Pere </a:t>
            </a:r>
            <a:r>
              <a:rPr lang="es-ES" sz="1200" dirty="0" err="1" smtClean="0"/>
              <a:t>Marquès</a:t>
            </a:r>
            <a:r>
              <a:rPr lang="es-ES" sz="1200" dirty="0" smtClean="0"/>
              <a:t> (20102</a:t>
            </a:r>
            <a:endParaRPr lang="es-ES"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APLICACIONES Y RECURSOS DE APOYO </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107504" y="44624"/>
            <a:ext cx="9036496" cy="6724918"/>
          </a:xfrm>
          <a:prstGeom prst="rect">
            <a:avLst/>
          </a:prstGeom>
          <a:noFill/>
        </p:spPr>
        <p:txBody>
          <a:bodyPr wrap="square" rtlCol="0">
            <a:spAutoFit/>
          </a:bodyPr>
          <a:lstStyle/>
          <a:p>
            <a:endParaRPr lang="es-ES" sz="2400" i="1" dirty="0" smtClean="0"/>
          </a:p>
          <a:p>
            <a:pPr>
              <a:spcBef>
                <a:spcPts val="600"/>
              </a:spcBef>
              <a:spcAft>
                <a:spcPts val="600"/>
              </a:spcAft>
            </a:pPr>
            <a:r>
              <a:rPr lang="es-ES" sz="2200" b="1" dirty="0" smtClean="0">
                <a:solidFill>
                  <a:srgbClr val="C00000"/>
                </a:solidFill>
              </a:rPr>
              <a:t> </a:t>
            </a:r>
            <a:r>
              <a:rPr lang="es-ES" sz="2000" b="1" dirty="0" smtClean="0">
                <a:solidFill>
                  <a:srgbClr val="C00000"/>
                </a:solidFill>
                <a:latin typeface="Arial" pitchFamily="34" charset="0"/>
                <a:cs typeface="Arial" pitchFamily="34" charset="0"/>
              </a:rPr>
              <a:t>1</a:t>
            </a:r>
            <a:r>
              <a:rPr lang="es-ES" sz="2000" b="1" dirty="0" smtClean="0">
                <a:solidFill>
                  <a:srgbClr val="C00000"/>
                </a:solidFill>
                <a:latin typeface="Arial" pitchFamily="34" charset="0"/>
                <a:cs typeface="Arial" pitchFamily="34" charset="0"/>
              </a:rPr>
              <a:t>.- Aplicaciones generales </a:t>
            </a:r>
            <a:r>
              <a:rPr lang="es-ES" sz="2000" dirty="0" smtClean="0">
                <a:latin typeface="Arial" pitchFamily="34" charset="0"/>
                <a:cs typeface="Arial" pitchFamily="34" charset="0"/>
              </a:rPr>
              <a:t>de las tabletas: </a:t>
            </a:r>
            <a:endParaRPr lang="es-ES" dirty="0" smtClean="0">
              <a:latin typeface="Arial" pitchFamily="34" charset="0"/>
              <a:cs typeface="Arial" pitchFamily="34" charset="0"/>
            </a:endParaRPr>
          </a:p>
          <a:p>
            <a:pPr lvl="1">
              <a:spcBef>
                <a:spcPts val="600"/>
              </a:spcBef>
              <a:spcAft>
                <a:spcPts val="600"/>
              </a:spcAft>
            </a:pPr>
            <a:r>
              <a:rPr lang="es-ES" dirty="0" smtClean="0">
                <a:latin typeface="Arial" pitchFamily="34" charset="0"/>
                <a:cs typeface="Arial" pitchFamily="34" charset="0"/>
              </a:rPr>
              <a:t>Ajustes y gestión de archivos (memoria interna, memoria externa </a:t>
            </a:r>
            <a:r>
              <a:rPr lang="es-ES" dirty="0" err="1" smtClean="0">
                <a:latin typeface="Arial" pitchFamily="34" charset="0"/>
                <a:cs typeface="Arial" pitchFamily="34" charset="0"/>
              </a:rPr>
              <a:t>SD</a:t>
            </a:r>
            <a:r>
              <a:rPr lang="es-ES" dirty="0" smtClean="0">
                <a:latin typeface="Arial" pitchFamily="34" charset="0"/>
                <a:cs typeface="Arial" pitchFamily="34" charset="0"/>
              </a:rPr>
              <a:t>…); acceso a discos virtuales (</a:t>
            </a:r>
            <a:r>
              <a:rPr lang="es-ES" i="1" dirty="0" err="1" smtClean="0">
                <a:latin typeface="Arial" pitchFamily="34" charset="0"/>
                <a:cs typeface="Arial" pitchFamily="34" charset="0"/>
              </a:rPr>
              <a:t>DropBox</a:t>
            </a:r>
            <a:r>
              <a:rPr lang="es-ES" i="1" dirty="0" smtClean="0">
                <a:latin typeface="Arial" pitchFamily="34" charset="0"/>
                <a:cs typeface="Arial" pitchFamily="34" charset="0"/>
              </a:rPr>
              <a:t>, Google Drive, </a:t>
            </a:r>
            <a:r>
              <a:rPr lang="es-ES" i="1" dirty="0" err="1" smtClean="0">
                <a:latin typeface="Arial" pitchFamily="34" charset="0"/>
                <a:cs typeface="Arial" pitchFamily="34" charset="0"/>
              </a:rPr>
              <a:t>SkyDrive</a:t>
            </a:r>
            <a:r>
              <a:rPr lang="es-ES" i="1" dirty="0" smtClean="0">
                <a:latin typeface="Arial" pitchFamily="34" charset="0"/>
                <a:cs typeface="Arial" pitchFamily="34" charset="0"/>
              </a:rPr>
              <a:t>…</a:t>
            </a:r>
            <a:r>
              <a:rPr lang="es-ES" dirty="0" smtClean="0">
                <a:latin typeface="Arial" pitchFamily="34" charset="0"/>
                <a:cs typeface="Arial" pitchFamily="34" charset="0"/>
              </a:rPr>
              <a:t>); antivirus; navegadores; lector de suscripciones RSS, gestor de correo, contactos y calendario; reloj, crono y despertador; </a:t>
            </a:r>
            <a:r>
              <a:rPr lang="es-ES" dirty="0" err="1" smtClean="0">
                <a:latin typeface="Arial" pitchFamily="34" charset="0"/>
                <a:cs typeface="Arial" pitchFamily="34" charset="0"/>
              </a:rPr>
              <a:t>GPR</a:t>
            </a:r>
            <a:r>
              <a:rPr lang="es-ES" dirty="0" smtClean="0">
                <a:latin typeface="Arial" pitchFamily="34" charset="0"/>
                <a:cs typeface="Arial" pitchFamily="34" charset="0"/>
              </a:rPr>
              <a:t>, localizador, mapas y rutas;  grabación de sonido, cámara de fotos y vídeo, reproductor multimedia, editor de vídeo y retoque fotográfico, suite ofimática, gestión de notas, traductores, enciclopedias, lector OCR…</a:t>
            </a:r>
          </a:p>
          <a:p>
            <a:pPr>
              <a:spcBef>
                <a:spcPts val="600"/>
              </a:spcBef>
              <a:spcAft>
                <a:spcPts val="600"/>
              </a:spcAft>
            </a:pPr>
            <a:r>
              <a:rPr lang="es-ES" sz="2000" b="1" dirty="0" smtClean="0">
                <a:solidFill>
                  <a:srgbClr val="C00000"/>
                </a:solidFill>
                <a:latin typeface="Arial" pitchFamily="34" charset="0"/>
                <a:cs typeface="Arial" pitchFamily="34" charset="0"/>
              </a:rPr>
              <a:t> 2.- Aplicaciones sobre contenidos educativos </a:t>
            </a:r>
            <a:r>
              <a:rPr lang="es-ES" sz="2000" dirty="0" smtClean="0">
                <a:latin typeface="Arial" pitchFamily="34" charset="0"/>
                <a:cs typeface="Arial" pitchFamily="34" charset="0"/>
              </a:rPr>
              <a:t>con todo tipo de temas, </a:t>
            </a:r>
            <a:r>
              <a:rPr lang="es-ES" sz="2000" b="1" i="1" dirty="0" smtClean="0">
                <a:latin typeface="Arial" pitchFamily="34" charset="0"/>
                <a:cs typeface="Arial" pitchFamily="34" charset="0"/>
              </a:rPr>
              <a:t>ejercicios</a:t>
            </a:r>
            <a:r>
              <a:rPr lang="es-ES" sz="2000" dirty="0" smtClean="0">
                <a:latin typeface="Arial" pitchFamily="34" charset="0"/>
                <a:cs typeface="Arial" pitchFamily="34" charset="0"/>
              </a:rPr>
              <a:t> </a:t>
            </a:r>
            <a:r>
              <a:rPr lang="es-ES" sz="2000" dirty="0" err="1" smtClean="0">
                <a:latin typeface="Arial" pitchFamily="34" charset="0"/>
                <a:cs typeface="Arial" pitchFamily="34" charset="0"/>
              </a:rPr>
              <a:t>autocorrectivos</a:t>
            </a:r>
            <a:r>
              <a:rPr lang="es-ES" sz="2000" dirty="0" smtClean="0">
                <a:latin typeface="Arial" pitchFamily="34" charset="0"/>
                <a:cs typeface="Arial" pitchFamily="34" charset="0"/>
              </a:rPr>
              <a:t> y </a:t>
            </a:r>
            <a:r>
              <a:rPr lang="es-ES" sz="2000" b="1" i="1" dirty="0" smtClean="0">
                <a:latin typeface="Arial" pitchFamily="34" charset="0"/>
                <a:cs typeface="Arial" pitchFamily="34" charset="0"/>
              </a:rPr>
              <a:t>simuladores</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libros de texto…</a:t>
            </a:r>
            <a:endParaRPr lang="es-ES" dirty="0" smtClean="0">
              <a:latin typeface="Arial" pitchFamily="34" charset="0"/>
              <a:cs typeface="Arial" pitchFamily="34" charset="0"/>
            </a:endParaRPr>
          </a:p>
          <a:p>
            <a:pPr lvl="1">
              <a:spcBef>
                <a:spcPts val="600"/>
              </a:spcBef>
              <a:spcAft>
                <a:spcPts val="600"/>
              </a:spcAft>
            </a:pPr>
            <a:r>
              <a:rPr lang="es-ES" b="1" i="1" dirty="0" smtClean="0">
                <a:latin typeface="Arial" pitchFamily="34" charset="0"/>
                <a:cs typeface="Arial" pitchFamily="34" charset="0"/>
              </a:rPr>
              <a:t>- </a:t>
            </a:r>
            <a:r>
              <a:rPr lang="es-ES" b="1" i="1" dirty="0" smtClean="0">
                <a:latin typeface="Arial" pitchFamily="34" charset="0"/>
                <a:cs typeface="Arial" pitchFamily="34" charset="0"/>
                <a:hlinkClick r:id="rId2"/>
              </a:rPr>
              <a:t>Aplicaciones educativas para </a:t>
            </a:r>
            <a:r>
              <a:rPr lang="es-ES" b="1" i="1" dirty="0" err="1" smtClean="0">
                <a:latin typeface="Arial" pitchFamily="34" charset="0"/>
                <a:cs typeface="Arial" pitchFamily="34" charset="0"/>
                <a:hlinkClick r:id="rId2"/>
              </a:rPr>
              <a:t>Android</a:t>
            </a:r>
            <a:endParaRPr lang="es-ES" b="1" dirty="0" smtClean="0">
              <a:latin typeface="Arial" pitchFamily="34" charset="0"/>
              <a:cs typeface="Arial" pitchFamily="34" charset="0"/>
            </a:endParaRPr>
          </a:p>
          <a:p>
            <a:pPr lvl="1">
              <a:spcBef>
                <a:spcPts val="600"/>
              </a:spcBef>
              <a:spcAft>
                <a:spcPts val="600"/>
              </a:spcAft>
            </a:pPr>
            <a:r>
              <a:rPr lang="es-ES" b="1" i="1" dirty="0" smtClean="0">
                <a:latin typeface="Arial" pitchFamily="34" charset="0"/>
                <a:cs typeface="Arial" pitchFamily="34" charset="0"/>
              </a:rPr>
              <a:t>- </a:t>
            </a:r>
            <a:r>
              <a:rPr lang="es-ES" b="1" i="1" dirty="0" err="1" smtClean="0">
                <a:latin typeface="Arial" pitchFamily="34" charset="0"/>
                <a:cs typeface="Arial" pitchFamily="34" charset="0"/>
                <a:hlinkClick r:id="rId3"/>
              </a:rPr>
              <a:t>Eduapps</a:t>
            </a:r>
            <a:r>
              <a:rPr lang="es-ES" b="1" i="1" dirty="0" smtClean="0">
                <a:latin typeface="Arial" pitchFamily="34" charset="0"/>
                <a:cs typeface="Arial" pitchFamily="34" charset="0"/>
              </a:rPr>
              <a:t> </a:t>
            </a:r>
            <a:endParaRPr lang="es-ES" dirty="0" smtClean="0">
              <a:latin typeface="Arial" pitchFamily="34" charset="0"/>
              <a:cs typeface="Arial" pitchFamily="34" charset="0"/>
            </a:endParaRPr>
          </a:p>
          <a:p>
            <a:pPr lvl="1">
              <a:spcBef>
                <a:spcPts val="600"/>
              </a:spcBef>
              <a:spcAft>
                <a:spcPts val="600"/>
              </a:spcAft>
            </a:pPr>
            <a:r>
              <a:rPr lang="es-ES" b="1" i="1" dirty="0" smtClean="0">
                <a:latin typeface="Arial" pitchFamily="34" charset="0"/>
                <a:cs typeface="Arial" pitchFamily="34" charset="0"/>
              </a:rPr>
              <a:t>- </a:t>
            </a:r>
            <a:r>
              <a:rPr lang="es-ES" b="1" i="1" dirty="0" smtClean="0">
                <a:latin typeface="Arial" pitchFamily="34" charset="0"/>
                <a:cs typeface="Arial" pitchFamily="34" charset="0"/>
                <a:hlinkClick r:id="rId4"/>
              </a:rPr>
              <a:t>Google Play</a:t>
            </a:r>
            <a:r>
              <a:rPr lang="es-ES" i="1" dirty="0" smtClean="0">
                <a:latin typeface="Arial" pitchFamily="34" charset="0"/>
                <a:cs typeface="Arial" pitchFamily="34" charset="0"/>
              </a:rPr>
              <a:t>, m</a:t>
            </a:r>
            <a:r>
              <a:rPr lang="es-ES" dirty="0" smtClean="0">
                <a:latin typeface="Arial" pitchFamily="34" charset="0"/>
                <a:cs typeface="Arial" pitchFamily="34" charset="0"/>
              </a:rPr>
              <a:t>ercado de </a:t>
            </a:r>
            <a:r>
              <a:rPr lang="es-ES" dirty="0" err="1" smtClean="0">
                <a:latin typeface="Arial" pitchFamily="34" charset="0"/>
                <a:cs typeface="Arial" pitchFamily="34" charset="0"/>
              </a:rPr>
              <a:t>apps</a:t>
            </a:r>
            <a:r>
              <a:rPr lang="es-ES" dirty="0" smtClean="0">
                <a:latin typeface="Arial" pitchFamily="34" charset="0"/>
                <a:cs typeface="Arial" pitchFamily="34" charset="0"/>
              </a:rPr>
              <a:t> de Google</a:t>
            </a:r>
          </a:p>
          <a:p>
            <a:pPr lvl="1">
              <a:spcBef>
                <a:spcPts val="600"/>
              </a:spcBef>
              <a:spcAft>
                <a:spcPts val="600"/>
              </a:spcAft>
            </a:pPr>
            <a:r>
              <a:rPr lang="es-ES" b="1" i="1" dirty="0" smtClean="0">
                <a:latin typeface="Arial" pitchFamily="34" charset="0"/>
                <a:cs typeface="Arial" pitchFamily="34" charset="0"/>
              </a:rPr>
              <a:t>- </a:t>
            </a:r>
            <a:r>
              <a:rPr lang="es-ES" b="1" i="1" dirty="0" err="1" smtClean="0">
                <a:latin typeface="Arial" pitchFamily="34" charset="0"/>
                <a:cs typeface="Arial" pitchFamily="34" charset="0"/>
                <a:hlinkClick r:id="rId5"/>
              </a:rPr>
              <a:t>iPad</a:t>
            </a:r>
            <a:r>
              <a:rPr lang="es-ES" b="1" i="1" dirty="0" smtClean="0">
                <a:latin typeface="Arial" pitchFamily="34" charset="0"/>
                <a:cs typeface="Arial" pitchFamily="34" charset="0"/>
                <a:hlinkClick r:id="rId5"/>
              </a:rPr>
              <a:t> Educación</a:t>
            </a:r>
            <a:endParaRPr lang="es-ES" dirty="0" smtClean="0">
              <a:latin typeface="Arial" pitchFamily="34" charset="0"/>
              <a:cs typeface="Arial" pitchFamily="34" charset="0"/>
            </a:endParaRPr>
          </a:p>
          <a:p>
            <a:pPr>
              <a:spcBef>
                <a:spcPts val="600"/>
              </a:spcBef>
              <a:spcAft>
                <a:spcPts val="600"/>
              </a:spcAft>
            </a:pPr>
            <a:r>
              <a:rPr lang="es-ES" sz="2000" b="1" dirty="0" smtClean="0">
                <a:solidFill>
                  <a:srgbClr val="C00000"/>
                </a:solidFill>
                <a:latin typeface="Arial" pitchFamily="34" charset="0"/>
                <a:cs typeface="Arial" pitchFamily="34" charset="0"/>
              </a:rPr>
              <a:t>3.- Otras aplicaciones específicas para la educación</a:t>
            </a:r>
            <a:r>
              <a:rPr lang="es-ES" sz="2000" dirty="0" smtClean="0">
                <a:latin typeface="Arial" pitchFamily="34" charset="0"/>
                <a:cs typeface="Arial" pitchFamily="34" charset="0"/>
              </a:rPr>
              <a:t>: aplicaciones de apoyo a las actividades educativas como </a:t>
            </a:r>
            <a:r>
              <a:rPr lang="es-ES" sz="2000" b="1" i="1" dirty="0" smtClean="0">
                <a:latin typeface="Arial" pitchFamily="34" charset="0"/>
                <a:cs typeface="Arial" pitchFamily="34" charset="0"/>
              </a:rPr>
              <a:t>sistemas de votación,</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campus virtuales</a:t>
            </a:r>
            <a:r>
              <a:rPr lang="es-ES" sz="2000" dirty="0" smtClean="0">
                <a:latin typeface="Arial" pitchFamily="34" charset="0"/>
                <a:cs typeface="Arial" pitchFamily="34" charset="0"/>
              </a:rPr>
              <a:t>, aplicaciones para </a:t>
            </a:r>
            <a:r>
              <a:rPr lang="es-ES" sz="2000" b="1" i="1" dirty="0" smtClean="0">
                <a:latin typeface="Arial" pitchFamily="34" charset="0"/>
                <a:cs typeface="Arial" pitchFamily="34" charset="0"/>
              </a:rPr>
              <a:t>educación especial</a:t>
            </a:r>
            <a:r>
              <a:rPr lang="es-ES" sz="2000" dirty="0" smtClean="0">
                <a:latin typeface="Arial" pitchFamily="34" charset="0"/>
                <a:cs typeface="Arial" pitchFamily="34" charset="0"/>
              </a:rPr>
              <a:t>, </a:t>
            </a:r>
            <a:r>
              <a:rPr lang="es-ES" sz="2000" b="1" i="1" dirty="0" smtClean="0">
                <a:latin typeface="Arial" pitchFamily="34" charset="0"/>
                <a:cs typeface="Arial" pitchFamily="34" charset="0"/>
              </a:rPr>
              <a:t>tutorías</a:t>
            </a:r>
            <a:r>
              <a:rPr lang="es-ES" sz="2000" dirty="0" smtClean="0">
                <a:latin typeface="Arial" pitchFamily="34" charset="0"/>
                <a:cs typeface="Arial" pitchFamily="34" charset="0"/>
              </a:rPr>
              <a:t>…</a:t>
            </a:r>
          </a:p>
          <a:p>
            <a:pPr>
              <a:spcBef>
                <a:spcPts val="600"/>
              </a:spcBef>
              <a:spcAft>
                <a:spcPts val="600"/>
              </a:spcAft>
            </a:pPr>
            <a:r>
              <a:rPr lang="es-ES" sz="2000" b="1" i="1" dirty="0" smtClean="0">
                <a:solidFill>
                  <a:srgbClr val="C00000"/>
                </a:solidFill>
                <a:latin typeface="Arial" pitchFamily="34" charset="0"/>
                <a:cs typeface="Arial" pitchFamily="34" charset="0"/>
              </a:rPr>
              <a:t>4.- Videojuegos</a:t>
            </a:r>
            <a:r>
              <a:rPr lang="es-ES" sz="2000" dirty="0" smtClean="0">
                <a:latin typeface="Arial" pitchFamily="34" charset="0"/>
                <a:cs typeface="Arial" pitchFamily="34" charset="0"/>
              </a:rPr>
              <a:t>, muchas veces útiles en educación.</a:t>
            </a:r>
            <a:endParaRPr lang="es-ES" sz="2000" dirty="0">
              <a:latin typeface="Arial" pitchFamily="34" charset="0"/>
              <a:cs typeface="Arial" pitchFamily="34" charset="0"/>
            </a:endParaRP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smtClean="0"/>
              <a:t>Pere </a:t>
            </a:r>
            <a:r>
              <a:rPr lang="es-ES" sz="1200" dirty="0" err="1" smtClean="0"/>
              <a:t>Marquès</a:t>
            </a:r>
            <a:r>
              <a:rPr lang="es-ES" sz="1200" dirty="0" smtClean="0"/>
              <a:t> (2012)</a:t>
            </a:r>
            <a:endParaRPr lang="es-E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187624" y="0"/>
            <a:ext cx="7956376" cy="428625"/>
          </a:xfrm>
          <a:prstGeom prst="rect">
            <a:avLst/>
          </a:prstGeom>
        </p:spPr>
        <p:txBody>
          <a:bodyPr/>
          <a:lstStyle/>
          <a:p>
            <a:pPr algn="ctr">
              <a:defRPr/>
            </a:pPr>
            <a:r>
              <a:rPr lang="es-ES_tradnl"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¿QUÉ ES UNA TABLETA DIGITAL?</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251520" y="2953395"/>
            <a:ext cx="8712968" cy="2923877"/>
          </a:xfrm>
          <a:prstGeom prst="rect">
            <a:avLst/>
          </a:prstGeom>
          <a:noFill/>
        </p:spPr>
        <p:txBody>
          <a:bodyPr wrap="square" rtlCol="0">
            <a:spAutoFit/>
          </a:bodyPr>
          <a:lstStyle/>
          <a:p>
            <a:endParaRPr lang="es-ES" sz="2400" i="1" dirty="0" smtClean="0"/>
          </a:p>
          <a:p>
            <a:pPr algn="just"/>
            <a:r>
              <a:rPr lang="es-ES" sz="2000" b="1" dirty="0" smtClean="0">
                <a:latin typeface="Arial" pitchFamily="34" charset="0"/>
                <a:cs typeface="Arial" pitchFamily="34" charset="0"/>
              </a:rPr>
              <a:t>Integra</a:t>
            </a:r>
            <a:r>
              <a:rPr lang="es-ES" sz="2000" dirty="0" smtClean="0">
                <a:latin typeface="Arial" pitchFamily="34" charset="0"/>
                <a:cs typeface="Arial" pitchFamily="34" charset="0"/>
              </a:rPr>
              <a:t>: un </a:t>
            </a:r>
            <a:r>
              <a:rPr lang="es-ES" sz="2000" dirty="0" smtClean="0">
                <a:solidFill>
                  <a:srgbClr val="C00000"/>
                </a:solidFill>
                <a:latin typeface="Arial" pitchFamily="34" charset="0"/>
                <a:cs typeface="Arial" pitchFamily="34" charset="0"/>
              </a:rPr>
              <a:t>microprocesador</a:t>
            </a:r>
            <a:r>
              <a:rPr lang="es-ES" sz="2000" dirty="0" smtClean="0">
                <a:latin typeface="Arial" pitchFamily="34" charset="0"/>
                <a:cs typeface="Arial" pitchFamily="34" charset="0"/>
              </a:rPr>
              <a:t> (con </a:t>
            </a:r>
            <a:r>
              <a:rPr lang="es-ES" sz="2000" dirty="0" smtClean="0">
                <a:solidFill>
                  <a:srgbClr val="C00000"/>
                </a:solidFill>
                <a:latin typeface="Arial" pitchFamily="34" charset="0"/>
                <a:cs typeface="Arial" pitchFamily="34" charset="0"/>
              </a:rPr>
              <a:t>memoria</a:t>
            </a:r>
            <a:r>
              <a:rPr lang="es-ES" sz="2000" dirty="0" smtClean="0">
                <a:latin typeface="Arial" pitchFamily="34" charset="0"/>
                <a:cs typeface="Arial" pitchFamily="34" charset="0"/>
              </a:rPr>
              <a:t> ROM para el sistema operativo y memoria interna), </a:t>
            </a:r>
            <a:r>
              <a:rPr lang="es-ES" sz="2000" dirty="0" smtClean="0">
                <a:solidFill>
                  <a:srgbClr val="C00000"/>
                </a:solidFill>
                <a:latin typeface="Arial" pitchFamily="34" charset="0"/>
                <a:cs typeface="Arial" pitchFamily="34" charset="0"/>
              </a:rPr>
              <a:t>pantalla</a:t>
            </a:r>
            <a:r>
              <a:rPr lang="es-ES" sz="2000" dirty="0" smtClean="0">
                <a:latin typeface="Arial" pitchFamily="34" charset="0"/>
                <a:cs typeface="Arial" pitchFamily="34" charset="0"/>
              </a:rPr>
              <a:t> táctil (los dedos actúan de puntero, no se requiere ratón), teclado en pantalla, </a:t>
            </a:r>
            <a:r>
              <a:rPr lang="es-ES" sz="2000" dirty="0" smtClean="0">
                <a:solidFill>
                  <a:srgbClr val="C00000"/>
                </a:solidFill>
                <a:latin typeface="Arial" pitchFamily="34" charset="0"/>
                <a:cs typeface="Arial" pitchFamily="34" charset="0"/>
              </a:rPr>
              <a:t>altavoz y micrófono</a:t>
            </a:r>
            <a:r>
              <a:rPr lang="es-ES" sz="2000" dirty="0" smtClean="0">
                <a:latin typeface="Arial" pitchFamily="34" charset="0"/>
                <a:cs typeface="Arial" pitchFamily="34" charset="0"/>
              </a:rPr>
              <a:t>, </a:t>
            </a:r>
            <a:r>
              <a:rPr lang="es-ES" sz="2000" dirty="0" smtClean="0">
                <a:solidFill>
                  <a:srgbClr val="C00000"/>
                </a:solidFill>
                <a:latin typeface="Arial" pitchFamily="34" charset="0"/>
                <a:cs typeface="Arial" pitchFamily="34" charset="0"/>
              </a:rPr>
              <a:t>cámara</a:t>
            </a:r>
            <a:r>
              <a:rPr lang="es-ES" sz="2000" dirty="0" smtClean="0">
                <a:latin typeface="Arial" pitchFamily="34" charset="0"/>
                <a:cs typeface="Arial" pitchFamily="34" charset="0"/>
              </a:rPr>
              <a:t> de fotografía/vídeo (generalmente: una delantera y otra trasera), </a:t>
            </a:r>
            <a:r>
              <a:rPr lang="es-ES" sz="2000" dirty="0" smtClean="0">
                <a:solidFill>
                  <a:srgbClr val="C00000"/>
                </a:solidFill>
                <a:latin typeface="Arial" pitchFamily="34" charset="0"/>
                <a:cs typeface="Arial" pitchFamily="34" charset="0"/>
              </a:rPr>
              <a:t>radio</a:t>
            </a:r>
            <a:r>
              <a:rPr lang="es-ES" sz="2000" dirty="0" smtClean="0">
                <a:latin typeface="Arial" pitchFamily="34" charset="0"/>
                <a:cs typeface="Arial" pitchFamily="34" charset="0"/>
              </a:rPr>
              <a:t> FM, </a:t>
            </a:r>
            <a:r>
              <a:rPr lang="es-ES" sz="2000" dirty="0" smtClean="0">
                <a:solidFill>
                  <a:srgbClr val="C00000"/>
                </a:solidFill>
                <a:latin typeface="Arial" pitchFamily="34" charset="0"/>
                <a:cs typeface="Arial" pitchFamily="34" charset="0"/>
              </a:rPr>
              <a:t>GPS</a:t>
            </a:r>
            <a:r>
              <a:rPr lang="es-ES" sz="2000" dirty="0" smtClean="0">
                <a:latin typeface="Arial" pitchFamily="34" charset="0"/>
                <a:cs typeface="Arial" pitchFamily="34" charset="0"/>
              </a:rPr>
              <a:t> (sistema de posicionamiento global), diversas </a:t>
            </a:r>
            <a:r>
              <a:rPr lang="es-ES" sz="2000" dirty="0" smtClean="0">
                <a:solidFill>
                  <a:srgbClr val="C00000"/>
                </a:solidFill>
                <a:latin typeface="Arial" pitchFamily="34" charset="0"/>
                <a:cs typeface="Arial" pitchFamily="34" charset="0"/>
              </a:rPr>
              <a:t>conexiones</a:t>
            </a:r>
            <a:r>
              <a:rPr lang="es-ES" sz="2000" dirty="0" smtClean="0">
                <a:latin typeface="Arial" pitchFamily="34" charset="0"/>
                <a:cs typeface="Arial" pitchFamily="34" charset="0"/>
              </a:rPr>
              <a:t> (generalmente: </a:t>
            </a:r>
            <a:r>
              <a:rPr lang="es-ES" sz="2000" dirty="0" err="1" smtClean="0">
                <a:latin typeface="Arial" pitchFamily="34" charset="0"/>
                <a:cs typeface="Arial" pitchFamily="34" charset="0"/>
              </a:rPr>
              <a:t>HDMI</a:t>
            </a:r>
            <a:r>
              <a:rPr lang="es-ES" sz="2000" dirty="0" smtClean="0">
                <a:latin typeface="Arial" pitchFamily="34" charset="0"/>
                <a:cs typeface="Arial" pitchFamily="34" charset="0"/>
              </a:rPr>
              <a:t>, micro USB, auricular externo…), memorias externas micro-</a:t>
            </a:r>
            <a:r>
              <a:rPr lang="es-ES" sz="2000" dirty="0" err="1" smtClean="0">
                <a:latin typeface="Arial" pitchFamily="34" charset="0"/>
                <a:cs typeface="Arial" pitchFamily="34" charset="0"/>
              </a:rPr>
              <a:t>SD</a:t>
            </a:r>
            <a:r>
              <a:rPr lang="es-ES" sz="2000" dirty="0" smtClean="0">
                <a:latin typeface="Arial" pitchFamily="34" charset="0"/>
                <a:cs typeface="Arial" pitchFamily="34" charset="0"/>
              </a:rPr>
              <a:t> (no siempre), conexiones inalámbricas (</a:t>
            </a:r>
            <a:r>
              <a:rPr lang="es-ES" sz="2000" dirty="0" err="1" smtClean="0">
                <a:solidFill>
                  <a:srgbClr val="C00000"/>
                </a:solidFill>
                <a:latin typeface="Arial" pitchFamily="34" charset="0"/>
                <a:cs typeface="Arial" pitchFamily="34" charset="0"/>
              </a:rPr>
              <a:t>WIFI</a:t>
            </a:r>
            <a:r>
              <a:rPr lang="es-ES" sz="2000" dirty="0" smtClean="0">
                <a:latin typeface="Arial" pitchFamily="34" charset="0"/>
                <a:cs typeface="Arial" pitchFamily="34" charset="0"/>
              </a:rPr>
              <a:t>, </a:t>
            </a:r>
            <a:r>
              <a:rPr lang="es-ES" sz="2000" dirty="0" err="1" smtClean="0">
                <a:solidFill>
                  <a:srgbClr val="C00000"/>
                </a:solidFill>
                <a:latin typeface="Arial" pitchFamily="34" charset="0"/>
                <a:cs typeface="Arial" pitchFamily="34" charset="0"/>
              </a:rPr>
              <a:t>bluetooth</a:t>
            </a:r>
            <a:r>
              <a:rPr lang="es-ES" sz="2000" dirty="0" smtClean="0">
                <a:latin typeface="Arial" pitchFamily="34" charset="0"/>
                <a:cs typeface="Arial" pitchFamily="34" charset="0"/>
              </a:rPr>
              <a:t> y </a:t>
            </a:r>
            <a:r>
              <a:rPr lang="es-ES" sz="2000" i="1" dirty="0" smtClean="0">
                <a:latin typeface="Arial" pitchFamily="34" charset="0"/>
                <a:cs typeface="Arial" pitchFamily="34" charset="0"/>
              </a:rPr>
              <a:t>opcionalmente telefonía móvil </a:t>
            </a:r>
            <a:r>
              <a:rPr lang="es-ES" sz="2000" i="1" dirty="0" smtClean="0">
                <a:solidFill>
                  <a:srgbClr val="C00000"/>
                </a:solidFill>
                <a:latin typeface="Arial" pitchFamily="34" charset="0"/>
                <a:cs typeface="Arial" pitchFamily="34" charset="0"/>
              </a:rPr>
              <a:t>3G</a:t>
            </a:r>
            <a:r>
              <a:rPr lang="es-ES" sz="2000" dirty="0" smtClean="0">
                <a:latin typeface="Arial" pitchFamily="34" charset="0"/>
                <a:cs typeface="Arial" pitchFamily="34" charset="0"/>
              </a:rPr>
              <a:t>).</a:t>
            </a:r>
            <a:endParaRPr lang="ca-ES" sz="2000" dirty="0">
              <a:latin typeface="Arial" pitchFamily="34" charset="0"/>
              <a:cs typeface="Arial" pitchFamily="34" charset="0"/>
            </a:endParaRPr>
          </a:p>
        </p:txBody>
      </p:sp>
      <p:pic>
        <p:nvPicPr>
          <p:cNvPr id="8" name="7 Imagen" descr="ipad.png"/>
          <p:cNvPicPr>
            <a:picLocks noChangeAspect="1"/>
          </p:cNvPicPr>
          <p:nvPr/>
        </p:nvPicPr>
        <p:blipFill>
          <a:blip r:embed="rId2" cstate="print"/>
          <a:stretch>
            <a:fillRect/>
          </a:stretch>
        </p:blipFill>
        <p:spPr>
          <a:xfrm>
            <a:off x="303078" y="332656"/>
            <a:ext cx="1676634" cy="2133898"/>
          </a:xfrm>
          <a:prstGeom prst="rect">
            <a:avLst/>
          </a:prstGeom>
        </p:spPr>
      </p:pic>
      <p:sp>
        <p:nvSpPr>
          <p:cNvPr id="9" name="8 CuadroTexto"/>
          <p:cNvSpPr txBox="1"/>
          <p:nvPr/>
        </p:nvSpPr>
        <p:spPr>
          <a:xfrm>
            <a:off x="2051720" y="764704"/>
            <a:ext cx="7092280" cy="1908215"/>
          </a:xfrm>
          <a:prstGeom prst="rect">
            <a:avLst/>
          </a:prstGeom>
          <a:noFill/>
        </p:spPr>
        <p:txBody>
          <a:bodyPr wrap="square" rtlCol="0">
            <a:spAutoFit/>
          </a:bodyPr>
          <a:lstStyle/>
          <a:p>
            <a:pPr algn="ctr"/>
            <a:r>
              <a:rPr lang="es-ES" sz="2000" i="1" dirty="0" smtClean="0">
                <a:latin typeface="Arial" pitchFamily="34" charset="0"/>
                <a:cs typeface="Arial" pitchFamily="34" charset="0"/>
              </a:rPr>
              <a:t>“(del inglés: </a:t>
            </a:r>
            <a:r>
              <a:rPr lang="es-ES" sz="2000" i="1" dirty="0" err="1" smtClean="0">
                <a:latin typeface="Arial" pitchFamily="34" charset="0"/>
                <a:cs typeface="Arial" pitchFamily="34" charset="0"/>
              </a:rPr>
              <a:t>tablet</a:t>
            </a:r>
            <a:r>
              <a:rPr lang="es-ES" sz="2000" i="1" dirty="0" smtClean="0">
                <a:latin typeface="Arial" pitchFamily="34" charset="0"/>
                <a:cs typeface="Arial" pitchFamily="34" charset="0"/>
              </a:rPr>
              <a:t> o </a:t>
            </a:r>
            <a:r>
              <a:rPr lang="es-ES" sz="2000" i="1" dirty="0" err="1" smtClean="0">
                <a:latin typeface="Arial" pitchFamily="34" charset="0"/>
                <a:cs typeface="Arial" pitchFamily="34" charset="0"/>
              </a:rPr>
              <a:t>tablet</a:t>
            </a:r>
            <a:r>
              <a:rPr lang="es-ES" sz="2000" i="1" dirty="0" smtClean="0">
                <a:latin typeface="Arial" pitchFamily="34" charset="0"/>
                <a:cs typeface="Arial" pitchFamily="34" charset="0"/>
              </a:rPr>
              <a:t> </a:t>
            </a:r>
            <a:r>
              <a:rPr lang="es-ES" sz="2000" i="1" dirty="0" err="1" smtClean="0">
                <a:latin typeface="Arial" pitchFamily="34" charset="0"/>
                <a:cs typeface="Arial" pitchFamily="34" charset="0"/>
              </a:rPr>
              <a:t>computer</a:t>
            </a:r>
            <a:r>
              <a:rPr lang="es-ES" sz="2000" i="1" dirty="0" smtClean="0">
                <a:latin typeface="Arial" pitchFamily="34" charset="0"/>
                <a:cs typeface="Arial" pitchFamily="34" charset="0"/>
              </a:rPr>
              <a:t>) computadora portátil, </a:t>
            </a:r>
          </a:p>
          <a:p>
            <a:pPr algn="ctr"/>
            <a:r>
              <a:rPr lang="es-ES" sz="2000" i="1" dirty="0" smtClean="0">
                <a:latin typeface="Arial" pitchFamily="34" charset="0"/>
                <a:cs typeface="Arial" pitchFamily="34" charset="0"/>
              </a:rPr>
              <a:t>de mayor tamaño que un teléfono inteligente, </a:t>
            </a:r>
          </a:p>
          <a:p>
            <a:pPr algn="ctr"/>
            <a:r>
              <a:rPr lang="es-ES" sz="2000" i="1" dirty="0" smtClean="0">
                <a:latin typeface="Arial" pitchFamily="34" charset="0"/>
                <a:cs typeface="Arial" pitchFamily="34" charset="0"/>
              </a:rPr>
              <a:t>integrada en una pantalla táctil (sencilla o </a:t>
            </a:r>
            <a:r>
              <a:rPr lang="es-ES" sz="2000" i="1" dirty="0" err="1" smtClean="0">
                <a:latin typeface="Arial" pitchFamily="34" charset="0"/>
                <a:cs typeface="Arial" pitchFamily="34" charset="0"/>
              </a:rPr>
              <a:t>multitáctil</a:t>
            </a:r>
            <a:r>
              <a:rPr lang="es-ES" sz="2000" i="1" dirty="0" smtClean="0">
                <a:latin typeface="Arial" pitchFamily="34" charset="0"/>
                <a:cs typeface="Arial" pitchFamily="34" charset="0"/>
              </a:rPr>
              <a:t>) </a:t>
            </a:r>
          </a:p>
          <a:p>
            <a:pPr algn="ctr"/>
            <a:r>
              <a:rPr lang="es-ES" sz="2000" i="1" dirty="0" smtClean="0">
                <a:latin typeface="Arial" pitchFamily="34" charset="0"/>
                <a:cs typeface="Arial" pitchFamily="34" charset="0"/>
              </a:rPr>
              <a:t>con la que se interactúa con los dedos y con teclado virtual” </a:t>
            </a:r>
          </a:p>
          <a:p>
            <a:pPr algn="ctr"/>
            <a:r>
              <a:rPr lang="es-ES" sz="2000" dirty="0" smtClean="0">
                <a:latin typeface="Arial" pitchFamily="34" charset="0"/>
                <a:cs typeface="Arial" pitchFamily="34" charset="0"/>
              </a:rPr>
              <a:t>(fragmento de la definición de </a:t>
            </a:r>
            <a:r>
              <a:rPr lang="es-ES" sz="2000" dirty="0" err="1" smtClean="0">
                <a:latin typeface="Arial" pitchFamily="34" charset="0"/>
                <a:cs typeface="Arial" pitchFamily="34" charset="0"/>
              </a:rPr>
              <a:t>Wiquipedia</a:t>
            </a:r>
            <a:r>
              <a:rPr lang="es-ES" sz="2000" dirty="0" smtClean="0">
                <a:latin typeface="Arial" pitchFamily="34" charset="0"/>
                <a:cs typeface="Arial" pitchFamily="34" charset="0"/>
              </a:rPr>
              <a:t>)</a:t>
            </a:r>
          </a:p>
          <a:p>
            <a:endParaRPr lang="ca-ES" dirty="0"/>
          </a:p>
        </p:txBody>
      </p:sp>
      <p:sp>
        <p:nvSpPr>
          <p:cNvPr id="10" name="9 CuadroTexto"/>
          <p:cNvSpPr txBox="1"/>
          <p:nvPr/>
        </p:nvSpPr>
        <p:spPr>
          <a:xfrm>
            <a:off x="0" y="6250086"/>
            <a:ext cx="9144000" cy="646331"/>
          </a:xfrm>
          <a:prstGeom prst="rect">
            <a:avLst/>
          </a:prstGeom>
          <a:solidFill>
            <a:srgbClr val="FFFF99"/>
          </a:solidFill>
        </p:spPr>
        <p:txBody>
          <a:bodyPr wrap="square" rtlCol="0">
            <a:spAutoFit/>
          </a:bodyPr>
          <a:lstStyle/>
          <a:p>
            <a:r>
              <a:rPr lang="es-ES" b="1" i="1" dirty="0" smtClean="0">
                <a:latin typeface="Arial" pitchFamily="34" charset="0"/>
                <a:cs typeface="Arial" pitchFamily="34" charset="0"/>
              </a:rPr>
              <a:t>Otras acepciones de “tableta” o “</a:t>
            </a:r>
            <a:r>
              <a:rPr lang="es-ES" b="1" i="1" dirty="0" err="1" smtClean="0">
                <a:latin typeface="Arial" pitchFamily="34" charset="0"/>
                <a:cs typeface="Arial" pitchFamily="34" charset="0"/>
              </a:rPr>
              <a:t>tablet</a:t>
            </a:r>
            <a:r>
              <a:rPr lang="es-ES" i="1" dirty="0" smtClean="0">
                <a:latin typeface="Arial" pitchFamily="34" charset="0"/>
                <a:cs typeface="Arial" pitchFamily="34" charset="0"/>
              </a:rPr>
              <a:t>”: Los ordenadores portátiles “</a:t>
            </a:r>
            <a:r>
              <a:rPr lang="es-ES" i="1" dirty="0" err="1" smtClean="0">
                <a:latin typeface="Arial" pitchFamily="34" charset="0"/>
                <a:cs typeface="Arial" pitchFamily="34" charset="0"/>
              </a:rPr>
              <a:t>tablet</a:t>
            </a:r>
            <a:r>
              <a:rPr lang="es-ES" i="1" dirty="0" smtClean="0">
                <a:latin typeface="Arial" pitchFamily="34" charset="0"/>
                <a:cs typeface="Arial" pitchFamily="34" charset="0"/>
              </a:rPr>
              <a:t>-PC”, que disponen de pantalla táctil. Las “tabletas digitalizadoras” que se utilizan para dibujar…</a:t>
            </a:r>
            <a:endParaRPr lang="ca-ES" dirty="0">
              <a:latin typeface="Arial" pitchFamily="34" charset="0"/>
              <a:cs typeface="Arial" pitchFamily="34" charset="0"/>
            </a:endParaRPr>
          </a:p>
        </p:txBody>
      </p:sp>
      <p:sp>
        <p:nvSpPr>
          <p:cNvPr id="11" name="10 CuadroTexto"/>
          <p:cNvSpPr txBox="1"/>
          <p:nvPr/>
        </p:nvSpPr>
        <p:spPr>
          <a:xfrm>
            <a:off x="179512" y="2492896"/>
            <a:ext cx="1944216" cy="338554"/>
          </a:xfrm>
          <a:prstGeom prst="rect">
            <a:avLst/>
          </a:prstGeom>
          <a:noFill/>
        </p:spPr>
        <p:txBody>
          <a:bodyPr wrap="square" rtlCol="0">
            <a:spAutoFit/>
          </a:bodyPr>
          <a:lstStyle/>
          <a:p>
            <a:r>
              <a:rPr lang="es-ES" sz="1600" i="1" dirty="0" smtClean="0"/>
              <a:t>Imagen: </a:t>
            </a:r>
            <a:r>
              <a:rPr lang="es-ES" sz="1600" i="1" dirty="0" err="1" smtClean="0"/>
              <a:t>iPad</a:t>
            </a:r>
            <a:r>
              <a:rPr lang="es-ES" sz="1600" i="1" dirty="0" smtClean="0"/>
              <a:t> (Apple)</a:t>
            </a:r>
            <a:endParaRPr lang="ca-ES" sz="1600" dirty="0"/>
          </a:p>
        </p:txBody>
      </p:sp>
      <p:sp>
        <p:nvSpPr>
          <p:cNvPr id="12"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2010)</a:t>
            </a:r>
            <a:endParaRPr lang="es-ES" sz="1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EXPERIENCIAS EDUCATIVAS CON LAS TABLETAS </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323528" y="451693"/>
            <a:ext cx="8640960" cy="6001643"/>
          </a:xfrm>
          <a:prstGeom prst="rect">
            <a:avLst/>
          </a:prstGeom>
          <a:noFill/>
        </p:spPr>
        <p:txBody>
          <a:bodyPr wrap="square" rtlCol="0">
            <a:spAutoFit/>
          </a:bodyPr>
          <a:lstStyle/>
          <a:p>
            <a:endParaRPr lang="es-ES" sz="2400" i="1" dirty="0" smtClean="0"/>
          </a:p>
          <a:p>
            <a:r>
              <a:rPr lang="es-ES" b="1" i="1" dirty="0" smtClean="0">
                <a:latin typeface="Arial" pitchFamily="34" charset="0"/>
                <a:cs typeface="Arial" pitchFamily="34" charset="0"/>
              </a:rPr>
              <a:t>- </a:t>
            </a:r>
            <a:r>
              <a:rPr lang="es-ES" b="1" i="1" dirty="0" smtClean="0">
                <a:latin typeface="Arial" pitchFamily="34" charset="0"/>
                <a:cs typeface="Arial" pitchFamily="34" charset="0"/>
                <a:hlinkClick r:id="rId2"/>
              </a:rPr>
              <a:t>CEE Ntra. Sra. De Lourdes </a:t>
            </a:r>
            <a:r>
              <a:rPr lang="es-ES" dirty="0" smtClean="0">
                <a:latin typeface="Arial" pitchFamily="34" charset="0"/>
                <a:cs typeface="Arial" pitchFamily="34" charset="0"/>
              </a:rPr>
              <a:t>(A Coruña)</a:t>
            </a:r>
          </a:p>
          <a:p>
            <a:r>
              <a:rPr lang="es-ES" b="1" i="1" dirty="0" smtClean="0">
                <a:latin typeface="Arial" pitchFamily="34" charset="0"/>
                <a:cs typeface="Arial" pitchFamily="34" charset="0"/>
              </a:rPr>
              <a:t>- </a:t>
            </a:r>
            <a:r>
              <a:rPr lang="es-ES" b="1" i="1" dirty="0" err="1" smtClean="0">
                <a:latin typeface="Arial" pitchFamily="34" charset="0"/>
                <a:cs typeface="Arial" pitchFamily="34" charset="0"/>
                <a:hlinkClick r:id="rId3"/>
              </a:rPr>
              <a:t>CEIP</a:t>
            </a:r>
            <a:r>
              <a:rPr lang="es-ES" b="1" i="1" dirty="0" smtClean="0">
                <a:latin typeface="Arial" pitchFamily="34" charset="0"/>
                <a:cs typeface="Arial" pitchFamily="34" charset="0"/>
                <a:hlinkClick r:id="rId3"/>
              </a:rPr>
              <a:t> </a:t>
            </a:r>
            <a:r>
              <a:rPr lang="es-ES" b="1" i="1" dirty="0" err="1" smtClean="0">
                <a:latin typeface="Arial" pitchFamily="34" charset="0"/>
                <a:cs typeface="Arial" pitchFamily="34" charset="0"/>
                <a:hlinkClick r:id="rId3"/>
              </a:rPr>
              <a:t>Jacint</a:t>
            </a:r>
            <a:r>
              <a:rPr lang="es-ES" b="1" i="1" dirty="0" smtClean="0">
                <a:latin typeface="Arial" pitchFamily="34" charset="0"/>
                <a:cs typeface="Arial" pitchFamily="34" charset="0"/>
                <a:hlinkClick r:id="rId3"/>
              </a:rPr>
              <a:t> </a:t>
            </a:r>
            <a:r>
              <a:rPr lang="es-ES" b="1" i="1" dirty="0" err="1" smtClean="0">
                <a:latin typeface="Arial" pitchFamily="34" charset="0"/>
                <a:cs typeface="Arial" pitchFamily="34" charset="0"/>
                <a:hlinkClick r:id="rId3"/>
              </a:rPr>
              <a:t>Verdaguer</a:t>
            </a:r>
            <a:r>
              <a:rPr lang="es-ES" dirty="0" smtClean="0">
                <a:latin typeface="Arial" pitchFamily="34" charset="0"/>
                <a:cs typeface="Arial" pitchFamily="34" charset="0"/>
              </a:rPr>
              <a:t> (</a:t>
            </a:r>
            <a:r>
              <a:rPr lang="es-ES" dirty="0" err="1" smtClean="0">
                <a:latin typeface="Arial" pitchFamily="34" charset="0"/>
                <a:cs typeface="Arial" pitchFamily="34" charset="0"/>
              </a:rPr>
              <a:t>Castelldefels</a:t>
            </a:r>
            <a:r>
              <a:rPr lang="es-ES" dirty="0" smtClean="0">
                <a:latin typeface="Arial" pitchFamily="34" charset="0"/>
                <a:cs typeface="Arial" pitchFamily="34" charset="0"/>
              </a:rPr>
              <a:t>, Barcelona). Desde P3 a 6º de Primaria</a:t>
            </a:r>
          </a:p>
          <a:p>
            <a:pPr>
              <a:buFontTx/>
              <a:buChar char="-"/>
            </a:pPr>
            <a:r>
              <a:rPr lang="es-ES" b="1" i="1" dirty="0" smtClean="0">
                <a:latin typeface="Arial" pitchFamily="34" charset="0"/>
                <a:cs typeface="Arial" pitchFamily="34" charset="0"/>
                <a:hlinkClick r:id="rId4"/>
              </a:rPr>
              <a:t> </a:t>
            </a:r>
            <a:r>
              <a:rPr lang="es-ES" b="1" i="1" dirty="0" err="1" smtClean="0">
                <a:latin typeface="Arial" pitchFamily="34" charset="0"/>
                <a:cs typeface="Arial" pitchFamily="34" charset="0"/>
                <a:hlinkClick r:id="rId4"/>
              </a:rPr>
              <a:t>CEIP</a:t>
            </a:r>
            <a:r>
              <a:rPr lang="es-ES" b="1" i="1" dirty="0" smtClean="0">
                <a:latin typeface="Arial" pitchFamily="34" charset="0"/>
                <a:cs typeface="Arial" pitchFamily="34" charset="0"/>
                <a:hlinkClick r:id="rId4"/>
              </a:rPr>
              <a:t> Bartolomé Cossío</a:t>
            </a:r>
            <a:r>
              <a:rPr lang="es-ES" dirty="0" smtClean="0">
                <a:latin typeface="Arial" pitchFamily="34" charset="0"/>
                <a:cs typeface="Arial" pitchFamily="34" charset="0"/>
              </a:rPr>
              <a:t>. Centro de Las Acacias (Madrid). </a:t>
            </a:r>
          </a:p>
          <a:p>
            <a:r>
              <a:rPr lang="es-ES" b="1" i="1" dirty="0" smtClean="0">
                <a:latin typeface="Arial" pitchFamily="34" charset="0"/>
                <a:cs typeface="Arial" pitchFamily="34" charset="0"/>
              </a:rPr>
              <a:t>- </a:t>
            </a:r>
            <a:r>
              <a:rPr lang="es-ES" b="1" i="1" dirty="0" smtClean="0">
                <a:latin typeface="Arial" pitchFamily="34" charset="0"/>
                <a:cs typeface="Arial" pitchFamily="34" charset="0"/>
                <a:hlinkClick r:id="rId5"/>
              </a:rPr>
              <a:t>CEO Miguel Delibes</a:t>
            </a:r>
            <a:r>
              <a:rPr lang="es-ES" dirty="0" smtClean="0">
                <a:latin typeface="Arial" pitchFamily="34" charset="0"/>
                <a:cs typeface="Arial" pitchFamily="34" charset="0"/>
                <a:hlinkClick r:id="rId5"/>
              </a:rPr>
              <a:t> </a:t>
            </a:r>
            <a:r>
              <a:rPr lang="es-ES" dirty="0" smtClean="0">
                <a:latin typeface="Arial" pitchFamily="34" charset="0"/>
                <a:cs typeface="Arial" pitchFamily="34" charset="0"/>
              </a:rPr>
              <a:t>(</a:t>
            </a:r>
            <a:r>
              <a:rPr lang="es-ES" dirty="0" err="1" smtClean="0">
                <a:latin typeface="Arial" pitchFamily="34" charset="0"/>
                <a:cs typeface="Arial" pitchFamily="34" charset="0"/>
              </a:rPr>
              <a:t>Macotera</a:t>
            </a:r>
            <a:r>
              <a:rPr lang="es-ES" dirty="0" smtClean="0">
                <a:latin typeface="Arial" pitchFamily="34" charset="0"/>
                <a:cs typeface="Arial" pitchFamily="34" charset="0"/>
              </a:rPr>
              <a:t>, Salamanca)</a:t>
            </a:r>
          </a:p>
          <a:p>
            <a:r>
              <a:rPr lang="es-ES" b="1" i="1" dirty="0" smtClean="0">
                <a:latin typeface="Arial" pitchFamily="34" charset="0"/>
                <a:cs typeface="Arial" pitchFamily="34" charset="0"/>
              </a:rPr>
              <a:t>- Colegio Base</a:t>
            </a:r>
            <a:r>
              <a:rPr lang="es-ES" dirty="0" smtClean="0">
                <a:latin typeface="Arial" pitchFamily="34" charset="0"/>
                <a:cs typeface="Arial" pitchFamily="34" charset="0"/>
              </a:rPr>
              <a:t> (Alcobendas, Madrid)</a:t>
            </a:r>
          </a:p>
          <a:p>
            <a:r>
              <a:rPr lang="es-ES" b="1" i="1" dirty="0" smtClean="0">
                <a:latin typeface="Arial" pitchFamily="34" charset="0"/>
                <a:cs typeface="Arial" pitchFamily="34" charset="0"/>
              </a:rPr>
              <a:t>- </a:t>
            </a:r>
            <a:r>
              <a:rPr lang="es-ES" b="1" i="1" dirty="0" smtClean="0">
                <a:latin typeface="Arial" pitchFamily="34" charset="0"/>
                <a:cs typeface="Arial" pitchFamily="34" charset="0"/>
                <a:hlinkClick r:id="rId6"/>
              </a:rPr>
              <a:t>Colegios SEK</a:t>
            </a:r>
            <a:r>
              <a:rPr lang="es-ES" dirty="0" smtClean="0">
                <a:latin typeface="Arial" pitchFamily="34" charset="0"/>
                <a:cs typeface="Arial" pitchFamily="34" charset="0"/>
              </a:rPr>
              <a:t> (Madrid). Con </a:t>
            </a:r>
            <a:r>
              <a:rPr lang="es-ES" dirty="0" err="1" smtClean="0">
                <a:latin typeface="Arial" pitchFamily="34" charset="0"/>
                <a:cs typeface="Arial" pitchFamily="34" charset="0"/>
              </a:rPr>
              <a:t>iPad</a:t>
            </a:r>
            <a:r>
              <a:rPr lang="es-ES" dirty="0" smtClean="0">
                <a:latin typeface="Arial" pitchFamily="34" charset="0"/>
                <a:cs typeface="Arial" pitchFamily="34" charset="0"/>
              </a:rPr>
              <a:t>.</a:t>
            </a:r>
          </a:p>
          <a:p>
            <a:r>
              <a:rPr lang="es-ES" b="1" i="1" dirty="0" smtClean="0">
                <a:latin typeface="Arial" pitchFamily="34" charset="0"/>
                <a:cs typeface="Arial" pitchFamily="34" charset="0"/>
              </a:rPr>
              <a:t>- </a:t>
            </a:r>
            <a:r>
              <a:rPr lang="es-ES" b="1" i="1" dirty="0" err="1" smtClean="0">
                <a:latin typeface="Arial" pitchFamily="34" charset="0"/>
                <a:cs typeface="Arial" pitchFamily="34" charset="0"/>
              </a:rPr>
              <a:t>CEIP</a:t>
            </a:r>
            <a:r>
              <a:rPr lang="es-ES" b="1" i="1" dirty="0" smtClean="0">
                <a:latin typeface="Arial" pitchFamily="34" charset="0"/>
                <a:cs typeface="Arial" pitchFamily="34" charset="0"/>
              </a:rPr>
              <a:t> Joan Bruguera</a:t>
            </a:r>
            <a:r>
              <a:rPr lang="es-ES" dirty="0" smtClean="0">
                <a:latin typeface="Arial" pitchFamily="34" charset="0"/>
                <a:cs typeface="Arial" pitchFamily="34" charset="0"/>
              </a:rPr>
              <a:t> (Girona). Tienen unas 7 tabletas </a:t>
            </a:r>
            <a:r>
              <a:rPr lang="es-ES" dirty="0" err="1" smtClean="0">
                <a:latin typeface="Arial" pitchFamily="34" charset="0"/>
                <a:cs typeface="Arial" pitchFamily="34" charset="0"/>
              </a:rPr>
              <a:t>Acer</a:t>
            </a:r>
            <a:r>
              <a:rPr lang="es-ES" dirty="0" smtClean="0">
                <a:latin typeface="Arial" pitchFamily="34" charset="0"/>
                <a:cs typeface="Arial" pitchFamily="34" charset="0"/>
              </a:rPr>
              <a:t> </a:t>
            </a:r>
            <a:r>
              <a:rPr lang="es-ES" dirty="0" err="1" smtClean="0">
                <a:latin typeface="Arial" pitchFamily="34" charset="0"/>
                <a:cs typeface="Arial" pitchFamily="34" charset="0"/>
              </a:rPr>
              <a:t>Iconia</a:t>
            </a:r>
            <a:r>
              <a:rPr lang="es-ES" dirty="0" smtClean="0">
                <a:latin typeface="Arial" pitchFamily="34" charset="0"/>
                <a:cs typeface="Arial" pitchFamily="34" charset="0"/>
              </a:rPr>
              <a:t> (con Windows) por nivel, desde p3 a 6º de Primaria..</a:t>
            </a:r>
          </a:p>
          <a:p>
            <a:r>
              <a:rPr lang="es-ES" b="1" i="1" dirty="0" smtClean="0">
                <a:latin typeface="Arial" pitchFamily="34" charset="0"/>
                <a:cs typeface="Arial" pitchFamily="34" charset="0"/>
              </a:rPr>
              <a:t>- </a:t>
            </a:r>
            <a:r>
              <a:rPr lang="es-ES" b="1" i="1" dirty="0" err="1" smtClean="0">
                <a:latin typeface="Arial" pitchFamily="34" charset="0"/>
                <a:cs typeface="Arial" pitchFamily="34" charset="0"/>
              </a:rPr>
              <a:t>Escola</a:t>
            </a:r>
            <a:r>
              <a:rPr lang="es-ES" b="1" i="1" dirty="0" smtClean="0">
                <a:latin typeface="Arial" pitchFamily="34" charset="0"/>
                <a:cs typeface="Arial" pitchFamily="34" charset="0"/>
              </a:rPr>
              <a:t> </a:t>
            </a:r>
            <a:r>
              <a:rPr lang="es-ES" b="1" i="1" dirty="0" err="1" smtClean="0">
                <a:latin typeface="Arial" pitchFamily="34" charset="0"/>
                <a:cs typeface="Arial" pitchFamily="34" charset="0"/>
              </a:rPr>
              <a:t>Súnion</a:t>
            </a:r>
            <a:r>
              <a:rPr lang="es-ES" dirty="0" smtClean="0">
                <a:latin typeface="Arial" pitchFamily="34" charset="0"/>
                <a:cs typeface="Arial" pitchFamily="34" charset="0"/>
              </a:rPr>
              <a:t> (Barcelona). Utilizan tabletas  Samsung </a:t>
            </a:r>
            <a:r>
              <a:rPr lang="es-ES" dirty="0" err="1" smtClean="0">
                <a:latin typeface="Arial" pitchFamily="34" charset="0"/>
                <a:cs typeface="Arial" pitchFamily="34" charset="0"/>
              </a:rPr>
              <a:t>Galaxy</a:t>
            </a:r>
            <a:r>
              <a:rPr lang="es-ES" dirty="0" smtClean="0">
                <a:latin typeface="Arial" pitchFamily="34" charset="0"/>
                <a:cs typeface="Arial" pitchFamily="34" charset="0"/>
              </a:rPr>
              <a:t> 10.1</a:t>
            </a:r>
          </a:p>
          <a:p>
            <a:r>
              <a:rPr lang="es-ES" b="1" i="1" dirty="0" smtClean="0">
                <a:latin typeface="Arial" pitchFamily="34" charset="0"/>
                <a:cs typeface="Arial" pitchFamily="34" charset="0"/>
              </a:rPr>
              <a:t>- </a:t>
            </a:r>
            <a:r>
              <a:rPr lang="es-ES" b="1" i="1" dirty="0" err="1" smtClean="0">
                <a:latin typeface="Arial" pitchFamily="34" charset="0"/>
                <a:cs typeface="Arial" pitchFamily="34" charset="0"/>
                <a:hlinkClick r:id="rId7"/>
              </a:rPr>
              <a:t>Escoles</a:t>
            </a:r>
            <a:r>
              <a:rPr lang="es-ES" b="1" i="1" dirty="0" smtClean="0">
                <a:latin typeface="Arial" pitchFamily="34" charset="0"/>
                <a:cs typeface="Arial" pitchFamily="34" charset="0"/>
                <a:hlinkClick r:id="rId7"/>
              </a:rPr>
              <a:t> </a:t>
            </a:r>
            <a:r>
              <a:rPr lang="es-ES" b="1" i="1" dirty="0" err="1" smtClean="0">
                <a:latin typeface="Arial" pitchFamily="34" charset="0"/>
                <a:cs typeface="Arial" pitchFamily="34" charset="0"/>
                <a:hlinkClick r:id="rId7"/>
              </a:rPr>
              <a:t>Garbí</a:t>
            </a:r>
            <a:r>
              <a:rPr lang="es-ES" b="1" i="1" dirty="0" smtClean="0">
                <a:latin typeface="Arial" pitchFamily="34" charset="0"/>
                <a:cs typeface="Arial" pitchFamily="34" charset="0"/>
                <a:hlinkClick r:id="rId7"/>
              </a:rPr>
              <a:t>-Pere </a:t>
            </a:r>
            <a:r>
              <a:rPr lang="es-ES" b="1" i="1" dirty="0" err="1" smtClean="0">
                <a:latin typeface="Arial" pitchFamily="34" charset="0"/>
                <a:cs typeface="Arial" pitchFamily="34" charset="0"/>
                <a:hlinkClick r:id="rId7"/>
              </a:rPr>
              <a:t>Vergés</a:t>
            </a:r>
            <a:r>
              <a:rPr lang="es-ES" dirty="0" smtClean="0">
                <a:latin typeface="Arial" pitchFamily="34" charset="0"/>
                <a:cs typeface="Arial" pitchFamily="34" charset="0"/>
                <a:hlinkClick r:id="rId7"/>
              </a:rPr>
              <a:t> </a:t>
            </a:r>
            <a:r>
              <a:rPr lang="es-ES" dirty="0" smtClean="0">
                <a:latin typeface="Arial" pitchFamily="34" charset="0"/>
                <a:cs typeface="Arial" pitchFamily="34" charset="0"/>
              </a:rPr>
              <a:t>(</a:t>
            </a:r>
            <a:r>
              <a:rPr lang="es-ES" dirty="0" err="1" smtClean="0">
                <a:latin typeface="Arial" pitchFamily="34" charset="0"/>
                <a:cs typeface="Arial" pitchFamily="34" charset="0"/>
              </a:rPr>
              <a:t>Esplugues</a:t>
            </a:r>
            <a:r>
              <a:rPr lang="es-ES" dirty="0" smtClean="0">
                <a:latin typeface="Arial" pitchFamily="34" charset="0"/>
                <a:cs typeface="Arial" pitchFamily="34" charset="0"/>
              </a:rPr>
              <a:t> y Badalona). 480 alumnos de ESO usarán </a:t>
            </a:r>
            <a:r>
              <a:rPr lang="es-ES" dirty="0" err="1" smtClean="0">
                <a:latin typeface="Arial" pitchFamily="34" charset="0"/>
                <a:cs typeface="Arial" pitchFamily="34" charset="0"/>
              </a:rPr>
              <a:t>iPad</a:t>
            </a:r>
            <a:r>
              <a:rPr lang="es-ES" dirty="0" smtClean="0">
                <a:latin typeface="Arial" pitchFamily="34" charset="0"/>
                <a:cs typeface="Arial" pitchFamily="34" charset="0"/>
              </a:rPr>
              <a:t>  conjuntamente con libros de lectura y cuadernos de ejercicios. También emplearán un entorno digital de </a:t>
            </a:r>
            <a:r>
              <a:rPr lang="es-ES" dirty="0" err="1" smtClean="0">
                <a:latin typeface="Arial" pitchFamily="34" charset="0"/>
                <a:cs typeface="Arial" pitchFamily="34" charset="0"/>
              </a:rPr>
              <a:t>UPCnet</a:t>
            </a:r>
            <a:r>
              <a:rPr lang="es-ES" dirty="0" smtClean="0">
                <a:latin typeface="Arial" pitchFamily="34" charset="0"/>
                <a:cs typeface="Arial" pitchFamily="34" charset="0"/>
              </a:rPr>
              <a:t> (una </a:t>
            </a:r>
            <a:r>
              <a:rPr lang="es-ES" dirty="0" err="1" smtClean="0">
                <a:latin typeface="Arial" pitchFamily="34" charset="0"/>
                <a:cs typeface="Arial" pitchFamily="34" charset="0"/>
              </a:rPr>
              <a:t>app</a:t>
            </a:r>
            <a:r>
              <a:rPr lang="es-ES" dirty="0" smtClean="0">
                <a:latin typeface="Arial" pitchFamily="34" charset="0"/>
                <a:cs typeface="Arial" pitchFamily="34" charset="0"/>
              </a:rPr>
              <a:t> que facilita el acceso al campus virtual de la escuela basado en </a:t>
            </a:r>
            <a:r>
              <a:rPr lang="es-ES" dirty="0" err="1" smtClean="0">
                <a:latin typeface="Arial" pitchFamily="34" charset="0"/>
                <a:cs typeface="Arial" pitchFamily="34" charset="0"/>
              </a:rPr>
              <a:t>Moodle</a:t>
            </a:r>
            <a:r>
              <a:rPr lang="es-ES" dirty="0" smtClean="0">
                <a:latin typeface="Arial" pitchFamily="34" charset="0"/>
                <a:cs typeface="Arial" pitchFamily="34" charset="0"/>
              </a:rPr>
              <a:t>). </a:t>
            </a:r>
            <a:r>
              <a:rPr lang="es-ES" dirty="0" err="1" smtClean="0">
                <a:latin typeface="Arial" pitchFamily="34" charset="0"/>
                <a:cs typeface="Arial" pitchFamily="34" charset="0"/>
              </a:rPr>
              <a:t>Cruilla</a:t>
            </a:r>
            <a:r>
              <a:rPr lang="es-ES" dirty="0" smtClean="0">
                <a:latin typeface="Arial" pitchFamily="34" charset="0"/>
                <a:cs typeface="Arial" pitchFamily="34" charset="0"/>
              </a:rPr>
              <a:t> ha preparado libros digitales</a:t>
            </a:r>
          </a:p>
          <a:p>
            <a:r>
              <a:rPr lang="en-US" b="1" i="1" dirty="0" smtClean="0">
                <a:latin typeface="Arial" pitchFamily="34" charset="0"/>
                <a:cs typeface="Arial" pitchFamily="34" charset="0"/>
              </a:rPr>
              <a:t>- En Australia: </a:t>
            </a:r>
            <a:r>
              <a:rPr lang="en-US" b="1" i="1" dirty="0" smtClean="0">
                <a:latin typeface="Arial" pitchFamily="34" charset="0"/>
                <a:cs typeface="Arial" pitchFamily="34" charset="0"/>
                <a:hlinkClick r:id="rId8"/>
              </a:rPr>
              <a:t>The Learning Exchange Diocese of Parramatta</a:t>
            </a:r>
            <a:endParaRPr lang="es-ES" dirty="0" smtClean="0">
              <a:latin typeface="Arial" pitchFamily="34" charset="0"/>
              <a:cs typeface="Arial" pitchFamily="34" charset="0"/>
            </a:endParaRPr>
          </a:p>
          <a:p>
            <a:r>
              <a:rPr lang="en-US" b="1" i="1" dirty="0" smtClean="0">
                <a:latin typeface="Arial" pitchFamily="34" charset="0"/>
                <a:cs typeface="Arial" pitchFamily="34" charset="0"/>
              </a:rPr>
              <a:t>- En </a:t>
            </a:r>
            <a:r>
              <a:rPr lang="en-US" b="1" i="1" dirty="0" err="1" smtClean="0">
                <a:latin typeface="Arial" pitchFamily="34" charset="0"/>
                <a:cs typeface="Arial" pitchFamily="34" charset="0"/>
                <a:hlinkClick r:id="rId9"/>
              </a:rPr>
              <a:t>Francia</a:t>
            </a:r>
            <a:r>
              <a:rPr lang="en-US" b="1" i="1" dirty="0" smtClean="0">
                <a:latin typeface="Arial" pitchFamily="34" charset="0"/>
                <a:cs typeface="Arial" pitchFamily="34" charset="0"/>
              </a:rPr>
              <a:t>:</a:t>
            </a:r>
            <a:r>
              <a:rPr lang="en-US" dirty="0" smtClean="0">
                <a:latin typeface="Arial" pitchFamily="34" charset="0"/>
                <a:cs typeface="Arial" pitchFamily="34" charset="0"/>
              </a:rPr>
              <a:t> &lt;</a:t>
            </a:r>
            <a:r>
              <a:rPr lang="en-US" u="sng" dirty="0" smtClean="0">
                <a:latin typeface="Arial" pitchFamily="34" charset="0"/>
                <a:cs typeface="Arial" pitchFamily="34" charset="0"/>
                <a:hlinkClick r:id="rId9"/>
              </a:rPr>
              <a:t>http://www.ludovia.com/news-158-1034.html</a:t>
            </a:r>
            <a:r>
              <a:rPr lang="en-US" dirty="0" smtClean="0">
                <a:latin typeface="Arial" pitchFamily="34" charset="0"/>
                <a:cs typeface="Arial" pitchFamily="34" charset="0"/>
              </a:rPr>
              <a:t>&gt;</a:t>
            </a:r>
            <a:endParaRPr lang="es-ES" dirty="0" smtClean="0">
              <a:latin typeface="Arial" pitchFamily="34" charset="0"/>
              <a:cs typeface="Arial" pitchFamily="34" charset="0"/>
            </a:endParaRPr>
          </a:p>
          <a:p>
            <a:r>
              <a:rPr lang="en-US" b="1" i="1" dirty="0" smtClean="0">
                <a:latin typeface="Arial" pitchFamily="34" charset="0"/>
                <a:cs typeface="Arial" pitchFamily="34" charset="0"/>
              </a:rPr>
              <a:t>- En </a:t>
            </a:r>
            <a:r>
              <a:rPr lang="en-US" b="1" i="1" dirty="0" err="1" smtClean="0">
                <a:latin typeface="Arial" pitchFamily="34" charset="0"/>
                <a:cs typeface="Arial" pitchFamily="34" charset="0"/>
              </a:rPr>
              <a:t>Inglaterra</a:t>
            </a:r>
            <a:r>
              <a:rPr lang="en-US" b="1" i="1" dirty="0" smtClean="0">
                <a:latin typeface="Arial" pitchFamily="34" charset="0"/>
                <a:cs typeface="Arial" pitchFamily="34" charset="0"/>
              </a:rPr>
              <a:t>:  </a:t>
            </a:r>
            <a:r>
              <a:rPr lang="en-US" b="1" i="1" dirty="0" err="1" smtClean="0">
                <a:latin typeface="Arial" pitchFamily="34" charset="0"/>
                <a:cs typeface="Arial" pitchFamily="34" charset="0"/>
              </a:rPr>
              <a:t>Longfield</a:t>
            </a:r>
            <a:r>
              <a:rPr lang="en-US" b="1" i="1" dirty="0" smtClean="0">
                <a:latin typeface="Arial" pitchFamily="34" charset="0"/>
                <a:cs typeface="Arial" pitchFamily="34" charset="0"/>
              </a:rPr>
              <a:t> Academy</a:t>
            </a:r>
            <a:r>
              <a:rPr lang="en-US" dirty="0" smtClean="0">
                <a:latin typeface="Arial" pitchFamily="34" charset="0"/>
                <a:cs typeface="Arial" pitchFamily="34" charset="0"/>
              </a:rPr>
              <a:t> (Kent, UK)</a:t>
            </a:r>
            <a:endParaRPr lang="es-ES" dirty="0" smtClean="0">
              <a:latin typeface="Arial" pitchFamily="34" charset="0"/>
              <a:cs typeface="Arial" pitchFamily="34" charset="0"/>
            </a:endParaRPr>
          </a:p>
          <a:p>
            <a:r>
              <a:rPr lang="es-ES" b="1" i="1" dirty="0" smtClean="0">
                <a:latin typeface="Arial" pitchFamily="34" charset="0"/>
                <a:cs typeface="Arial" pitchFamily="34" charset="0"/>
              </a:rPr>
              <a:t>- En </a:t>
            </a:r>
            <a:r>
              <a:rPr lang="es-ES" b="1" i="1" dirty="0" smtClean="0">
                <a:latin typeface="Arial" pitchFamily="34" charset="0"/>
                <a:cs typeface="Arial" pitchFamily="34" charset="0"/>
                <a:hlinkClick r:id="rId10"/>
              </a:rPr>
              <a:t>Corea</a:t>
            </a:r>
            <a:r>
              <a:rPr lang="es-ES" dirty="0" smtClean="0">
                <a:latin typeface="Arial" pitchFamily="34" charset="0"/>
                <a:cs typeface="Arial" pitchFamily="34" charset="0"/>
              </a:rPr>
              <a:t> se está desarrollando un plan para proveer a cada estudiante de Primaria y Secundaria con una tableta con contenidos “en la nube” (sustituyendo a los tradicionales libros de texto).</a:t>
            </a:r>
            <a:endParaRPr lang="es-ES" dirty="0">
              <a:latin typeface="Arial" pitchFamily="34" charset="0"/>
              <a:cs typeface="Arial" pitchFamily="34" charset="0"/>
            </a:endParaRPr>
          </a:p>
        </p:txBody>
      </p:sp>
      <p:sp>
        <p:nvSpPr>
          <p:cNvPr id="5" name="4 CuadroTexto"/>
          <p:cNvSpPr txBox="1"/>
          <p:nvPr/>
        </p:nvSpPr>
        <p:spPr>
          <a:xfrm>
            <a:off x="0" y="6516052"/>
            <a:ext cx="9144000" cy="369332"/>
          </a:xfrm>
          <a:prstGeom prst="rect">
            <a:avLst/>
          </a:prstGeom>
          <a:solidFill>
            <a:srgbClr val="FFFF99"/>
          </a:solidFill>
        </p:spPr>
        <p:txBody>
          <a:bodyPr wrap="square" rtlCol="0">
            <a:spAutoFit/>
          </a:bodyPr>
          <a:lstStyle/>
          <a:p>
            <a:pPr algn="ctr"/>
            <a:r>
              <a:rPr lang="es-ES" b="1" i="1" dirty="0" smtClean="0"/>
              <a:t> </a:t>
            </a:r>
            <a:r>
              <a:rPr lang="es-ES" sz="1400" b="1" i="1" dirty="0" smtClean="0">
                <a:latin typeface="Arial" pitchFamily="34" charset="0"/>
                <a:cs typeface="Arial" pitchFamily="34" charset="0"/>
              </a:rPr>
              <a:t>AGRADECERÉ INFORMACIÓN SOBRE CENTROS EXPERIMENTADORES: ¿Qué hacen?, resultados</a:t>
            </a:r>
            <a:endParaRPr lang="ca-ES" sz="1400" dirty="0">
              <a:latin typeface="Arial" pitchFamily="34" charset="0"/>
              <a:cs typeface="Arial" pitchFamily="34" charset="0"/>
            </a:endParaRP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smtClean="0"/>
              <a:t>Pere </a:t>
            </a:r>
            <a:r>
              <a:rPr lang="es-ES" sz="1200" dirty="0" err="1" smtClean="0"/>
              <a:t>Marquès</a:t>
            </a:r>
            <a:r>
              <a:rPr lang="es-ES" sz="1200" dirty="0" smtClean="0"/>
              <a:t> (20102</a:t>
            </a:r>
            <a:endParaRPr lang="es-ES" sz="1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¿QUIERES COLABORAR EN UNA INVESTIGACIÓN? </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251520" y="1128801"/>
            <a:ext cx="8496944" cy="5324535"/>
          </a:xfrm>
          <a:prstGeom prst="rect">
            <a:avLst/>
          </a:prstGeom>
          <a:noFill/>
        </p:spPr>
        <p:txBody>
          <a:bodyPr wrap="square" rtlCol="0">
            <a:spAutoFit/>
          </a:bodyPr>
          <a:lstStyle/>
          <a:p>
            <a:pPr algn="ctr"/>
            <a:r>
              <a:rPr lang="es-ES" sz="2000" i="1" dirty="0" smtClean="0">
                <a:latin typeface="Arial" pitchFamily="34" charset="0"/>
                <a:cs typeface="Arial" pitchFamily="34" charset="0"/>
              </a:rPr>
              <a:t>El grupo </a:t>
            </a:r>
            <a:r>
              <a:rPr lang="es-ES" sz="2000" i="1" dirty="0" smtClean="0">
                <a:latin typeface="Arial" pitchFamily="34" charset="0"/>
                <a:cs typeface="Arial" pitchFamily="34" charset="0"/>
                <a:hlinkClick r:id="rId2"/>
              </a:rPr>
              <a:t>DIM</a:t>
            </a:r>
            <a:r>
              <a:rPr lang="es-ES" sz="2000" i="1" dirty="0" smtClean="0">
                <a:latin typeface="Arial" pitchFamily="34" charset="0"/>
                <a:cs typeface="Arial" pitchFamily="34" charset="0"/>
              </a:rPr>
              <a:t> realizará el curso 2013-14 una </a:t>
            </a:r>
            <a:r>
              <a:rPr lang="es-ES" sz="2000" i="1" dirty="0" err="1" smtClean="0">
                <a:latin typeface="Arial" pitchFamily="34" charset="0"/>
                <a:cs typeface="Arial" pitchFamily="34" charset="0"/>
              </a:rPr>
              <a:t>metainvestigación</a:t>
            </a:r>
            <a:r>
              <a:rPr lang="es-ES" sz="2000" i="1" dirty="0" smtClean="0">
                <a:latin typeface="Arial" pitchFamily="34" charset="0"/>
                <a:cs typeface="Arial" pitchFamily="34" charset="0"/>
              </a:rPr>
              <a:t> sobre el </a:t>
            </a:r>
            <a:r>
              <a:rPr lang="es-ES" sz="2000" b="1" i="1" dirty="0" smtClean="0">
                <a:solidFill>
                  <a:srgbClr val="C00000"/>
                </a:solidFill>
                <a:latin typeface="Arial" pitchFamily="34" charset="0"/>
                <a:cs typeface="Arial" pitchFamily="34" charset="0"/>
              </a:rPr>
              <a:t>uso educativo de las tabletas digitales en las aulas</a:t>
            </a:r>
            <a:endParaRPr lang="es-ES" sz="2000" i="1" dirty="0" smtClean="0">
              <a:latin typeface="Arial" pitchFamily="34" charset="0"/>
              <a:cs typeface="Arial" pitchFamily="34" charset="0"/>
            </a:endParaRPr>
          </a:p>
          <a:p>
            <a:pPr algn="ctr"/>
            <a:endParaRPr lang="es-ES" sz="2000" i="1" dirty="0" smtClean="0">
              <a:latin typeface="Arial" pitchFamily="34" charset="0"/>
              <a:cs typeface="Arial" pitchFamily="34" charset="0"/>
            </a:endParaRPr>
          </a:p>
          <a:p>
            <a:pPr algn="ctr"/>
            <a:r>
              <a:rPr lang="es-ES" sz="2000" i="1" dirty="0" smtClean="0">
                <a:latin typeface="Arial" pitchFamily="34" charset="0"/>
                <a:cs typeface="Arial" pitchFamily="34" charset="0"/>
              </a:rPr>
              <a:t>Invitamos a participar a todos los centros y profesores </a:t>
            </a:r>
            <a:br>
              <a:rPr lang="es-ES" sz="2000" i="1" dirty="0" smtClean="0">
                <a:latin typeface="Arial" pitchFamily="34" charset="0"/>
                <a:cs typeface="Arial" pitchFamily="34" charset="0"/>
              </a:rPr>
            </a:br>
            <a:r>
              <a:rPr lang="es-ES" sz="2000" i="1" dirty="0" smtClean="0">
                <a:latin typeface="Arial" pitchFamily="34" charset="0"/>
                <a:cs typeface="Arial" pitchFamily="34" charset="0"/>
              </a:rPr>
              <a:t>que ya están experimentando con ellas</a:t>
            </a:r>
          </a:p>
          <a:p>
            <a:pPr algn="ctr"/>
            <a:endParaRPr lang="es-ES" sz="2000" i="1" dirty="0" smtClean="0">
              <a:latin typeface="Arial" pitchFamily="34" charset="0"/>
              <a:cs typeface="Arial" pitchFamily="34" charset="0"/>
            </a:endParaRPr>
          </a:p>
          <a:p>
            <a:pPr algn="ctr"/>
            <a:r>
              <a:rPr lang="es-ES" sz="2000" i="1" dirty="0" smtClean="0">
                <a:latin typeface="Arial" pitchFamily="34" charset="0"/>
                <a:cs typeface="Arial" pitchFamily="34" charset="0"/>
              </a:rPr>
              <a:t>Uniendo los resultados de las experiencias de todos sabremos más sobre cómo usar las tabletas en Educación</a:t>
            </a:r>
          </a:p>
          <a:p>
            <a:pPr algn="ctr"/>
            <a:endParaRPr lang="es-ES" sz="2000" i="1" dirty="0" smtClean="0">
              <a:latin typeface="Arial" pitchFamily="34" charset="0"/>
              <a:cs typeface="Arial" pitchFamily="34" charset="0"/>
            </a:endParaRPr>
          </a:p>
          <a:p>
            <a:pPr algn="ctr">
              <a:buFontTx/>
              <a:buChar char="-"/>
            </a:pPr>
            <a:r>
              <a:rPr lang="es-ES" sz="2000" i="1" dirty="0" smtClean="0">
                <a:latin typeface="Arial" pitchFamily="34" charset="0"/>
                <a:cs typeface="Arial" pitchFamily="34" charset="0"/>
              </a:rPr>
              <a:t>El </a:t>
            </a:r>
            <a:r>
              <a:rPr lang="es-ES" sz="2000" i="1" dirty="0" smtClean="0">
                <a:solidFill>
                  <a:srgbClr val="C00000"/>
                </a:solidFill>
                <a:latin typeface="Arial" pitchFamily="34" charset="0"/>
                <a:cs typeface="Arial" pitchFamily="34" charset="0"/>
              </a:rPr>
              <a:t>compromiso</a:t>
            </a:r>
            <a:r>
              <a:rPr lang="es-ES" sz="2000" i="1" dirty="0" smtClean="0">
                <a:latin typeface="Arial" pitchFamily="34" charset="0"/>
                <a:cs typeface="Arial" pitchFamily="34" charset="0"/>
              </a:rPr>
              <a:t> de los participantes será contestar a DIM dos cuestionarios (en noviembre y mayo)</a:t>
            </a:r>
          </a:p>
          <a:p>
            <a:pPr algn="ctr">
              <a:buFontTx/>
              <a:buChar char="-"/>
            </a:pPr>
            <a:endParaRPr lang="es-ES" sz="2000" i="1" dirty="0" smtClean="0">
              <a:latin typeface="Arial" pitchFamily="34" charset="0"/>
              <a:cs typeface="Arial" pitchFamily="34" charset="0"/>
            </a:endParaRPr>
          </a:p>
          <a:p>
            <a:pPr algn="ctr"/>
            <a:r>
              <a:rPr lang="es-ES" sz="2000" i="1" dirty="0" smtClean="0">
                <a:latin typeface="Arial" pitchFamily="34" charset="0"/>
                <a:cs typeface="Arial" pitchFamily="34" charset="0"/>
              </a:rPr>
              <a:t>- Y </a:t>
            </a:r>
            <a:r>
              <a:rPr lang="es-ES" sz="2000" i="1" dirty="0" smtClean="0">
                <a:solidFill>
                  <a:srgbClr val="C00000"/>
                </a:solidFill>
                <a:latin typeface="Arial" pitchFamily="34" charset="0"/>
                <a:cs typeface="Arial" pitchFamily="34" charset="0"/>
              </a:rPr>
              <a:t>DIM ofrecerá </a:t>
            </a:r>
            <a:r>
              <a:rPr lang="es-ES" sz="2000" i="1" dirty="0" smtClean="0">
                <a:latin typeface="Arial" pitchFamily="34" charset="0"/>
                <a:cs typeface="Arial" pitchFamily="34" charset="0"/>
              </a:rPr>
              <a:t>formación y apoyo desde </a:t>
            </a:r>
            <a:r>
              <a:rPr lang="es-ES" i="1" dirty="0" smtClean="0">
                <a:latin typeface="Arial" pitchFamily="34" charset="0"/>
                <a:cs typeface="Arial" pitchFamily="34" charset="0"/>
                <a:hlinkClick r:id="rId3"/>
              </a:rPr>
              <a:t>EL PORTAL DE LAS TABLETAS </a:t>
            </a:r>
            <a:r>
              <a:rPr lang="es-ES" i="1" dirty="0" smtClean="0">
                <a:latin typeface="Arial" pitchFamily="34" charset="0"/>
                <a:cs typeface="Arial" pitchFamily="34" charset="0"/>
              </a:rPr>
              <a:t/>
            </a:r>
            <a:br>
              <a:rPr lang="es-ES" i="1" dirty="0" smtClean="0">
                <a:latin typeface="Arial" pitchFamily="34" charset="0"/>
                <a:cs typeface="Arial" pitchFamily="34" charset="0"/>
              </a:rPr>
            </a:br>
            <a:r>
              <a:rPr lang="es-ES" sz="2000" i="1" dirty="0" smtClean="0">
                <a:latin typeface="Arial" pitchFamily="34" charset="0"/>
                <a:cs typeface="Arial" pitchFamily="34" charset="0"/>
              </a:rPr>
              <a:t>(y si obtenemos patrocinio, también un seminario presencial en cada centro) </a:t>
            </a:r>
          </a:p>
          <a:p>
            <a:pPr algn="ctr"/>
            <a:r>
              <a:rPr lang="es-ES" sz="2000" i="1" dirty="0" smtClean="0">
                <a:latin typeface="Arial" pitchFamily="34" charset="0"/>
                <a:cs typeface="Arial" pitchFamily="34" charset="0"/>
              </a:rPr>
              <a:t> </a:t>
            </a:r>
          </a:p>
          <a:p>
            <a:endParaRPr lang="es-ES" sz="2000" i="1" dirty="0" smtClean="0">
              <a:latin typeface="Arial" pitchFamily="34" charset="0"/>
              <a:cs typeface="Arial" pitchFamily="34" charset="0"/>
            </a:endParaRPr>
          </a:p>
        </p:txBody>
      </p:sp>
      <p:sp>
        <p:nvSpPr>
          <p:cNvPr id="5" name="4 CuadroTexto"/>
          <p:cNvSpPr txBox="1"/>
          <p:nvPr/>
        </p:nvSpPr>
        <p:spPr>
          <a:xfrm>
            <a:off x="0" y="6516052"/>
            <a:ext cx="9144000" cy="369332"/>
          </a:xfrm>
          <a:prstGeom prst="rect">
            <a:avLst/>
          </a:prstGeom>
          <a:solidFill>
            <a:srgbClr val="FFFF99"/>
          </a:solidFill>
        </p:spPr>
        <p:txBody>
          <a:bodyPr wrap="square" rtlCol="0">
            <a:spAutoFit/>
          </a:bodyPr>
          <a:lstStyle/>
          <a:p>
            <a:pPr algn="ctr"/>
            <a:r>
              <a:rPr lang="es-ES" b="1" i="1" dirty="0" smtClean="0">
                <a:latin typeface="Arial" pitchFamily="34" charset="0"/>
                <a:cs typeface="Arial" pitchFamily="34" charset="0"/>
              </a:rPr>
              <a:t> Los interesados en participar, contactar con &lt;peremarques@pangea.org&gt;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0" y="6239053"/>
            <a:ext cx="9144000" cy="646331"/>
          </a:xfrm>
          <a:prstGeom prst="rect">
            <a:avLst/>
          </a:prstGeom>
          <a:solidFill>
            <a:srgbClr val="FFFF99"/>
          </a:solidFill>
        </p:spPr>
        <p:txBody>
          <a:bodyPr wrap="square" rtlCol="0">
            <a:spAutoFit/>
          </a:bodyPr>
          <a:lstStyle/>
          <a:p>
            <a:pPr algn="ctr"/>
            <a:r>
              <a:rPr lang="es-ES" b="1" i="1" dirty="0" smtClean="0"/>
              <a:t> </a:t>
            </a:r>
            <a:r>
              <a:rPr lang="es-ES" b="1" i="1" dirty="0" smtClean="0"/>
              <a:t>O</a:t>
            </a:r>
            <a:r>
              <a:rPr lang="es-ES" b="1" i="1" dirty="0" smtClean="0"/>
              <a:t> el profesorado tiene una adecuada formación técnica</a:t>
            </a:r>
            <a:r>
              <a:rPr lang="es-ES" i="1" dirty="0" smtClean="0"/>
              <a:t> (manejo) </a:t>
            </a:r>
            <a:r>
              <a:rPr lang="es-ES" b="1" i="1" dirty="0" smtClean="0"/>
              <a:t>y didáctica </a:t>
            </a:r>
            <a:r>
              <a:rPr lang="es-ES" i="1" dirty="0" smtClean="0"/>
              <a:t>(buenas actividades de aprendizaje)</a:t>
            </a:r>
            <a:r>
              <a:rPr lang="es-ES" b="1" i="1" dirty="0" smtClean="0"/>
              <a:t> … o no funcionará la innovación</a:t>
            </a:r>
            <a:endParaRPr lang="es-ES" b="1" i="1" dirty="0" smtClean="0"/>
          </a:p>
        </p:txBody>
      </p:sp>
      <p:sp>
        <p:nvSpPr>
          <p:cNvPr id="4" name="Rectangle 2"/>
          <p:cNvSpPr txBox="1">
            <a:spLocks noChangeArrowheads="1"/>
          </p:cNvSpPr>
          <p:nvPr/>
        </p:nvSpPr>
        <p:spPr>
          <a:xfrm>
            <a:off x="0" y="0"/>
            <a:ext cx="9144000" cy="428625"/>
          </a:xfrm>
          <a:prstGeom prst="rect">
            <a:avLst/>
          </a:prstGeom>
        </p:spPr>
        <p:txBody>
          <a:bodyPr/>
          <a:lstStyle/>
          <a:p>
            <a:pPr algn="ctr">
              <a:defRPr/>
            </a:pPr>
            <a:r>
              <a:rPr lang="es-ES" sz="23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PROPUESTA DE FORMACIÓN EN TABLETAS PARA DOCENTES</a:t>
            </a:r>
            <a:endParaRPr lang="es-ES" sz="23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72008" y="580320"/>
            <a:ext cx="9036496" cy="5647700"/>
          </a:xfrm>
          <a:prstGeom prst="rect">
            <a:avLst/>
          </a:prstGeom>
          <a:noFill/>
        </p:spPr>
        <p:txBody>
          <a:bodyPr wrap="square" rtlCol="0">
            <a:spAutoFit/>
          </a:bodyPr>
          <a:lstStyle/>
          <a:p>
            <a:pPr>
              <a:spcAft>
                <a:spcPts val="600"/>
              </a:spcAft>
            </a:pPr>
            <a:r>
              <a:rPr lang="es-ES" sz="2000" b="1" dirty="0" smtClean="0">
                <a:solidFill>
                  <a:srgbClr val="0000CC"/>
                </a:solidFill>
                <a:latin typeface="Arial" pitchFamily="34" charset="0"/>
                <a:cs typeface="Arial" pitchFamily="34" charset="0"/>
              </a:rPr>
              <a:t>1</a:t>
            </a:r>
            <a:r>
              <a:rPr lang="es-ES" sz="2000" b="1" dirty="0" smtClean="0">
                <a:solidFill>
                  <a:srgbClr val="0000CC"/>
                </a:solidFill>
                <a:latin typeface="Arial" pitchFamily="34" charset="0"/>
                <a:cs typeface="Arial" pitchFamily="34" charset="0"/>
              </a:rPr>
              <a:t>.- Aspectos técnicos. Manejo.</a:t>
            </a:r>
            <a:endParaRPr lang="es-ES" sz="2000" dirty="0" smtClean="0">
              <a:solidFill>
                <a:srgbClr val="0000CC"/>
              </a:solidFill>
              <a:latin typeface="Arial" pitchFamily="34" charset="0"/>
              <a:cs typeface="Arial" pitchFamily="34" charset="0"/>
            </a:endParaRPr>
          </a:p>
          <a:p>
            <a:pPr lvl="1" algn="just">
              <a:buFontTx/>
              <a:buChar char="-"/>
            </a:pPr>
            <a:r>
              <a:rPr lang="es-ES" dirty="0" smtClean="0">
                <a:latin typeface="Arial" pitchFamily="34" charset="0"/>
                <a:cs typeface="Arial" pitchFamily="34" charset="0"/>
              </a:rPr>
              <a:t>Características y configuración</a:t>
            </a:r>
            <a:r>
              <a:rPr lang="es-ES" dirty="0" smtClean="0">
                <a:latin typeface="Arial" pitchFamily="34" charset="0"/>
                <a:cs typeface="Arial" pitchFamily="34" charset="0"/>
              </a:rPr>
              <a:t>: </a:t>
            </a:r>
            <a:r>
              <a:rPr lang="es-ES" i="1" dirty="0" smtClean="0">
                <a:latin typeface="Arial" pitchFamily="34" charset="0"/>
                <a:cs typeface="Arial" pitchFamily="34" charset="0"/>
              </a:rPr>
              <a:t>seguridad, fecha/hora, ajustes, </a:t>
            </a:r>
            <a:r>
              <a:rPr lang="es-ES" i="1" dirty="0" err="1" smtClean="0">
                <a:latin typeface="Arial" pitchFamily="34" charset="0"/>
                <a:cs typeface="Arial" pitchFamily="34" charset="0"/>
              </a:rPr>
              <a:t>geolocalización</a:t>
            </a:r>
            <a:r>
              <a:rPr lang="es-ES" i="1" dirty="0" smtClean="0">
                <a:latin typeface="Arial" pitchFamily="34" charset="0"/>
                <a:cs typeface="Arial" pitchFamily="34" charset="0"/>
              </a:rPr>
              <a:t>…</a:t>
            </a:r>
          </a:p>
          <a:p>
            <a:pPr lvl="1" algn="just">
              <a:buFontTx/>
              <a:buChar char="-"/>
            </a:pPr>
            <a:r>
              <a:rPr lang="es-ES" dirty="0" smtClean="0">
                <a:latin typeface="Arial" pitchFamily="34" charset="0"/>
                <a:cs typeface="Arial" pitchFamily="34" charset="0"/>
              </a:rPr>
              <a:t> Conexiones a las redes </a:t>
            </a:r>
            <a:r>
              <a:rPr lang="es-ES" i="1" dirty="0" smtClean="0">
                <a:latin typeface="Arial" pitchFamily="34" charset="0"/>
                <a:cs typeface="Arial" pitchFamily="34" charset="0"/>
              </a:rPr>
              <a:t>(3G, </a:t>
            </a:r>
            <a:r>
              <a:rPr lang="es-ES" i="1" dirty="0" err="1" smtClean="0">
                <a:latin typeface="Arial" pitchFamily="34" charset="0"/>
                <a:cs typeface="Arial" pitchFamily="34" charset="0"/>
              </a:rPr>
              <a:t>WIFI</a:t>
            </a:r>
            <a:r>
              <a:rPr lang="es-ES" i="1" dirty="0" smtClean="0">
                <a:latin typeface="Arial" pitchFamily="34" charset="0"/>
                <a:cs typeface="Arial" pitchFamily="34" charset="0"/>
              </a:rPr>
              <a:t>, </a:t>
            </a:r>
            <a:r>
              <a:rPr lang="es-ES" i="1" dirty="0" err="1" smtClean="0">
                <a:latin typeface="Arial" pitchFamily="34" charset="0"/>
                <a:cs typeface="Arial" pitchFamily="34" charset="0"/>
              </a:rPr>
              <a:t>bluetooth</a:t>
            </a:r>
            <a:r>
              <a:rPr lang="es-ES" i="1" dirty="0" smtClean="0">
                <a:latin typeface="Arial" pitchFamily="34" charset="0"/>
                <a:cs typeface="Arial" pitchFamily="34" charset="0"/>
              </a:rPr>
              <a:t>…)</a:t>
            </a:r>
          </a:p>
          <a:p>
            <a:pPr lvl="1" algn="just"/>
            <a:r>
              <a:rPr lang="es-ES" dirty="0" smtClean="0">
                <a:latin typeface="Arial" pitchFamily="34" charset="0"/>
                <a:cs typeface="Arial" pitchFamily="34" charset="0"/>
              </a:rPr>
              <a:t>- Entrada de texto,  voz e imagen. La cámara de fotos y vídeo, uso del escáner OCR y de los códigos </a:t>
            </a:r>
            <a:r>
              <a:rPr lang="es-ES" dirty="0" err="1" smtClean="0">
                <a:latin typeface="Arial" pitchFamily="34" charset="0"/>
                <a:cs typeface="Arial" pitchFamily="34" charset="0"/>
              </a:rPr>
              <a:t>QR</a:t>
            </a:r>
            <a:r>
              <a:rPr lang="es-ES" dirty="0" smtClean="0">
                <a:latin typeface="Arial" pitchFamily="34" charset="0"/>
                <a:cs typeface="Arial" pitchFamily="34" charset="0"/>
              </a:rPr>
              <a:t>.</a:t>
            </a:r>
          </a:p>
          <a:p>
            <a:pPr lvl="1" algn="just"/>
            <a:r>
              <a:rPr lang="es-ES" dirty="0" smtClean="0">
                <a:latin typeface="Arial" pitchFamily="34" charset="0"/>
                <a:cs typeface="Arial" pitchFamily="34" charset="0"/>
              </a:rPr>
              <a:t>- Sincronización de cuentas: </a:t>
            </a:r>
            <a:r>
              <a:rPr lang="es-ES" i="1" dirty="0" smtClean="0">
                <a:latin typeface="Arial" pitchFamily="34" charset="0"/>
                <a:cs typeface="Arial" pitchFamily="34" charset="0"/>
              </a:rPr>
              <a:t>correo, contactos, calendario, redes sociales…</a:t>
            </a:r>
          </a:p>
          <a:p>
            <a:pPr lvl="1" algn="just"/>
            <a:r>
              <a:rPr lang="es-ES" dirty="0" smtClean="0">
                <a:latin typeface="Arial" pitchFamily="34" charset="0"/>
                <a:cs typeface="Arial" pitchFamily="34" charset="0"/>
              </a:rPr>
              <a:t>- Las aplicaciones y los datos. Gestión de archivos y carpetas </a:t>
            </a:r>
            <a:r>
              <a:rPr lang="es-ES" i="1" dirty="0" smtClean="0">
                <a:latin typeface="Arial" pitchFamily="34" charset="0"/>
                <a:cs typeface="Arial" pitchFamily="34" charset="0"/>
              </a:rPr>
              <a:t>(en local, memoria </a:t>
            </a:r>
            <a:r>
              <a:rPr lang="es-ES" i="1" dirty="0" err="1" smtClean="0">
                <a:latin typeface="Arial" pitchFamily="34" charset="0"/>
                <a:cs typeface="Arial" pitchFamily="34" charset="0"/>
              </a:rPr>
              <a:t>SD</a:t>
            </a:r>
            <a:r>
              <a:rPr lang="es-ES" i="1" dirty="0" smtClean="0">
                <a:latin typeface="Arial" pitchFamily="34" charset="0"/>
                <a:cs typeface="Arial" pitchFamily="34" charset="0"/>
              </a:rPr>
              <a:t> y en la nube).</a:t>
            </a:r>
            <a:r>
              <a:rPr lang="es-ES" dirty="0" smtClean="0">
                <a:latin typeface="Arial" pitchFamily="34" charset="0"/>
                <a:cs typeface="Arial" pitchFamily="34" charset="0"/>
              </a:rPr>
              <a:t> Conexión al PC </a:t>
            </a:r>
            <a:r>
              <a:rPr lang="es-ES" i="1" dirty="0" smtClean="0">
                <a:latin typeface="Arial" pitchFamily="34" charset="0"/>
                <a:cs typeface="Arial" pitchFamily="34" charset="0"/>
              </a:rPr>
              <a:t>(cable USB, </a:t>
            </a:r>
            <a:r>
              <a:rPr lang="es-ES" i="1" dirty="0" err="1" smtClean="0">
                <a:latin typeface="Arial" pitchFamily="34" charset="0"/>
                <a:cs typeface="Arial" pitchFamily="34" charset="0"/>
              </a:rPr>
              <a:t>bluetooth</a:t>
            </a:r>
            <a:r>
              <a:rPr lang="es-ES" i="1" dirty="0" smtClean="0">
                <a:latin typeface="Arial" pitchFamily="34" charset="0"/>
                <a:cs typeface="Arial" pitchFamily="34" charset="0"/>
              </a:rPr>
              <a:t>)</a:t>
            </a:r>
          </a:p>
          <a:p>
            <a:pPr lvl="1" algn="just"/>
            <a:r>
              <a:rPr lang="es-ES" dirty="0" smtClean="0">
                <a:latin typeface="Arial" pitchFamily="34" charset="0"/>
                <a:cs typeface="Arial" pitchFamily="34" charset="0"/>
              </a:rPr>
              <a:t>- Personalización del escritorio. Mantenimiento de la tableta.</a:t>
            </a:r>
          </a:p>
          <a:p>
            <a:pPr lvl="1" algn="just"/>
            <a:r>
              <a:rPr lang="es-ES" dirty="0" smtClean="0">
                <a:latin typeface="Arial" pitchFamily="34" charset="0"/>
                <a:cs typeface="Arial" pitchFamily="34" charset="0"/>
              </a:rPr>
              <a:t>- Descarga de aplicaciones desde el “</a:t>
            </a:r>
            <a:r>
              <a:rPr lang="es-ES" dirty="0" err="1" smtClean="0">
                <a:latin typeface="Arial" pitchFamily="34" charset="0"/>
                <a:cs typeface="Arial" pitchFamily="34" charset="0"/>
              </a:rPr>
              <a:t>market</a:t>
            </a:r>
            <a:r>
              <a:rPr lang="es-ES" dirty="0" smtClean="0">
                <a:latin typeface="Arial" pitchFamily="34" charset="0"/>
                <a:cs typeface="Arial" pitchFamily="34" charset="0"/>
              </a:rPr>
              <a:t>”. Instalación. Actualizaciones. Almacenamiento en la memoria interna o en </a:t>
            </a:r>
            <a:r>
              <a:rPr lang="es-ES" dirty="0" err="1" smtClean="0">
                <a:latin typeface="Arial" pitchFamily="34" charset="0"/>
                <a:cs typeface="Arial" pitchFamily="34" charset="0"/>
              </a:rPr>
              <a:t>SD</a:t>
            </a:r>
            <a:r>
              <a:rPr lang="es-ES" dirty="0" smtClean="0">
                <a:latin typeface="Arial" pitchFamily="34" charset="0"/>
                <a:cs typeface="Arial" pitchFamily="34" charset="0"/>
              </a:rPr>
              <a:t>.</a:t>
            </a:r>
          </a:p>
          <a:p>
            <a:pPr lvl="1" algn="just"/>
            <a:r>
              <a:rPr lang="es-ES" dirty="0" smtClean="0">
                <a:latin typeface="Arial" pitchFamily="34" charset="0"/>
                <a:cs typeface="Arial" pitchFamily="34" charset="0"/>
              </a:rPr>
              <a:t>- Aplicaciones: </a:t>
            </a:r>
            <a:r>
              <a:rPr lang="es-ES" i="1" dirty="0" smtClean="0">
                <a:latin typeface="Arial" pitchFamily="34" charset="0"/>
                <a:cs typeface="Arial" pitchFamily="34" charset="0"/>
              </a:rPr>
              <a:t>navegador, gestión de correo, mapas, anotaciones, reproducir imagen, sonido y vídeo, ofimática, notas, traductor. </a:t>
            </a:r>
            <a:r>
              <a:rPr lang="es-ES" dirty="0" smtClean="0">
                <a:latin typeface="Arial" pitchFamily="34" charset="0"/>
                <a:cs typeface="Arial" pitchFamily="34" charset="0"/>
              </a:rPr>
              <a:t>Opciones de almacenamiento, “compartir con”…</a:t>
            </a:r>
          </a:p>
          <a:p>
            <a:pPr algn="just">
              <a:spcBef>
                <a:spcPts val="600"/>
              </a:spcBef>
              <a:spcAft>
                <a:spcPts val="600"/>
              </a:spcAft>
            </a:pPr>
            <a:r>
              <a:rPr lang="es-ES" sz="2000" b="1" dirty="0" smtClean="0">
                <a:solidFill>
                  <a:srgbClr val="0000CC"/>
                </a:solidFill>
                <a:latin typeface="Arial" pitchFamily="34" charset="0"/>
                <a:cs typeface="Arial" pitchFamily="34" charset="0"/>
              </a:rPr>
              <a:t>2.- Utilización didáctica de las tabletas</a:t>
            </a:r>
            <a:r>
              <a:rPr lang="es-ES" sz="1600" dirty="0" smtClean="0">
                <a:latin typeface="Arial" pitchFamily="34" charset="0"/>
                <a:cs typeface="Arial" pitchFamily="34" charset="0"/>
              </a:rPr>
              <a:t>  (en base a esta presentación multimedia)</a:t>
            </a:r>
            <a:endParaRPr lang="es-ES" sz="2000" dirty="0" smtClean="0">
              <a:latin typeface="Arial" pitchFamily="34" charset="0"/>
              <a:cs typeface="Arial" pitchFamily="34" charset="0"/>
            </a:endParaRPr>
          </a:p>
          <a:p>
            <a:pPr lvl="1" algn="just"/>
            <a:r>
              <a:rPr lang="es-ES" dirty="0" smtClean="0">
                <a:latin typeface="Arial" pitchFamily="34" charset="0"/>
                <a:cs typeface="Arial" pitchFamily="34" charset="0"/>
              </a:rPr>
              <a:t>- Ventajas y problemáticas que puede comportar su uso educativo.</a:t>
            </a:r>
          </a:p>
          <a:p>
            <a:pPr lvl="1" algn="just"/>
            <a:r>
              <a:rPr lang="es-ES" dirty="0" smtClean="0">
                <a:latin typeface="Arial" pitchFamily="34" charset="0"/>
                <a:cs typeface="Arial" pitchFamily="34" charset="0"/>
              </a:rPr>
              <a:t>- Orientaciones generales para su uso didáctico.</a:t>
            </a:r>
          </a:p>
          <a:p>
            <a:pPr lvl="1" algn="just">
              <a:buFontTx/>
              <a:buChar char="-"/>
            </a:pPr>
            <a:r>
              <a:rPr lang="es-ES" dirty="0" smtClean="0">
                <a:latin typeface="Arial" pitchFamily="34" charset="0"/>
                <a:cs typeface="Arial" pitchFamily="34" charset="0"/>
              </a:rPr>
              <a:t> Modelos de aplicación didáctica</a:t>
            </a:r>
          </a:p>
          <a:p>
            <a:pPr lvl="1" algn="just">
              <a:buFontTx/>
              <a:buChar char="-"/>
            </a:pPr>
            <a:r>
              <a:rPr lang="es-ES" dirty="0" smtClean="0">
                <a:latin typeface="Arial" pitchFamily="34" charset="0"/>
                <a:cs typeface="Arial" pitchFamily="34" charset="0"/>
              </a:rPr>
              <a:t> Aplicaciones de interés </a:t>
            </a:r>
            <a:r>
              <a:rPr lang="es-ES" dirty="0" smtClean="0">
                <a:latin typeface="Arial" pitchFamily="34" charset="0"/>
                <a:cs typeface="Arial" pitchFamily="34" charset="0"/>
              </a:rPr>
              <a:t>educativo</a:t>
            </a:r>
            <a:endParaRPr lang="es-ES" dirty="0" smtClean="0">
              <a:latin typeface="Arial" pitchFamily="34" charset="0"/>
              <a:cs typeface="Arial" pitchFamily="34" charset="0"/>
            </a:endParaRPr>
          </a:p>
        </p:txBody>
      </p:sp>
      <p:sp>
        <p:nvSpPr>
          <p:cNvPr id="6" name="Text Box 5"/>
          <p:cNvSpPr txBox="1">
            <a:spLocks noChangeArrowheads="1"/>
          </p:cNvSpPr>
          <p:nvPr/>
        </p:nvSpPr>
        <p:spPr bwMode="auto">
          <a:xfrm>
            <a:off x="7596336" y="6609159"/>
            <a:ext cx="1550863" cy="276999"/>
          </a:xfrm>
          <a:prstGeom prst="rect">
            <a:avLst/>
          </a:prstGeom>
          <a:noFill/>
          <a:ln w="9525">
            <a:noFill/>
            <a:miter lim="800000"/>
            <a:headEnd/>
            <a:tailEnd/>
          </a:ln>
        </p:spPr>
        <p:txBody>
          <a:bodyPr wrap="square">
            <a:spAutoFit/>
          </a:bodyPr>
          <a:lstStyle/>
          <a:p>
            <a:pPr>
              <a:spcBef>
                <a:spcPct val="50000"/>
              </a:spcBef>
            </a:pPr>
            <a:r>
              <a:rPr lang="es-ES" sz="1200" dirty="0" smtClean="0"/>
              <a:t>Pere </a:t>
            </a:r>
            <a:r>
              <a:rPr lang="es-ES" sz="1200" dirty="0" err="1" smtClean="0"/>
              <a:t>Marquès</a:t>
            </a:r>
            <a:r>
              <a:rPr lang="es-ES" sz="1200" dirty="0" smtClean="0"/>
              <a:t> (2012)</a:t>
            </a:r>
            <a:endParaRPr lang="es-ES"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FUENTES DE INFORMACIÓN - 1/2</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0" y="340196"/>
            <a:ext cx="9144000" cy="6617196"/>
          </a:xfrm>
          <a:prstGeom prst="rect">
            <a:avLst/>
          </a:prstGeom>
          <a:noFill/>
        </p:spPr>
        <p:txBody>
          <a:bodyPr wrap="square" rtlCol="0">
            <a:spAutoFit/>
          </a:bodyPr>
          <a:lstStyle/>
          <a:p>
            <a:endParaRPr lang="es-ES" sz="2400" i="1" dirty="0" smtClean="0"/>
          </a:p>
          <a:p>
            <a:pPr lvl="0"/>
            <a:r>
              <a:rPr lang="es-ES" b="1" dirty="0" smtClean="0">
                <a:solidFill>
                  <a:srgbClr val="C00000"/>
                </a:solidFill>
              </a:rPr>
              <a:t> </a:t>
            </a:r>
            <a:r>
              <a:rPr lang="es-ES" sz="1400" dirty="0" smtClean="0">
                <a:latin typeface="Arial" pitchFamily="34" charset="0"/>
                <a:cs typeface="Arial" pitchFamily="34" charset="0"/>
              </a:rPr>
              <a:t>ANDREA-</a:t>
            </a:r>
            <a:r>
              <a:rPr lang="es-ES" sz="1400" dirty="0" err="1" smtClean="0">
                <a:latin typeface="Arial" pitchFamily="34" charset="0"/>
                <a:cs typeface="Arial" pitchFamily="34" charset="0"/>
              </a:rPr>
              <a:t>BLOGGER</a:t>
            </a:r>
            <a:r>
              <a:rPr lang="es-ES" sz="1400" dirty="0" smtClean="0">
                <a:latin typeface="Arial" pitchFamily="34" charset="0"/>
                <a:cs typeface="Arial" pitchFamily="34" charset="0"/>
              </a:rPr>
              <a:t> (2011). </a:t>
            </a:r>
            <a:r>
              <a:rPr lang="es-ES" sz="1400" i="1" dirty="0" err="1" smtClean="0">
                <a:latin typeface="Arial" pitchFamily="34" charset="0"/>
                <a:cs typeface="Arial" pitchFamily="34" charset="0"/>
              </a:rPr>
              <a:t>OLPC</a:t>
            </a:r>
            <a:r>
              <a:rPr lang="es-ES" sz="1400" i="1" dirty="0" smtClean="0">
                <a:latin typeface="Arial" pitchFamily="34" charset="0"/>
                <a:cs typeface="Arial" pitchFamily="34" charset="0"/>
              </a:rPr>
              <a:t> </a:t>
            </a:r>
            <a:r>
              <a:rPr lang="es-ES" sz="1400" i="1" dirty="0" err="1" smtClean="0">
                <a:latin typeface="Arial" pitchFamily="34" charset="0"/>
                <a:cs typeface="Arial" pitchFamily="34" charset="0"/>
              </a:rPr>
              <a:t>XO</a:t>
            </a:r>
            <a:r>
              <a:rPr lang="es-ES" sz="1400" i="1" dirty="0" smtClean="0">
                <a:latin typeface="Arial" pitchFamily="34" charset="0"/>
                <a:cs typeface="Arial" pitchFamily="34" charset="0"/>
              </a:rPr>
              <a:t> 3.0 el nuevo </a:t>
            </a:r>
            <a:r>
              <a:rPr lang="es-ES" sz="1400" i="1" dirty="0" err="1" smtClean="0">
                <a:latin typeface="Arial" pitchFamily="34" charset="0"/>
                <a:cs typeface="Arial" pitchFamily="34" charset="0"/>
              </a:rPr>
              <a:t>tablet</a:t>
            </a:r>
            <a:r>
              <a:rPr lang="es-ES" sz="1400" i="1" dirty="0" smtClean="0">
                <a:latin typeface="Arial" pitchFamily="34" charset="0"/>
                <a:cs typeface="Arial" pitchFamily="34" charset="0"/>
              </a:rPr>
              <a:t> educativo para países en desarrollo</a:t>
            </a:r>
            <a:r>
              <a:rPr lang="es-ES" sz="1400" dirty="0" smtClean="0">
                <a:latin typeface="Arial" pitchFamily="34" charset="0"/>
                <a:cs typeface="Arial" pitchFamily="34" charset="0"/>
              </a:rPr>
              <a:t>.  </a:t>
            </a:r>
            <a:r>
              <a:rPr lang="es-ES" sz="1400" u="sng" dirty="0" smtClean="0">
                <a:latin typeface="Arial" pitchFamily="34" charset="0"/>
                <a:cs typeface="Arial" pitchFamily="34" charset="0"/>
                <a:hlinkClick r:id="rId2"/>
              </a:rPr>
              <a:t>http://comunidad.movistar.es/t5/Blog-Tablets/OLPC-XO-3-0-el-nuevo-tablet-educativo-para-pa%C3%ADses-en-desarrollo/ba-p/416751</a:t>
            </a:r>
            <a:endParaRPr lang="es-ES" sz="1400" b="1" dirty="0" smtClean="0">
              <a:latin typeface="Arial" pitchFamily="34" charset="0"/>
              <a:cs typeface="Arial" pitchFamily="34" charset="0"/>
            </a:endParaRPr>
          </a:p>
          <a:p>
            <a:pPr lvl="0"/>
            <a:r>
              <a:rPr lang="es-ES" sz="1400" dirty="0" err="1" smtClean="0">
                <a:latin typeface="Arial" pitchFamily="34" charset="0"/>
                <a:cs typeface="Arial" pitchFamily="34" charset="0"/>
              </a:rPr>
              <a:t>BOUTROUX</a:t>
            </a:r>
            <a:r>
              <a:rPr lang="es-ES" sz="1400" dirty="0" smtClean="0">
                <a:latin typeface="Arial" pitchFamily="34" charset="0"/>
                <a:cs typeface="Arial" pitchFamily="34" charset="0"/>
              </a:rPr>
              <a:t>, Paul (2011). </a:t>
            </a:r>
            <a:r>
              <a:rPr lang="es-ES" sz="1400" i="1" dirty="0" smtClean="0">
                <a:latin typeface="Arial" pitchFamily="34" charset="0"/>
                <a:cs typeface="Arial" pitchFamily="34" charset="0"/>
              </a:rPr>
              <a:t>Las tabletas digitales</a:t>
            </a:r>
            <a:r>
              <a:rPr lang="es-ES" sz="1400" dirty="0" smtClean="0">
                <a:latin typeface="Arial" pitchFamily="34" charset="0"/>
                <a:cs typeface="Arial" pitchFamily="34" charset="0"/>
              </a:rPr>
              <a:t> (FR) &lt;</a:t>
            </a:r>
            <a:r>
              <a:rPr lang="es-ES" sz="1400" u="sng" dirty="0" smtClean="0">
                <a:latin typeface="Arial" pitchFamily="34" charset="0"/>
                <a:cs typeface="Arial" pitchFamily="34" charset="0"/>
                <a:hlinkClick r:id="rId3"/>
              </a:rPr>
              <a:t>http://lapizarradigital.es/ludovia-2011-las-tabletas/</a:t>
            </a:r>
            <a:r>
              <a:rPr lang="es-ES" sz="1400" dirty="0" smtClean="0">
                <a:latin typeface="Arial" pitchFamily="34" charset="0"/>
                <a:cs typeface="Arial" pitchFamily="34" charset="0"/>
              </a:rPr>
              <a:t>&gt;</a:t>
            </a:r>
          </a:p>
          <a:p>
            <a:pPr lvl="0"/>
            <a:r>
              <a:rPr lang="es-ES" sz="1400" dirty="0" smtClean="0">
                <a:latin typeface="Arial" pitchFamily="34" charset="0"/>
                <a:cs typeface="Arial" pitchFamily="34" charset="0"/>
              </a:rPr>
              <a:t>BRAZUELO, Francisco y GALLEGO, Domingo (2012). </a:t>
            </a:r>
            <a:r>
              <a:rPr lang="es-ES" sz="1400" i="1" dirty="0" smtClean="0">
                <a:latin typeface="Arial" pitchFamily="34" charset="0"/>
                <a:cs typeface="Arial" pitchFamily="34" charset="0"/>
              </a:rPr>
              <a:t>Mobile </a:t>
            </a:r>
            <a:r>
              <a:rPr lang="es-ES" sz="1400" i="1" dirty="0" err="1" smtClean="0">
                <a:latin typeface="Arial" pitchFamily="34" charset="0"/>
                <a:cs typeface="Arial" pitchFamily="34" charset="0"/>
              </a:rPr>
              <a:t>Learning</a:t>
            </a:r>
            <a:r>
              <a:rPr lang="es-ES" sz="1400" dirty="0" smtClean="0">
                <a:latin typeface="Arial" pitchFamily="34" charset="0"/>
                <a:cs typeface="Arial" pitchFamily="34" charset="0"/>
              </a:rPr>
              <a:t>. Madrid: </a:t>
            </a:r>
            <a:r>
              <a:rPr lang="es-ES" sz="1400" dirty="0" err="1" smtClean="0">
                <a:latin typeface="Arial" pitchFamily="34" charset="0"/>
                <a:cs typeface="Arial" pitchFamily="34" charset="0"/>
              </a:rPr>
              <a:t>Eduforma</a:t>
            </a:r>
            <a:r>
              <a:rPr lang="es-ES" sz="1400" dirty="0" smtClean="0">
                <a:latin typeface="Arial" pitchFamily="34" charset="0"/>
                <a:cs typeface="Arial" pitchFamily="34" charset="0"/>
              </a:rPr>
              <a:t>. </a:t>
            </a:r>
          </a:p>
          <a:p>
            <a:pPr lvl="0"/>
            <a:r>
              <a:rPr lang="es-ES" sz="1400" dirty="0" smtClean="0">
                <a:latin typeface="Arial" pitchFamily="34" charset="0"/>
                <a:cs typeface="Arial" pitchFamily="34" charset="0"/>
              </a:rPr>
              <a:t>COVES, Luis (2011) </a:t>
            </a:r>
            <a:r>
              <a:rPr lang="es-ES" sz="1400" i="1" dirty="0" smtClean="0">
                <a:latin typeface="Arial" pitchFamily="34" charset="0"/>
                <a:cs typeface="Arial" pitchFamily="34" charset="0"/>
              </a:rPr>
              <a:t>La era </a:t>
            </a:r>
            <a:r>
              <a:rPr lang="es-ES" sz="1400" i="1" dirty="0" err="1" smtClean="0">
                <a:latin typeface="Arial" pitchFamily="34" charset="0"/>
                <a:cs typeface="Arial" pitchFamily="34" charset="0"/>
              </a:rPr>
              <a:t>Tablet</a:t>
            </a:r>
            <a:r>
              <a:rPr lang="es-ES" sz="1400" i="1" dirty="0" smtClean="0">
                <a:latin typeface="Arial" pitchFamily="34" charset="0"/>
                <a:cs typeface="Arial" pitchFamily="34" charset="0"/>
              </a:rPr>
              <a:t>: ¿Qué significa para el sistema educativo? &lt;</a:t>
            </a:r>
            <a:r>
              <a:rPr lang="es-ES" sz="1400" u="sng" dirty="0" smtClean="0">
                <a:latin typeface="Arial" pitchFamily="34" charset="0"/>
                <a:cs typeface="Arial" pitchFamily="34" charset="0"/>
                <a:hlinkClick r:id="rId4"/>
              </a:rPr>
              <a:t>http://gizmologia.com/2011/03/la-era-tablet-%C2%BFque-significa-para-el-sistema-educativo</a:t>
            </a:r>
            <a:r>
              <a:rPr lang="es-ES" sz="1400" dirty="0" smtClean="0">
                <a:latin typeface="Arial" pitchFamily="34" charset="0"/>
                <a:cs typeface="Arial" pitchFamily="34" charset="0"/>
              </a:rPr>
              <a:t>&gt;</a:t>
            </a:r>
          </a:p>
          <a:p>
            <a:pPr lvl="0"/>
            <a:r>
              <a:rPr lang="fr-FR" sz="1400" dirty="0" smtClean="0">
                <a:latin typeface="Arial" pitchFamily="34" charset="0"/>
                <a:cs typeface="Arial" pitchFamily="34" charset="0"/>
              </a:rPr>
              <a:t>DULAC, José (2012). </a:t>
            </a:r>
            <a:r>
              <a:rPr lang="fr-FR" sz="1400" dirty="0" err="1" smtClean="0">
                <a:latin typeface="Arial" pitchFamily="34" charset="0"/>
                <a:cs typeface="Arial" pitchFamily="34" charset="0"/>
              </a:rPr>
              <a:t>Androit</a:t>
            </a:r>
            <a:r>
              <a:rPr lang="fr-FR" sz="1400" dirty="0" smtClean="0">
                <a:latin typeface="Arial" pitchFamily="34" charset="0"/>
                <a:cs typeface="Arial" pitchFamily="34" charset="0"/>
              </a:rPr>
              <a:t> en el aula. &lt;</a:t>
            </a:r>
            <a:r>
              <a:rPr lang="fr-FR" sz="1400" u="sng" dirty="0" smtClean="0">
                <a:latin typeface="Arial" pitchFamily="34" charset="0"/>
                <a:cs typeface="Arial" pitchFamily="34" charset="0"/>
                <a:hlinkClick r:id="rId5"/>
              </a:rPr>
              <a:t>http://www.youtube.com/watch?v=8FMdelcdbXs&amp;feature=plcp</a:t>
            </a:r>
            <a:r>
              <a:rPr lang="fr-FR" sz="1400" dirty="0" smtClean="0">
                <a:latin typeface="Arial" pitchFamily="34" charset="0"/>
                <a:cs typeface="Arial" pitchFamily="34" charset="0"/>
              </a:rPr>
              <a:t>&gt;</a:t>
            </a:r>
            <a:endParaRPr lang="es-ES" sz="1400" b="1" dirty="0" smtClean="0">
              <a:latin typeface="Arial" pitchFamily="34" charset="0"/>
              <a:cs typeface="Arial" pitchFamily="34" charset="0"/>
            </a:endParaRPr>
          </a:p>
          <a:p>
            <a:pPr lvl="0"/>
            <a:r>
              <a:rPr lang="es-ES" sz="1400" dirty="0" err="1" smtClean="0">
                <a:latin typeface="Arial" pitchFamily="34" charset="0"/>
                <a:cs typeface="Arial" pitchFamily="34" charset="0"/>
              </a:rPr>
              <a:t>FGSR</a:t>
            </a:r>
            <a:r>
              <a:rPr lang="es-ES" sz="1400" dirty="0" smtClean="0">
                <a:latin typeface="Arial" pitchFamily="34" charset="0"/>
                <a:cs typeface="Arial" pitchFamily="34" charset="0"/>
              </a:rPr>
              <a:t> (2012). </a:t>
            </a:r>
            <a:r>
              <a:rPr lang="es-ES" sz="1400" i="1" dirty="0" smtClean="0">
                <a:latin typeface="Arial" pitchFamily="34" charset="0"/>
                <a:cs typeface="Arial" pitchFamily="34" charset="0"/>
              </a:rPr>
              <a:t>Dedos. Tabletas digitales en el aula</a:t>
            </a:r>
            <a:r>
              <a:rPr lang="es-ES" sz="1400" dirty="0" smtClean="0">
                <a:latin typeface="Arial" pitchFamily="34" charset="0"/>
                <a:cs typeface="Arial" pitchFamily="34" charset="0"/>
              </a:rPr>
              <a:t> &lt;</a:t>
            </a:r>
            <a:r>
              <a:rPr lang="es-ES" sz="1400" u="sng" dirty="0" smtClean="0">
                <a:latin typeface="Arial" pitchFamily="34" charset="0"/>
                <a:cs typeface="Arial" pitchFamily="34" charset="0"/>
                <a:hlinkClick r:id="rId6"/>
              </a:rPr>
              <a:t>http://www.citafgsr.org/educacion/dedos/</a:t>
            </a:r>
            <a:r>
              <a:rPr lang="es-ES" sz="1400" dirty="0" smtClean="0">
                <a:latin typeface="Arial" pitchFamily="34" charset="0"/>
                <a:cs typeface="Arial" pitchFamily="34" charset="0"/>
              </a:rPr>
              <a:t>&gt;</a:t>
            </a:r>
          </a:p>
          <a:p>
            <a:pPr lvl="0"/>
            <a:r>
              <a:rPr lang="es-ES" sz="1400" dirty="0" err="1" smtClean="0">
                <a:latin typeface="Arial" pitchFamily="34" charset="0"/>
                <a:cs typeface="Arial" pitchFamily="34" charset="0"/>
              </a:rPr>
              <a:t>GIRALDEZ</a:t>
            </a:r>
            <a:r>
              <a:rPr lang="es-ES" sz="1400" dirty="0" smtClean="0">
                <a:latin typeface="Arial" pitchFamily="34" charset="0"/>
                <a:cs typeface="Arial" pitchFamily="34" charset="0"/>
              </a:rPr>
              <a:t>, Pepe (2012) </a:t>
            </a:r>
            <a:r>
              <a:rPr lang="es-ES" sz="1400" i="1" dirty="0" err="1" smtClean="0">
                <a:latin typeface="Arial" pitchFamily="34" charset="0"/>
                <a:cs typeface="Arial" pitchFamily="34" charset="0"/>
              </a:rPr>
              <a:t>Tablets</a:t>
            </a:r>
            <a:r>
              <a:rPr lang="es-ES" sz="1400" i="1" dirty="0" smtClean="0">
                <a:latin typeface="Arial" pitchFamily="34" charset="0"/>
                <a:cs typeface="Arial" pitchFamily="34" charset="0"/>
              </a:rPr>
              <a:t> y tabletas</a:t>
            </a:r>
            <a:r>
              <a:rPr lang="es-ES" sz="1400" dirty="0" smtClean="0">
                <a:latin typeface="Arial" pitchFamily="34" charset="0"/>
                <a:cs typeface="Arial" pitchFamily="34" charset="0"/>
              </a:rPr>
              <a:t>. Publicado en Scoop.it </a:t>
            </a:r>
            <a:r>
              <a:rPr lang="es-ES" sz="1200" dirty="0" smtClean="0">
                <a:latin typeface="Arial" pitchFamily="34" charset="0"/>
                <a:cs typeface="Arial" pitchFamily="34" charset="0"/>
              </a:rPr>
              <a:t>&lt;</a:t>
            </a:r>
            <a:r>
              <a:rPr lang="es-ES" sz="1200" u="sng" dirty="0" smtClean="0">
                <a:latin typeface="Arial" pitchFamily="34" charset="0"/>
                <a:cs typeface="Arial" pitchFamily="34" charset="0"/>
                <a:hlinkClick r:id="rId7"/>
              </a:rPr>
              <a:t>http://www.scoop.it/t/tabletsytabletes?page=6</a:t>
            </a:r>
            <a:r>
              <a:rPr lang="es-ES" sz="1200" dirty="0" smtClean="0">
                <a:latin typeface="Arial" pitchFamily="34" charset="0"/>
                <a:cs typeface="Arial" pitchFamily="34" charset="0"/>
              </a:rPr>
              <a:t>&gt;</a:t>
            </a:r>
            <a:endParaRPr lang="es-ES" sz="1400" dirty="0" smtClean="0">
              <a:latin typeface="Arial" pitchFamily="34" charset="0"/>
              <a:cs typeface="Arial" pitchFamily="34" charset="0"/>
            </a:endParaRPr>
          </a:p>
          <a:p>
            <a:pPr lvl="0"/>
            <a:r>
              <a:rPr lang="fr-FR" sz="1400" dirty="0" err="1" smtClean="0">
                <a:latin typeface="Arial" pitchFamily="34" charset="0"/>
                <a:cs typeface="Arial" pitchFamily="34" charset="0"/>
              </a:rPr>
              <a:t>GUITÉ</a:t>
            </a:r>
            <a:r>
              <a:rPr lang="fr-FR" sz="1400" dirty="0" smtClean="0">
                <a:latin typeface="Arial" pitchFamily="34" charset="0"/>
                <a:cs typeface="Arial" pitchFamily="34" charset="0"/>
              </a:rPr>
              <a:t>, François, GUILLOT, Jean-Marie  (2011). Les tablettes numériques, le futur cartable numérique ? </a:t>
            </a:r>
            <a:r>
              <a:rPr lang="es-ES" sz="1400" i="1" dirty="0" smtClean="0">
                <a:latin typeface="Arial" pitchFamily="34" charset="0"/>
                <a:cs typeface="Arial" pitchFamily="34" charset="0"/>
              </a:rPr>
              <a:t>En el blog </a:t>
            </a:r>
            <a:r>
              <a:rPr lang="es-ES" sz="1400" i="1" dirty="0" err="1" smtClean="0">
                <a:latin typeface="Arial" pitchFamily="34" charset="0"/>
                <a:cs typeface="Arial" pitchFamily="34" charset="0"/>
              </a:rPr>
              <a:t>Ludovia</a:t>
            </a:r>
            <a:r>
              <a:rPr lang="es-ES" sz="1400" dirty="0" smtClean="0">
                <a:latin typeface="Arial" pitchFamily="34" charset="0"/>
                <a:cs typeface="Arial" pitchFamily="34" charset="0"/>
              </a:rPr>
              <a:t> &lt;</a:t>
            </a:r>
            <a:r>
              <a:rPr lang="es-ES" sz="1400" u="sng" dirty="0" smtClean="0">
                <a:latin typeface="Arial" pitchFamily="34" charset="0"/>
                <a:cs typeface="Arial" pitchFamily="34" charset="0"/>
                <a:hlinkClick r:id="rId8"/>
              </a:rPr>
              <a:t>http://www.ludovia.com/news-158-1034.html</a:t>
            </a:r>
            <a:r>
              <a:rPr lang="es-ES" sz="1400" dirty="0" smtClean="0">
                <a:latin typeface="Arial" pitchFamily="34" charset="0"/>
                <a:cs typeface="Arial" pitchFamily="34" charset="0"/>
              </a:rPr>
              <a:t>&gt;</a:t>
            </a:r>
          </a:p>
          <a:p>
            <a:pPr lvl="0"/>
            <a:r>
              <a:rPr lang="en-US" sz="1400" dirty="0" err="1" smtClean="0">
                <a:latin typeface="Arial" pitchFamily="34" charset="0"/>
                <a:cs typeface="Arial" pitchFamily="34" charset="0"/>
              </a:rPr>
              <a:t>GLIKSMAN</a:t>
            </a:r>
            <a:r>
              <a:rPr lang="en-US" sz="1400" dirty="0" smtClean="0">
                <a:latin typeface="Arial" pitchFamily="34" charset="0"/>
                <a:cs typeface="Arial" pitchFamily="34" charset="0"/>
              </a:rPr>
              <a:t>, S. (2011) </a:t>
            </a:r>
            <a:r>
              <a:rPr lang="en-US" sz="1400" i="1" dirty="0" smtClean="0">
                <a:latin typeface="Arial" pitchFamily="34" charset="0"/>
                <a:cs typeface="Arial" pitchFamily="34" charset="0"/>
              </a:rPr>
              <a:t>What do Students Think of Using </a:t>
            </a:r>
            <a:r>
              <a:rPr lang="en-US" sz="1400" i="1" dirty="0" err="1" smtClean="0">
                <a:latin typeface="Arial" pitchFamily="34" charset="0"/>
                <a:cs typeface="Arial" pitchFamily="34" charset="0"/>
              </a:rPr>
              <a:t>iPads</a:t>
            </a:r>
            <a:r>
              <a:rPr lang="en-US" sz="1400" i="1" dirty="0" smtClean="0">
                <a:latin typeface="Arial" pitchFamily="34" charset="0"/>
                <a:cs typeface="Arial" pitchFamily="34" charset="0"/>
              </a:rPr>
              <a:t> in Class? Pilot Survey Results. Online</a:t>
            </a:r>
            <a:r>
              <a:rPr lang="en-US" sz="1400" dirty="0" smtClean="0">
                <a:latin typeface="Arial" pitchFamily="34" charset="0"/>
                <a:cs typeface="Arial" pitchFamily="34" charset="0"/>
              </a:rPr>
              <a:t> at &lt;</a:t>
            </a:r>
            <a:r>
              <a:rPr lang="en-US" sz="1400" u="sng" dirty="0" smtClean="0">
                <a:latin typeface="Arial" pitchFamily="34" charset="0"/>
                <a:cs typeface="Arial" pitchFamily="34" charset="0"/>
                <a:hlinkClick r:id="rId9"/>
              </a:rPr>
              <a:t>http://ipadeducators.ning.com/profiles/blog/list?q=Pilot+survey</a:t>
            </a:r>
            <a:r>
              <a:rPr lang="en-US" sz="1400" dirty="0" smtClean="0">
                <a:latin typeface="Arial" pitchFamily="34" charset="0"/>
                <a:cs typeface="Arial" pitchFamily="34" charset="0"/>
              </a:rPr>
              <a:t>&gt;</a:t>
            </a:r>
            <a:endParaRPr lang="es-ES" sz="1400" dirty="0" smtClean="0">
              <a:latin typeface="Arial" pitchFamily="34" charset="0"/>
              <a:cs typeface="Arial" pitchFamily="34" charset="0"/>
            </a:endParaRPr>
          </a:p>
          <a:p>
            <a:pPr lvl="0"/>
            <a:r>
              <a:rPr lang="es-ES" sz="1400" dirty="0" smtClean="0">
                <a:latin typeface="Arial" pitchFamily="34" charset="0"/>
                <a:cs typeface="Arial" pitchFamily="34" charset="0"/>
              </a:rPr>
              <a:t>LARA, </a:t>
            </a:r>
            <a:r>
              <a:rPr lang="es-ES" sz="1400" dirty="0" err="1" smtClean="0">
                <a:latin typeface="Arial" pitchFamily="34" charset="0"/>
                <a:cs typeface="Arial" pitchFamily="34" charset="0"/>
              </a:rPr>
              <a:t>Tiscar</a:t>
            </a:r>
            <a:r>
              <a:rPr lang="es-ES" sz="1400" dirty="0" smtClean="0">
                <a:latin typeface="Arial" pitchFamily="34" charset="0"/>
                <a:cs typeface="Arial" pitchFamily="34" charset="0"/>
              </a:rPr>
              <a:t> (2011). M-</a:t>
            </a:r>
            <a:r>
              <a:rPr lang="es-ES" sz="1400" dirty="0" err="1" smtClean="0">
                <a:latin typeface="Arial" pitchFamily="34" charset="0"/>
                <a:cs typeface="Arial" pitchFamily="34" charset="0"/>
              </a:rPr>
              <a:t>Learning</a:t>
            </a:r>
            <a:r>
              <a:rPr lang="es-ES" sz="1400" dirty="0" smtClean="0">
                <a:latin typeface="Arial" pitchFamily="34" charset="0"/>
                <a:cs typeface="Arial" pitchFamily="34" charset="0"/>
              </a:rPr>
              <a:t>: cómo llevar el aprendizaje a cualquier parte &lt;</a:t>
            </a:r>
            <a:r>
              <a:rPr lang="es-ES" sz="1400" u="sng" dirty="0" smtClean="0">
                <a:latin typeface="Arial" pitchFamily="34" charset="0"/>
                <a:cs typeface="Arial" pitchFamily="34" charset="0"/>
                <a:hlinkClick r:id="rId10"/>
              </a:rPr>
              <a:t>http://www.slideshare.net/slides_eoi/tscar-lara-mlearning-cmo-llevar-el-aprendizaje-a-cualquier-parte</a:t>
            </a:r>
            <a:r>
              <a:rPr lang="es-ES" sz="1400" dirty="0" smtClean="0">
                <a:latin typeface="Arial" pitchFamily="34" charset="0"/>
                <a:cs typeface="Arial" pitchFamily="34" charset="0"/>
              </a:rPr>
              <a:t>&gt;</a:t>
            </a:r>
            <a:endParaRPr lang="es-ES" sz="1400" b="1" dirty="0" smtClean="0">
              <a:latin typeface="Arial" pitchFamily="34" charset="0"/>
              <a:cs typeface="Arial" pitchFamily="34" charset="0"/>
            </a:endParaRPr>
          </a:p>
          <a:p>
            <a:pPr lvl="0"/>
            <a:r>
              <a:rPr lang="en-US" sz="1400" dirty="0" err="1" smtClean="0">
                <a:latin typeface="Arial" pitchFamily="34" charset="0"/>
                <a:cs typeface="Arial" pitchFamily="34" charset="0"/>
              </a:rPr>
              <a:t>MELHUISH</a:t>
            </a:r>
            <a:r>
              <a:rPr lang="en-US" sz="1400" dirty="0" smtClean="0">
                <a:latin typeface="Arial" pitchFamily="34" charset="0"/>
                <a:cs typeface="Arial" pitchFamily="34" charset="0"/>
              </a:rPr>
              <a:t>, K. &amp; FALLON, G. (2010). Looking to the future: M-learning with the </a:t>
            </a:r>
            <a:r>
              <a:rPr lang="en-US" sz="1400" dirty="0" err="1" smtClean="0">
                <a:latin typeface="Arial" pitchFamily="34" charset="0"/>
                <a:cs typeface="Arial" pitchFamily="34" charset="0"/>
              </a:rPr>
              <a:t>iPad</a:t>
            </a:r>
            <a:r>
              <a:rPr lang="en-US" sz="1400" dirty="0" smtClean="0">
                <a:latin typeface="Arial" pitchFamily="34" charset="0"/>
                <a:cs typeface="Arial" pitchFamily="34" charset="0"/>
              </a:rPr>
              <a:t>. Computers in New Zealand Schools: Learning, </a:t>
            </a:r>
            <a:r>
              <a:rPr lang="en-US" sz="1400" i="1" dirty="0" smtClean="0">
                <a:latin typeface="Arial" pitchFamily="34" charset="0"/>
                <a:cs typeface="Arial" pitchFamily="34" charset="0"/>
              </a:rPr>
              <a:t>Leading, Technology, 22(3).</a:t>
            </a:r>
          </a:p>
          <a:p>
            <a:r>
              <a:rPr lang="en-US" sz="1400" dirty="0" err="1" smtClean="0">
                <a:latin typeface="Arial" pitchFamily="34" charset="0"/>
                <a:cs typeface="Arial" pitchFamily="34" charset="0"/>
              </a:rPr>
              <a:t>NAACE</a:t>
            </a:r>
            <a:r>
              <a:rPr lang="en-US" sz="1400" dirty="0" smtClean="0">
                <a:latin typeface="Arial" pitchFamily="34" charset="0"/>
                <a:cs typeface="Arial" pitchFamily="34" charset="0"/>
              </a:rPr>
              <a:t> (2011). The </a:t>
            </a:r>
            <a:r>
              <a:rPr lang="en-US" sz="1400" dirty="0" err="1" smtClean="0">
                <a:latin typeface="Arial" pitchFamily="34" charset="0"/>
                <a:cs typeface="Arial" pitchFamily="34" charset="0"/>
              </a:rPr>
              <a:t>iPad</a:t>
            </a:r>
            <a:r>
              <a:rPr lang="en-US" sz="1400" dirty="0" smtClean="0">
                <a:latin typeface="Arial" pitchFamily="34" charset="0"/>
                <a:cs typeface="Arial" pitchFamily="34" charset="0"/>
              </a:rPr>
              <a:t> as a Tool For Education - a case study. </a:t>
            </a:r>
            <a:r>
              <a:rPr lang="en-US" sz="1400" dirty="0" err="1" smtClean="0">
                <a:latin typeface="Arial" pitchFamily="34" charset="0"/>
                <a:cs typeface="Arial" pitchFamily="34" charset="0"/>
              </a:rPr>
              <a:t>Nottinghan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Naace</a:t>
            </a:r>
            <a:r>
              <a:rPr lang="en-US" sz="1400" dirty="0" smtClean="0">
                <a:latin typeface="Arial" pitchFamily="34" charset="0"/>
                <a:cs typeface="Arial" pitchFamily="34" charset="0"/>
              </a:rPr>
              <a:t>. &lt;</a:t>
            </a:r>
            <a:r>
              <a:rPr lang="en-US" sz="1400" u="sng" dirty="0" smtClean="0">
                <a:latin typeface="Arial" pitchFamily="34" charset="0"/>
                <a:cs typeface="Arial" pitchFamily="34" charset="0"/>
                <a:hlinkClick r:id="rId11"/>
              </a:rPr>
              <a:t>http://www.naace.co.uk/publications/longfieldipadresearch</a:t>
            </a:r>
            <a:r>
              <a:rPr lang="en-US" sz="1400" u="sng" dirty="0" smtClean="0">
                <a:latin typeface="Arial" pitchFamily="34" charset="0"/>
                <a:cs typeface="Arial" pitchFamily="34" charset="0"/>
              </a:rPr>
              <a:t>&gt;</a:t>
            </a:r>
            <a:endParaRPr lang="en-US" sz="1400" dirty="0" smtClean="0">
              <a:latin typeface="Arial" pitchFamily="34" charset="0"/>
              <a:cs typeface="Arial" pitchFamily="34" charset="0"/>
            </a:endParaRPr>
          </a:p>
          <a:p>
            <a:pPr lvl="0"/>
            <a:r>
              <a:rPr lang="es-ES" sz="1400" dirty="0" smtClean="0">
                <a:latin typeface="Arial" pitchFamily="34" charset="0"/>
                <a:cs typeface="Arial" pitchFamily="34" charset="0"/>
              </a:rPr>
              <a:t>ORTEGA, Rosario (2011). </a:t>
            </a:r>
            <a:r>
              <a:rPr lang="es-ES" sz="1400" i="1" dirty="0" err="1" smtClean="0">
                <a:latin typeface="Arial" pitchFamily="34" charset="0"/>
                <a:cs typeface="Arial" pitchFamily="34" charset="0"/>
              </a:rPr>
              <a:t>Tablets</a:t>
            </a:r>
            <a:r>
              <a:rPr lang="es-ES" sz="1400" i="1" dirty="0" smtClean="0">
                <a:latin typeface="Arial" pitchFamily="34" charset="0"/>
                <a:cs typeface="Arial" pitchFamily="34" charset="0"/>
              </a:rPr>
              <a:t>. La revolución táctil</a:t>
            </a:r>
            <a:r>
              <a:rPr lang="es-ES" sz="1400" dirty="0" smtClean="0">
                <a:latin typeface="Arial" pitchFamily="34" charset="0"/>
                <a:cs typeface="Arial" pitchFamily="34" charset="0"/>
              </a:rPr>
              <a:t>. &lt;</a:t>
            </a:r>
            <a:r>
              <a:rPr lang="es-ES" sz="1400" u="sng" dirty="0" smtClean="0">
                <a:latin typeface="Arial" pitchFamily="34" charset="0"/>
                <a:cs typeface="Arial" pitchFamily="34" charset="0"/>
                <a:hlinkClick r:id="rId12"/>
              </a:rPr>
              <a:t>http://recursostic.educacion.es/observatorio/web/es/equipamiento-tecnologico/hardware/1012-tablets-la-revolucion-tactil-</a:t>
            </a:r>
            <a:r>
              <a:rPr lang="es-ES" sz="1400" dirty="0" smtClean="0">
                <a:latin typeface="Arial" pitchFamily="34" charset="0"/>
                <a:cs typeface="Arial" pitchFamily="34" charset="0"/>
              </a:rPr>
              <a:t>&gt;</a:t>
            </a:r>
          </a:p>
          <a:p>
            <a:pPr lvl="0"/>
            <a:r>
              <a:rPr lang="es-ES" sz="1400" dirty="0" smtClean="0">
                <a:latin typeface="Arial" pitchFamily="34" charset="0"/>
                <a:cs typeface="Arial" pitchFamily="34" charset="0"/>
              </a:rPr>
              <a:t>PLAZA MARINA, Beatriz; PÉREZ PLAZA, Miguel (2012). Las tabletas en la educación: ¿implica un cambio en la metodología la introducción de un nuevo dispositivo?.</a:t>
            </a:r>
            <a:r>
              <a:rPr lang="es-ES" sz="1400" i="1" dirty="0" smtClean="0">
                <a:latin typeface="Arial" pitchFamily="34" charset="0"/>
                <a:cs typeface="Arial" pitchFamily="34" charset="0"/>
              </a:rPr>
              <a:t> En Revista Didáctica, Innovación y Multimedia, núm. 22 &lt;</a:t>
            </a:r>
            <a:r>
              <a:rPr lang="es-ES" sz="1400" u="sng" dirty="0" smtClean="0">
                <a:latin typeface="Arial" pitchFamily="34" charset="0"/>
                <a:cs typeface="Arial" pitchFamily="34" charset="0"/>
                <a:hlinkClick r:id="rId13"/>
              </a:rPr>
              <a:t>http://dim.pangea.org/revistaDIM22/revista22beatrizplaza.htm</a:t>
            </a:r>
            <a:r>
              <a:rPr lang="es-ES" sz="1400" i="1" dirty="0" smtClean="0">
                <a:latin typeface="Arial" pitchFamily="34" charset="0"/>
                <a:cs typeface="Arial" pitchFamily="34" charset="0"/>
              </a:rPr>
              <a:t>&gt;</a:t>
            </a:r>
            <a:endParaRPr lang="es-ES" sz="1400" dirty="0" smtClean="0">
              <a:latin typeface="Arial" pitchFamily="34" charset="0"/>
              <a:cs typeface="Arial" pitchFamily="34" charset="0"/>
            </a:endParaRPr>
          </a:p>
          <a:p>
            <a:endParaRPr lang="es-ES" sz="1600" dirty="0" smtClean="0"/>
          </a:p>
          <a:p>
            <a:pPr lvl="0"/>
            <a:endParaRPr lang="es-ES" sz="1600" b="1" dirty="0" smtClean="0"/>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smtClean="0"/>
              <a:t>Pere </a:t>
            </a:r>
            <a:r>
              <a:rPr lang="es-ES" sz="1200" dirty="0" err="1" smtClean="0"/>
              <a:t>Marquès</a:t>
            </a:r>
            <a:r>
              <a:rPr lang="es-ES" sz="1200" dirty="0" smtClean="0"/>
              <a:t> (2012)</a:t>
            </a:r>
            <a:endParaRPr lang="es-ES"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FUENTES DE INFORMACIÓN -2 /2</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0" y="605581"/>
            <a:ext cx="9144000" cy="5847755"/>
          </a:xfrm>
          <a:prstGeom prst="rect">
            <a:avLst/>
          </a:prstGeom>
          <a:noFill/>
        </p:spPr>
        <p:txBody>
          <a:bodyPr wrap="square" rtlCol="0">
            <a:spAutoFit/>
          </a:bodyPr>
          <a:lstStyle/>
          <a:p>
            <a:endParaRPr lang="es-ES" sz="2400" i="1" dirty="0" smtClean="0"/>
          </a:p>
          <a:p>
            <a:pPr lvl="0"/>
            <a:r>
              <a:rPr lang="es-ES" sz="1400" dirty="0" smtClean="0">
                <a:latin typeface="Arial" pitchFamily="34" charset="0"/>
                <a:cs typeface="Arial" pitchFamily="34" charset="0"/>
              </a:rPr>
              <a:t>SÁNCHEZ, José Luis (2011). ...y hoy de inconvenientes. </a:t>
            </a:r>
            <a:r>
              <a:rPr lang="es-ES" sz="1400" i="1" dirty="0" smtClean="0">
                <a:latin typeface="Arial" pitchFamily="34" charset="0"/>
                <a:cs typeface="Arial" pitchFamily="34" charset="0"/>
              </a:rPr>
              <a:t>En blog Dedos</a:t>
            </a:r>
            <a:r>
              <a:rPr lang="es-ES" sz="1400" dirty="0" smtClean="0">
                <a:latin typeface="Arial" pitchFamily="34" charset="0"/>
                <a:cs typeface="Arial" pitchFamily="34" charset="0"/>
              </a:rPr>
              <a:t>. &lt;</a:t>
            </a:r>
            <a:r>
              <a:rPr lang="es-ES" sz="1400" u="sng" dirty="0" smtClean="0">
                <a:latin typeface="Arial" pitchFamily="34" charset="0"/>
                <a:cs typeface="Arial" pitchFamily="34" charset="0"/>
                <a:hlinkClick r:id="rId2"/>
              </a:rPr>
              <a:t>http://www.citafgsr.org/educacion/dedos/2011/06/y-hoy-de-inconvenien.html</a:t>
            </a:r>
            <a:r>
              <a:rPr lang="es-ES" sz="1400" dirty="0" smtClean="0">
                <a:latin typeface="Arial" pitchFamily="34" charset="0"/>
                <a:cs typeface="Arial" pitchFamily="34" charset="0"/>
              </a:rPr>
              <a:t>&gt;</a:t>
            </a:r>
          </a:p>
          <a:p>
            <a:pPr lvl="0"/>
            <a:r>
              <a:rPr lang="en-US" sz="1400" dirty="0" smtClean="0">
                <a:latin typeface="Arial" pitchFamily="34" charset="0"/>
                <a:cs typeface="Arial" pitchFamily="34" charset="0"/>
              </a:rPr>
              <a:t>SERGIO, Fabio (2011). </a:t>
            </a:r>
            <a:r>
              <a:rPr lang="en-US" sz="1400" i="1" dirty="0" smtClean="0">
                <a:latin typeface="Arial" pitchFamily="34" charset="0"/>
                <a:cs typeface="Arial" pitchFamily="34" charset="0"/>
              </a:rPr>
              <a:t>10 Ways That Mobile Learning Will Revolutionize Education &lt;</a:t>
            </a:r>
            <a:r>
              <a:rPr lang="en-US" sz="1400" u="sng" dirty="0" smtClean="0">
                <a:latin typeface="Arial" pitchFamily="34" charset="0"/>
                <a:cs typeface="Arial" pitchFamily="34" charset="0"/>
                <a:hlinkClick r:id="rId3"/>
              </a:rPr>
              <a:t>http://www.fastcodesign.com/1669896/10-ways-that-mobile-learning-will-revolutionize-education</a:t>
            </a:r>
            <a:r>
              <a:rPr lang="en-US" sz="1400" dirty="0" smtClean="0">
                <a:latin typeface="Arial" pitchFamily="34" charset="0"/>
                <a:cs typeface="Arial" pitchFamily="34" charset="0"/>
              </a:rPr>
              <a:t>&gt;</a:t>
            </a:r>
            <a:endParaRPr lang="es-ES" sz="1400" dirty="0" smtClean="0">
              <a:latin typeface="Arial" pitchFamily="34" charset="0"/>
              <a:cs typeface="Arial" pitchFamily="34" charset="0"/>
            </a:endParaRPr>
          </a:p>
          <a:p>
            <a:pPr lvl="0"/>
            <a:r>
              <a:rPr lang="en-US" sz="1400" dirty="0" err="1" smtClean="0">
                <a:latin typeface="Arial" pitchFamily="34" charset="0"/>
                <a:cs typeface="Arial" pitchFamily="34" charset="0"/>
              </a:rPr>
              <a:t>SEOL</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Sunmi</a:t>
            </a:r>
            <a:r>
              <a:rPr lang="en-US" sz="1400" dirty="0" smtClean="0">
                <a:latin typeface="Arial" pitchFamily="34" charset="0"/>
                <a:cs typeface="Arial" pitchFamily="34" charset="0"/>
              </a:rPr>
              <a:t>; SHARP, Aaron; KIM, </a:t>
            </a:r>
            <a:r>
              <a:rPr lang="en-US" sz="1400" dirty="0" err="1" smtClean="0">
                <a:latin typeface="Arial" pitchFamily="34" charset="0"/>
                <a:cs typeface="Arial" pitchFamily="34" charset="0"/>
              </a:rPr>
              <a:t>PauL</a:t>
            </a:r>
            <a:r>
              <a:rPr lang="en-US" sz="1400" dirty="0" smtClean="0">
                <a:latin typeface="Arial" pitchFamily="34" charset="0"/>
                <a:cs typeface="Arial" pitchFamily="34" charset="0"/>
              </a:rPr>
              <a:t> (2011) </a:t>
            </a:r>
            <a:r>
              <a:rPr lang="en-US" sz="1400" i="1" dirty="0" smtClean="0">
                <a:latin typeface="Arial" pitchFamily="34" charset="0"/>
                <a:cs typeface="Arial" pitchFamily="34" charset="0"/>
              </a:rPr>
              <a:t>Stanford Mobile Inquiry-based Learning Environment  (SMILE): using mobile phones to promote student inquires in the elementary classroom. School of Education, Stanford University, Palo Alto, California, USA </a:t>
            </a:r>
            <a:r>
              <a:rPr lang="en-US" sz="1200" dirty="0" smtClean="0">
                <a:latin typeface="Arial" pitchFamily="34" charset="0"/>
                <a:cs typeface="Arial" pitchFamily="34" charset="0"/>
              </a:rPr>
              <a:t>&lt;</a:t>
            </a:r>
            <a:r>
              <a:rPr lang="en-US" sz="1200" u="sng" dirty="0" smtClean="0">
                <a:latin typeface="Arial" pitchFamily="34" charset="0"/>
                <a:cs typeface="Arial" pitchFamily="34" charset="0"/>
                <a:hlinkClick r:id="rId4"/>
              </a:rPr>
              <a:t>http://suseit.stanford.edu/sites/default/files/worldcomp11_SMILE.pdf</a:t>
            </a:r>
            <a:r>
              <a:rPr lang="en-US" sz="1200" dirty="0" smtClean="0">
                <a:latin typeface="Arial" pitchFamily="34" charset="0"/>
                <a:cs typeface="Arial" pitchFamily="34" charset="0"/>
              </a:rPr>
              <a:t>&gt;</a:t>
            </a:r>
            <a:endParaRPr lang="es-ES" sz="1200" dirty="0" smtClean="0">
              <a:latin typeface="Arial" pitchFamily="34" charset="0"/>
              <a:cs typeface="Arial" pitchFamily="34" charset="0"/>
            </a:endParaRPr>
          </a:p>
          <a:p>
            <a:pPr lvl="0"/>
            <a:r>
              <a:rPr lang="es-ES" sz="1400" dirty="0" smtClean="0">
                <a:latin typeface="Arial" pitchFamily="34" charset="0"/>
                <a:cs typeface="Arial" pitchFamily="34" charset="0"/>
              </a:rPr>
              <a:t>SORO, Pilar (2011) Recapitulando...El uso educativo de las tabletas en los hogares. </a:t>
            </a:r>
            <a:r>
              <a:rPr lang="es-ES" sz="1400" i="1" dirty="0" smtClean="0">
                <a:latin typeface="Arial" pitchFamily="34" charset="0"/>
                <a:cs typeface="Arial" pitchFamily="34" charset="0"/>
              </a:rPr>
              <a:t>En blog Dedos</a:t>
            </a:r>
            <a:r>
              <a:rPr lang="es-ES" sz="1400" dirty="0" smtClean="0">
                <a:latin typeface="Arial" pitchFamily="34" charset="0"/>
                <a:cs typeface="Arial" pitchFamily="34" charset="0"/>
              </a:rPr>
              <a:t>. &lt;</a:t>
            </a:r>
            <a:r>
              <a:rPr lang="es-ES" sz="1400" u="sng" dirty="0" smtClean="0">
                <a:latin typeface="Arial" pitchFamily="34" charset="0"/>
                <a:cs typeface="Arial" pitchFamily="34" charset="0"/>
                <a:hlinkClick r:id="rId5"/>
              </a:rPr>
              <a:t>http://www.citafgsr.org/educacion/dedos/2012/06/recapitulandoel-uso.html#more</a:t>
            </a:r>
            <a:r>
              <a:rPr lang="es-ES" sz="1400" dirty="0" smtClean="0">
                <a:latin typeface="Arial" pitchFamily="34" charset="0"/>
                <a:cs typeface="Arial" pitchFamily="34" charset="0"/>
              </a:rPr>
              <a:t>&gt;</a:t>
            </a:r>
            <a:endParaRPr lang="es-ES" sz="1400" b="1" dirty="0" smtClean="0">
              <a:latin typeface="Arial" pitchFamily="34" charset="0"/>
              <a:cs typeface="Arial" pitchFamily="34" charset="0"/>
            </a:endParaRPr>
          </a:p>
          <a:p>
            <a:pPr lvl="0"/>
            <a:r>
              <a:rPr lang="es-ES" sz="1400" dirty="0" smtClean="0">
                <a:latin typeface="Arial" pitchFamily="34" charset="0"/>
                <a:cs typeface="Arial" pitchFamily="34" charset="0"/>
              </a:rPr>
              <a:t>SORO, Pilar (2012) </a:t>
            </a:r>
            <a:r>
              <a:rPr lang="es-ES" sz="1400" dirty="0" err="1" smtClean="0">
                <a:latin typeface="Arial" pitchFamily="34" charset="0"/>
                <a:cs typeface="Arial" pitchFamily="34" charset="0"/>
              </a:rPr>
              <a:t>Apptúa</a:t>
            </a:r>
            <a:r>
              <a:rPr lang="es-ES" sz="1400" dirty="0" smtClean="0">
                <a:latin typeface="Arial" pitchFamily="34" charset="0"/>
                <a:cs typeface="Arial" pitchFamily="34" charset="0"/>
              </a:rPr>
              <a:t>, blog de actividades educativas con tabletas digitales </a:t>
            </a:r>
            <a:r>
              <a:rPr lang="es-ES" sz="1200" dirty="0" smtClean="0">
                <a:latin typeface="Arial" pitchFamily="34" charset="0"/>
                <a:cs typeface="Arial" pitchFamily="34" charset="0"/>
              </a:rPr>
              <a:t>&lt;</a:t>
            </a:r>
            <a:r>
              <a:rPr lang="es-ES" sz="1200" u="sng" dirty="0" smtClean="0">
                <a:latin typeface="Arial" pitchFamily="34" charset="0"/>
                <a:cs typeface="Arial" pitchFamily="34" charset="0"/>
                <a:hlinkClick r:id="rId6"/>
              </a:rPr>
              <a:t>http://blog.apptua.com/blog/</a:t>
            </a:r>
            <a:r>
              <a:rPr lang="es-ES" sz="1200" dirty="0" smtClean="0">
                <a:latin typeface="Arial" pitchFamily="34" charset="0"/>
                <a:cs typeface="Arial" pitchFamily="34" charset="0"/>
              </a:rPr>
              <a:t>&gt;</a:t>
            </a:r>
            <a:endParaRPr lang="es-ES" sz="1400" b="1" dirty="0" smtClean="0">
              <a:latin typeface="Arial" pitchFamily="34" charset="0"/>
              <a:cs typeface="Arial" pitchFamily="34" charset="0"/>
            </a:endParaRPr>
          </a:p>
          <a:p>
            <a:pPr lvl="0"/>
            <a:r>
              <a:rPr lang="en-US" sz="1400" dirty="0" smtClean="0">
                <a:latin typeface="Arial" pitchFamily="34" charset="0"/>
                <a:cs typeface="Arial" pitchFamily="34" charset="0"/>
              </a:rPr>
              <a:t>THE LEARNING EXCHANGE DIOCESE OF PARRAMATTA (2011). </a:t>
            </a:r>
            <a:r>
              <a:rPr lang="en-US" sz="1400" i="1" dirty="0" err="1" smtClean="0">
                <a:latin typeface="Arial" pitchFamily="34" charset="0"/>
                <a:cs typeface="Arial" pitchFamily="34" charset="0"/>
              </a:rPr>
              <a:t>iPads</a:t>
            </a:r>
            <a:r>
              <a:rPr lang="en-US" sz="1400" i="1" dirty="0" smtClean="0">
                <a:latin typeface="Arial" pitchFamily="34" charset="0"/>
                <a:cs typeface="Arial" pitchFamily="34" charset="0"/>
              </a:rPr>
              <a:t> in Schools: Use Testing</a:t>
            </a:r>
            <a:r>
              <a:rPr lang="en-US" sz="1400" dirty="0" smtClean="0">
                <a:latin typeface="Arial" pitchFamily="34" charset="0"/>
                <a:cs typeface="Arial" pitchFamily="34" charset="0"/>
              </a:rPr>
              <a:t>. Catholic Education Diocese of </a:t>
            </a:r>
            <a:r>
              <a:rPr lang="en-US" sz="1400" dirty="0" err="1" smtClean="0">
                <a:latin typeface="Arial" pitchFamily="34" charset="0"/>
                <a:cs typeface="Arial" pitchFamily="34" charset="0"/>
              </a:rPr>
              <a:t>Parramata</a:t>
            </a:r>
            <a:r>
              <a:rPr lang="en-US" sz="1400" dirty="0" smtClean="0">
                <a:latin typeface="Arial" pitchFamily="34" charset="0"/>
                <a:cs typeface="Arial" pitchFamily="34" charset="0"/>
              </a:rPr>
              <a:t>, Australia. &lt;</a:t>
            </a:r>
            <a:r>
              <a:rPr lang="en-US" sz="1400" u="sng" dirty="0" smtClean="0">
                <a:latin typeface="Arial" pitchFamily="34" charset="0"/>
                <a:cs typeface="Arial" pitchFamily="34" charset="0"/>
                <a:hlinkClick r:id="rId7"/>
              </a:rPr>
              <a:t>http://learningwithipads.blogspot.com.es/2012/03/ipads-in-learning-journal-articles.html</a:t>
            </a:r>
            <a:r>
              <a:rPr lang="en-US" sz="1400" dirty="0" smtClean="0">
                <a:latin typeface="Arial" pitchFamily="34" charset="0"/>
                <a:cs typeface="Arial" pitchFamily="34" charset="0"/>
              </a:rPr>
              <a:t>&gt;</a:t>
            </a:r>
            <a:endParaRPr lang="es-ES" sz="1400" dirty="0" smtClean="0">
              <a:latin typeface="Arial" pitchFamily="34" charset="0"/>
              <a:cs typeface="Arial" pitchFamily="34" charset="0"/>
            </a:endParaRPr>
          </a:p>
          <a:p>
            <a:pPr lvl="0"/>
            <a:r>
              <a:rPr lang="en-US" sz="1400" dirty="0" err="1" smtClean="0">
                <a:latin typeface="Arial" pitchFamily="34" charset="0"/>
                <a:cs typeface="Arial" pitchFamily="34" charset="0"/>
              </a:rPr>
              <a:t>TRAXLER</a:t>
            </a:r>
            <a:r>
              <a:rPr lang="en-US" sz="1400" dirty="0" smtClean="0">
                <a:latin typeface="Arial" pitchFamily="34" charset="0"/>
                <a:cs typeface="Arial" pitchFamily="34" charset="0"/>
              </a:rPr>
              <a:t>, J. (2010). </a:t>
            </a:r>
            <a:r>
              <a:rPr lang="en-US" sz="1400" u="sng" dirty="0" smtClean="0">
                <a:latin typeface="Arial" pitchFamily="34" charset="0"/>
                <a:cs typeface="Arial" pitchFamily="34" charset="0"/>
                <a:hlinkClick r:id="rId8"/>
              </a:rPr>
              <a:t>Will Student Devices Deliver Innovation, Inclusion and Transformation?</a:t>
            </a:r>
            <a:r>
              <a:rPr lang="es-ES" sz="1400" dirty="0" smtClean="0">
                <a:latin typeface="Arial" pitchFamily="34" charset="0"/>
                <a:cs typeface="Arial" pitchFamily="34" charset="0"/>
              </a:rPr>
              <a:t> </a:t>
            </a:r>
            <a:r>
              <a:rPr lang="en-US" sz="1400" i="1" dirty="0" smtClean="0">
                <a:latin typeface="Arial" pitchFamily="34" charset="0"/>
                <a:cs typeface="Arial" pitchFamily="34" charset="0"/>
              </a:rPr>
              <a:t>Journal of the Research Centre for Educational Technology, Kent State University</a:t>
            </a:r>
            <a:endParaRPr lang="es-ES" sz="1400" dirty="0" smtClean="0">
              <a:latin typeface="Arial" pitchFamily="34" charset="0"/>
              <a:cs typeface="Arial" pitchFamily="34" charset="0"/>
            </a:endParaRPr>
          </a:p>
          <a:p>
            <a:pPr lvl="0"/>
            <a:r>
              <a:rPr lang="en-US" sz="1400" dirty="0" smtClean="0">
                <a:latin typeface="Arial" pitchFamily="34" charset="0"/>
                <a:cs typeface="Arial" pitchFamily="34" charset="0"/>
              </a:rPr>
              <a:t>SCHROCK,' Kathy (2012). Kathy Schrock's Guide to Everything &lt;</a:t>
            </a:r>
            <a:r>
              <a:rPr lang="en-US" sz="1400" u="sng" dirty="0" smtClean="0">
                <a:latin typeface="Arial" pitchFamily="34" charset="0"/>
                <a:cs typeface="Arial" pitchFamily="34" charset="0"/>
                <a:hlinkClick r:id="rId9"/>
              </a:rPr>
              <a:t>http://www.schrockguide.net/ipads-in-the-classroom.html</a:t>
            </a:r>
            <a:r>
              <a:rPr lang="en-US" sz="1400" dirty="0" smtClean="0">
                <a:latin typeface="Arial" pitchFamily="34" charset="0"/>
                <a:cs typeface="Arial" pitchFamily="34" charset="0"/>
              </a:rPr>
              <a:t>&gt;</a:t>
            </a:r>
            <a:endParaRPr lang="es-ES" sz="1400" b="1" dirty="0" smtClean="0">
              <a:latin typeface="Arial" pitchFamily="34" charset="0"/>
              <a:cs typeface="Arial" pitchFamily="34" charset="0"/>
            </a:endParaRPr>
          </a:p>
          <a:p>
            <a:pPr lvl="0"/>
            <a:r>
              <a:rPr lang="en-US" sz="1400" dirty="0" smtClean="0">
                <a:latin typeface="Arial" pitchFamily="34" charset="0"/>
                <a:cs typeface="Arial" pitchFamily="34" charset="0"/>
              </a:rPr>
              <a:t>Apps for High School. </a:t>
            </a:r>
            <a:r>
              <a:rPr lang="en-US" sz="1400" i="1" dirty="0" smtClean="0">
                <a:latin typeface="Arial" pitchFamily="34" charset="0"/>
                <a:cs typeface="Arial" pitchFamily="34" charset="0"/>
              </a:rPr>
              <a:t>Blog </a:t>
            </a:r>
            <a:r>
              <a:rPr lang="en-US" sz="1400" i="1" dirty="0" err="1" smtClean="0">
                <a:latin typeface="Arial" pitchFamily="34" charset="0"/>
                <a:cs typeface="Arial" pitchFamily="34" charset="0"/>
              </a:rPr>
              <a:t>iPad</a:t>
            </a:r>
            <a:r>
              <a:rPr lang="en-US" sz="1400" i="1" dirty="0" smtClean="0">
                <a:latin typeface="Arial" pitchFamily="34" charset="0"/>
                <a:cs typeface="Arial" pitchFamily="34" charset="0"/>
              </a:rPr>
              <a:t> in Schools</a:t>
            </a:r>
            <a:r>
              <a:rPr lang="en-US" sz="1400" dirty="0" smtClean="0">
                <a:latin typeface="Arial" pitchFamily="34" charset="0"/>
                <a:cs typeface="Arial" pitchFamily="34" charset="0"/>
              </a:rPr>
              <a:t>  &lt;</a:t>
            </a:r>
            <a:r>
              <a:rPr lang="en-US" sz="1400" u="sng" dirty="0" smtClean="0">
                <a:latin typeface="Arial" pitchFamily="34" charset="0"/>
                <a:cs typeface="Arial" pitchFamily="34" charset="0"/>
                <a:hlinkClick r:id="rId10"/>
              </a:rPr>
              <a:t>http://www.ipadinschools.com/ipad-apps-for-high-school/</a:t>
            </a:r>
            <a:r>
              <a:rPr lang="en-US" sz="1400" dirty="0" smtClean="0">
                <a:latin typeface="Arial" pitchFamily="34" charset="0"/>
                <a:cs typeface="Arial" pitchFamily="34" charset="0"/>
              </a:rPr>
              <a:t>&gt;</a:t>
            </a:r>
            <a:endParaRPr lang="es-ES" sz="1400" b="1" dirty="0" smtClean="0">
              <a:latin typeface="Arial" pitchFamily="34" charset="0"/>
              <a:cs typeface="Arial" pitchFamily="34" charset="0"/>
            </a:endParaRPr>
          </a:p>
          <a:p>
            <a:pPr lvl="0"/>
            <a:r>
              <a:rPr lang="en-US" sz="1400" i="1" dirty="0" smtClean="0">
                <a:latin typeface="Arial" pitchFamily="34" charset="0"/>
                <a:cs typeface="Arial" pitchFamily="34" charset="0"/>
              </a:rPr>
              <a:t>Blog </a:t>
            </a:r>
            <a:r>
              <a:rPr lang="en-US" sz="1400" i="1" dirty="0" err="1" smtClean="0">
                <a:latin typeface="Arial" pitchFamily="34" charset="0"/>
                <a:cs typeface="Arial" pitchFamily="34" charset="0"/>
              </a:rPr>
              <a:t>Ipads</a:t>
            </a:r>
            <a:r>
              <a:rPr lang="en-US" sz="1400" i="1" dirty="0" smtClean="0">
                <a:latin typeface="Arial" pitchFamily="34" charset="0"/>
                <a:cs typeface="Arial" pitchFamily="34" charset="0"/>
              </a:rPr>
              <a:t> in Education</a:t>
            </a:r>
            <a:r>
              <a:rPr lang="en-US" sz="1400" dirty="0" smtClean="0">
                <a:latin typeface="Arial" pitchFamily="34" charset="0"/>
                <a:cs typeface="Arial" pitchFamily="34" charset="0"/>
              </a:rPr>
              <a:t> &lt;</a:t>
            </a:r>
            <a:r>
              <a:rPr lang="en-US" sz="1400" u="sng" dirty="0" smtClean="0">
                <a:latin typeface="Arial" pitchFamily="34" charset="0"/>
                <a:cs typeface="Arial" pitchFamily="34" charset="0"/>
                <a:hlinkClick r:id="rId11"/>
              </a:rPr>
              <a:t>http://www.ipadineducation.co.uk/iPad_in_Education/Welcome.html</a:t>
            </a:r>
            <a:r>
              <a:rPr lang="en-US" sz="1400" dirty="0" smtClean="0">
                <a:latin typeface="Arial" pitchFamily="34" charset="0"/>
                <a:cs typeface="Arial" pitchFamily="34" charset="0"/>
              </a:rPr>
              <a:t>&gt;</a:t>
            </a:r>
            <a:endParaRPr lang="es-ES" sz="1400" b="1" dirty="0" smtClean="0">
              <a:latin typeface="Arial" pitchFamily="34" charset="0"/>
              <a:cs typeface="Arial" pitchFamily="34" charset="0"/>
            </a:endParaRPr>
          </a:p>
          <a:p>
            <a:pPr lvl="0"/>
            <a:r>
              <a:rPr lang="es-ES" sz="1400" dirty="0" smtClean="0">
                <a:latin typeface="Arial" pitchFamily="34" charset="0"/>
                <a:cs typeface="Arial" pitchFamily="34" charset="0"/>
              </a:rPr>
              <a:t>Buscando el dispositivo tecnológico ideal para Educación. </a:t>
            </a:r>
            <a:r>
              <a:rPr lang="es-ES" sz="1400" i="1" dirty="0" smtClean="0">
                <a:latin typeface="Arial" pitchFamily="34" charset="0"/>
                <a:cs typeface="Arial" pitchFamily="34" charset="0"/>
              </a:rPr>
              <a:t>En el  Blog Aulatic.com</a:t>
            </a:r>
            <a:r>
              <a:rPr lang="es-ES" sz="1400" dirty="0" smtClean="0">
                <a:latin typeface="Arial" pitchFamily="34" charset="0"/>
                <a:cs typeface="Arial" pitchFamily="34" charset="0"/>
              </a:rPr>
              <a:t>. &lt;</a:t>
            </a:r>
            <a:r>
              <a:rPr lang="es-ES" sz="1400" u="sng" dirty="0" smtClean="0">
                <a:latin typeface="Arial" pitchFamily="34" charset="0"/>
                <a:cs typeface="Arial" pitchFamily="34" charset="0"/>
                <a:hlinkClick r:id="rId12"/>
              </a:rPr>
              <a:t>http://www.aulatic.com/2011/08/28/buscando-el-dispositivo-tecnologico-ideal-para-educacion/</a:t>
            </a:r>
            <a:r>
              <a:rPr lang="es-ES" sz="1400" dirty="0" smtClean="0">
                <a:latin typeface="Arial" pitchFamily="34" charset="0"/>
                <a:cs typeface="Arial" pitchFamily="34" charset="0"/>
              </a:rPr>
              <a:t>&gt;</a:t>
            </a:r>
            <a:endParaRPr lang="es-ES" sz="1400" b="1" dirty="0" smtClean="0">
              <a:latin typeface="Arial" pitchFamily="34" charset="0"/>
              <a:cs typeface="Arial" pitchFamily="34" charset="0"/>
            </a:endParaRPr>
          </a:p>
          <a:p>
            <a:pPr lvl="0"/>
            <a:r>
              <a:rPr lang="es-ES" sz="1400" dirty="0" smtClean="0">
                <a:latin typeface="Arial" pitchFamily="34" charset="0"/>
                <a:cs typeface="Arial" pitchFamily="34" charset="0"/>
              </a:rPr>
              <a:t>Mobile </a:t>
            </a:r>
            <a:r>
              <a:rPr lang="es-ES" sz="1400" dirty="0" err="1" smtClean="0">
                <a:latin typeface="Arial" pitchFamily="34" charset="0"/>
                <a:cs typeface="Arial" pitchFamily="34" charset="0"/>
              </a:rPr>
              <a:t>learning</a:t>
            </a:r>
            <a:r>
              <a:rPr lang="es-ES" sz="1400" dirty="0" smtClean="0">
                <a:latin typeface="Arial" pitchFamily="34" charset="0"/>
                <a:cs typeface="Arial" pitchFamily="34" charset="0"/>
              </a:rPr>
              <a:t>: formación en todo momento y lugar. Revista Educación 3.0, núm. 6, pp. 16-22 </a:t>
            </a:r>
            <a:r>
              <a:rPr lang="es-ES" sz="1200" dirty="0" smtClean="0">
                <a:latin typeface="Arial" pitchFamily="34" charset="0"/>
                <a:cs typeface="Arial" pitchFamily="34" charset="0"/>
              </a:rPr>
              <a:t>&lt;</a:t>
            </a:r>
            <a:r>
              <a:rPr lang="es-ES" sz="1200" u="sng" dirty="0" smtClean="0">
                <a:latin typeface="Arial" pitchFamily="34" charset="0"/>
                <a:cs typeface="Arial" pitchFamily="34" charset="0"/>
                <a:hlinkClick r:id="rId13"/>
              </a:rPr>
              <a:t>http://issuu.com/tecnomedia2010/docs/educacion_reducida_n_6?mode=window&amp;backgroundColor=%23222222</a:t>
            </a:r>
            <a:r>
              <a:rPr lang="es-ES" sz="1200" dirty="0" smtClean="0">
                <a:latin typeface="Arial" pitchFamily="34" charset="0"/>
                <a:cs typeface="Arial" pitchFamily="34" charset="0"/>
              </a:rPr>
              <a:t>&gt;</a:t>
            </a:r>
            <a:endParaRPr lang="es-ES" sz="1400" dirty="0" smtClean="0">
              <a:latin typeface="Arial" pitchFamily="34" charset="0"/>
              <a:cs typeface="Arial" pitchFamily="34" charset="0"/>
            </a:endParaRPr>
          </a:p>
          <a:p>
            <a:pPr lvl="0"/>
            <a:r>
              <a:rPr lang="es-ES" sz="1400" dirty="0" smtClean="0">
                <a:latin typeface="Arial" pitchFamily="34" charset="0"/>
                <a:cs typeface="Arial" pitchFamily="34" charset="0"/>
              </a:rPr>
              <a:t>9 dificultades importantes al adoptar los </a:t>
            </a:r>
            <a:r>
              <a:rPr lang="es-ES" sz="1400" dirty="0" err="1" smtClean="0">
                <a:latin typeface="Arial" pitchFamily="34" charset="0"/>
                <a:cs typeface="Arial" pitchFamily="34" charset="0"/>
              </a:rPr>
              <a:t>tablets</a:t>
            </a:r>
            <a:r>
              <a:rPr lang="es-ES" sz="1400" dirty="0" smtClean="0">
                <a:latin typeface="Arial" pitchFamily="34" charset="0"/>
                <a:cs typeface="Arial" pitchFamily="34" charset="0"/>
              </a:rPr>
              <a:t> en el aula. En el Blog de </a:t>
            </a:r>
            <a:r>
              <a:rPr lang="es-ES" sz="1400" dirty="0" err="1" smtClean="0">
                <a:latin typeface="Arial" pitchFamily="34" charset="0"/>
                <a:cs typeface="Arial" pitchFamily="34" charset="0"/>
              </a:rPr>
              <a:t>TotemGuard</a:t>
            </a:r>
            <a:r>
              <a:rPr lang="es-ES" sz="1400" dirty="0" smtClean="0">
                <a:latin typeface="Arial" pitchFamily="34" charset="0"/>
                <a:cs typeface="Arial" pitchFamily="34" charset="0"/>
              </a:rPr>
              <a:t> </a:t>
            </a:r>
            <a:r>
              <a:rPr lang="es-ES" sz="1200" dirty="0" smtClean="0">
                <a:latin typeface="Arial" pitchFamily="34" charset="0"/>
                <a:cs typeface="Arial" pitchFamily="34" charset="0"/>
              </a:rPr>
              <a:t>&lt;</a:t>
            </a:r>
            <a:r>
              <a:rPr lang="es-ES" sz="1200" u="sng" dirty="0" smtClean="0">
                <a:latin typeface="Arial" pitchFamily="34" charset="0"/>
                <a:cs typeface="Arial" pitchFamily="34" charset="0"/>
                <a:hlinkClick r:id="rId14"/>
              </a:rPr>
              <a:t>http://www.totemguard.com/aulatotem/2012/03/9-dificultades-importantes-al-adoptar-tablets-en-el-aula/</a:t>
            </a:r>
            <a:r>
              <a:rPr lang="es-ES" sz="1200" dirty="0" smtClean="0">
                <a:latin typeface="Arial" pitchFamily="34" charset="0"/>
                <a:cs typeface="Arial" pitchFamily="34" charset="0"/>
              </a:rPr>
              <a:t>&gt;</a:t>
            </a:r>
            <a:endParaRPr lang="es-ES" sz="1400" dirty="0">
              <a:latin typeface="Arial" pitchFamily="34" charset="0"/>
              <a:cs typeface="Arial" pitchFamily="34" charset="0"/>
            </a:endParaRP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smtClean="0"/>
              <a:t>Pere </a:t>
            </a:r>
            <a:r>
              <a:rPr lang="es-ES" sz="1200" dirty="0" err="1" smtClean="0"/>
              <a:t>Marquès</a:t>
            </a:r>
            <a:r>
              <a:rPr lang="es-ES" sz="1200" dirty="0" smtClean="0"/>
              <a:t> (2012)</a:t>
            </a:r>
            <a:endParaRPr lang="es-ES"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827584" y="2061244"/>
            <a:ext cx="7920880" cy="3455988"/>
          </a:xfrm>
        </p:spPr>
        <p:txBody>
          <a:bodyPr>
            <a:normAutofit/>
          </a:bodyPr>
          <a:lstStyle/>
          <a:p>
            <a:pPr eaLnBrk="1" hangingPunct="1">
              <a:spcAft>
                <a:spcPct val="40000"/>
              </a:spcAft>
            </a:pPr>
            <a:r>
              <a:rPr lang="es-ES" sz="2000" b="1" dirty="0" smtClean="0">
                <a:latin typeface="Arial" charset="0"/>
                <a:cs typeface="Arial" charset="0"/>
                <a:hlinkClick r:id="rId3"/>
              </a:rPr>
              <a:t>18 modelos de uso didáctico de la pizarra digital</a:t>
            </a:r>
            <a:endParaRPr lang="es-ES" sz="2000" b="1" dirty="0" smtClean="0">
              <a:latin typeface="Arial" charset="0"/>
              <a:cs typeface="Arial" charset="0"/>
            </a:endParaRPr>
          </a:p>
          <a:p>
            <a:pPr eaLnBrk="1" hangingPunct="1">
              <a:spcAft>
                <a:spcPct val="40000"/>
              </a:spcAft>
            </a:pPr>
            <a:r>
              <a:rPr lang="es-ES" sz="2000" b="1" dirty="0" smtClean="0">
                <a:latin typeface="Arial" charset="0"/>
                <a:cs typeface="Arial" charset="0"/>
                <a:hlinkClick r:id="rId4"/>
              </a:rPr>
              <a:t>29 modelos de uso didáctico de las aulas 2.0</a:t>
            </a:r>
            <a:endParaRPr lang="es-ES" sz="2000" b="1" dirty="0" smtClean="0">
              <a:latin typeface="Arial" charset="0"/>
              <a:cs typeface="Arial" charset="0"/>
            </a:endParaRPr>
          </a:p>
          <a:p>
            <a:pPr eaLnBrk="1" hangingPunct="1">
              <a:spcAft>
                <a:spcPct val="40000"/>
              </a:spcAft>
            </a:pPr>
            <a:r>
              <a:rPr lang="es-ES" sz="2000" b="1" dirty="0" smtClean="0">
                <a:latin typeface="Arial" charset="0"/>
                <a:cs typeface="Arial" charset="0"/>
                <a:hlinkClick r:id="rId5"/>
              </a:rPr>
              <a:t>13 modelos de uso didáctico de los libros de texto digitales</a:t>
            </a:r>
            <a:endParaRPr lang="es-ES" sz="2000" b="1" dirty="0" smtClean="0">
              <a:latin typeface="Arial" charset="0"/>
              <a:cs typeface="Arial" charset="0"/>
            </a:endParaRPr>
          </a:p>
          <a:p>
            <a:pPr eaLnBrk="1" hangingPunct="1">
              <a:spcAft>
                <a:spcPct val="40000"/>
              </a:spcAft>
            </a:pPr>
            <a:r>
              <a:rPr lang="es-ES" sz="2000" b="1" dirty="0" smtClean="0">
                <a:latin typeface="Arial" charset="0"/>
                <a:cs typeface="Arial" charset="0"/>
                <a:hlinkClick r:id="rId6"/>
              </a:rPr>
              <a:t>Currículum bimodal</a:t>
            </a:r>
            <a:endParaRPr lang="es-ES" sz="2000" b="1" dirty="0" smtClean="0">
              <a:latin typeface="Arial" charset="0"/>
              <a:cs typeface="Arial" charset="0"/>
            </a:endParaRPr>
          </a:p>
          <a:p>
            <a:pPr eaLnBrk="1" hangingPunct="1">
              <a:spcAft>
                <a:spcPct val="40000"/>
              </a:spcAft>
            </a:pPr>
            <a:r>
              <a:rPr lang="es-ES" sz="2000" b="1" dirty="0" smtClean="0">
                <a:latin typeface="Arial" charset="0"/>
                <a:cs typeface="Arial" charset="0"/>
                <a:hlinkClick r:id="rId7"/>
              </a:rPr>
              <a:t>Principios de enseñanza y aprendizaje</a:t>
            </a:r>
            <a:endParaRPr lang="es-ES" sz="2000" b="1" dirty="0" smtClean="0">
              <a:latin typeface="Arial" charset="0"/>
              <a:cs typeface="Arial" charset="0"/>
            </a:endParaRPr>
          </a:p>
          <a:p>
            <a:pPr eaLnBrk="1" hangingPunct="1">
              <a:spcAft>
                <a:spcPct val="40000"/>
              </a:spcAft>
            </a:pPr>
            <a:r>
              <a:rPr lang="es-ES" sz="2000" b="1" dirty="0" smtClean="0">
                <a:latin typeface="Arial" charset="0"/>
                <a:cs typeface="Arial" charset="0"/>
                <a:hlinkClick r:id="rId8"/>
              </a:rPr>
              <a:t>Educadores</a:t>
            </a:r>
            <a:endParaRPr lang="es-ES" sz="2000" b="1" dirty="0" smtClean="0">
              <a:latin typeface="Arial" charset="0"/>
              <a:cs typeface="Arial" charset="0"/>
            </a:endParaRPr>
          </a:p>
          <a:p>
            <a:pPr algn="ctr" eaLnBrk="1" hangingPunct="1">
              <a:lnSpc>
                <a:spcPct val="80000"/>
              </a:lnSpc>
              <a:spcAft>
                <a:spcPct val="40000"/>
              </a:spcAft>
              <a:buFontTx/>
              <a:buNone/>
            </a:pPr>
            <a:endParaRPr lang="es-ES" sz="2000" dirty="0" smtClean="0"/>
          </a:p>
        </p:txBody>
      </p:sp>
      <p:sp>
        <p:nvSpPr>
          <p:cNvPr id="29699" name="Text Box 3"/>
          <p:cNvSpPr txBox="1">
            <a:spLocks noChangeArrowheads="1"/>
          </p:cNvSpPr>
          <p:nvPr/>
        </p:nvSpPr>
        <p:spPr bwMode="auto">
          <a:xfrm>
            <a:off x="7561064" y="6581001"/>
            <a:ext cx="1619448" cy="276999"/>
          </a:xfrm>
          <a:prstGeom prst="rect">
            <a:avLst/>
          </a:prstGeom>
          <a:noFill/>
          <a:ln w="9525">
            <a:noFill/>
            <a:miter lim="800000"/>
            <a:headEnd/>
            <a:tailEnd/>
          </a:ln>
        </p:spPr>
        <p:txBody>
          <a:bodyPr wrap="square">
            <a:spAutoFit/>
          </a:bodyPr>
          <a:lstStyle/>
          <a:p>
            <a:pPr>
              <a:spcBef>
                <a:spcPct val="50000"/>
              </a:spcBef>
            </a:pPr>
            <a:r>
              <a:rPr lang="es-ES" sz="1200" dirty="0" smtClean="0">
                <a:latin typeface="Calibri" pitchFamily="34" charset="0"/>
              </a:rPr>
              <a:t>Pere </a:t>
            </a:r>
            <a:r>
              <a:rPr lang="es-ES" sz="1200" dirty="0" err="1">
                <a:latin typeface="Calibri" pitchFamily="34" charset="0"/>
              </a:rPr>
              <a:t>Marquès</a:t>
            </a:r>
            <a:r>
              <a:rPr lang="es-ES" sz="1200" dirty="0">
                <a:latin typeface="Calibri" pitchFamily="34" charset="0"/>
              </a:rPr>
              <a:t> </a:t>
            </a:r>
            <a:r>
              <a:rPr lang="es-ES" sz="1200" dirty="0" smtClean="0">
                <a:latin typeface="Calibri" pitchFamily="34" charset="0"/>
              </a:rPr>
              <a:t>(2012)</a:t>
            </a:r>
            <a:endParaRPr lang="es-ES" sz="1200" dirty="0">
              <a:latin typeface="Calibri" pitchFamily="34" charset="0"/>
            </a:endParaRPr>
          </a:p>
        </p:txBody>
      </p:sp>
      <p:sp>
        <p:nvSpPr>
          <p:cNvPr id="41988" name="Rectangle 5"/>
          <p:cNvSpPr>
            <a:spLocks noChangeArrowheads="1"/>
          </p:cNvSpPr>
          <p:nvPr/>
        </p:nvSpPr>
        <p:spPr bwMode="auto">
          <a:xfrm>
            <a:off x="144463" y="332458"/>
            <a:ext cx="8999537" cy="576262"/>
          </a:xfrm>
          <a:prstGeom prst="rect">
            <a:avLst/>
          </a:prstGeom>
          <a:noFill/>
          <a:ln w="9525">
            <a:noFill/>
            <a:miter lim="800000"/>
            <a:headEnd/>
            <a:tailEnd/>
          </a:ln>
        </p:spPr>
        <p:txBody>
          <a:bodyPr anchor="ctr"/>
          <a:lstStyle/>
          <a:p>
            <a:pPr algn="ctr" fontAlgn="auto">
              <a:spcBef>
                <a:spcPts val="0"/>
              </a:spcBef>
              <a:spcAft>
                <a:spcPts val="0"/>
              </a:spcAft>
              <a:defRPr/>
            </a:pP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Otros documentos de Pere </a:t>
            </a:r>
            <a:r>
              <a:rPr lang="es-ES" sz="2800" b="1" i="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Marquès</a:t>
            </a:r>
            <a:endParaRPr lang="es-ES" sz="2800" b="1" i="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USOS HABITUALES DE LAS TABLETAS DIGITALES</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0" y="134625"/>
            <a:ext cx="9144000" cy="6678751"/>
          </a:xfrm>
          <a:prstGeom prst="rect">
            <a:avLst/>
          </a:prstGeom>
          <a:noFill/>
        </p:spPr>
        <p:txBody>
          <a:bodyPr wrap="square" rtlCol="0">
            <a:spAutoFit/>
          </a:bodyPr>
          <a:lstStyle/>
          <a:p>
            <a:endParaRPr lang="es-ES" sz="2400" i="1" dirty="0" smtClean="0"/>
          </a:p>
          <a:p>
            <a:pPr>
              <a:spcAft>
                <a:spcPts val="600"/>
              </a:spcAft>
            </a:pPr>
            <a:r>
              <a:rPr lang="es-ES" dirty="0" smtClean="0">
                <a:latin typeface="Arial" pitchFamily="34" charset="0"/>
                <a:cs typeface="Arial" pitchFamily="34" charset="0"/>
              </a:rPr>
              <a:t>- </a:t>
            </a:r>
            <a:r>
              <a:rPr lang="es-ES" b="1" i="1" dirty="0" smtClean="0">
                <a:solidFill>
                  <a:srgbClr val="0000CC"/>
                </a:solidFill>
                <a:latin typeface="Arial" pitchFamily="34" charset="0"/>
                <a:cs typeface="Arial" pitchFamily="34" charset="0"/>
              </a:rPr>
              <a:t>Buscar</a:t>
            </a:r>
            <a:r>
              <a:rPr lang="es-ES" b="1" i="1" dirty="0" smtClean="0">
                <a:latin typeface="Arial" pitchFamily="34" charset="0"/>
                <a:cs typeface="Arial" pitchFamily="34" charset="0"/>
              </a:rPr>
              <a:t> información</a:t>
            </a:r>
            <a:r>
              <a:rPr lang="es-ES" dirty="0" smtClean="0">
                <a:latin typeface="Arial" pitchFamily="34" charset="0"/>
                <a:cs typeface="Arial" pitchFamily="34" charset="0"/>
              </a:rPr>
              <a:t> en Internet , descargar archivos, </a:t>
            </a:r>
            <a:r>
              <a:rPr lang="es-ES" b="1" dirty="0" smtClean="0">
                <a:latin typeface="Arial" pitchFamily="34" charset="0"/>
                <a:cs typeface="Arial" pitchFamily="34" charset="0"/>
              </a:rPr>
              <a:t>c</a:t>
            </a:r>
            <a:r>
              <a:rPr lang="es-ES" b="1" i="1" dirty="0" smtClean="0">
                <a:latin typeface="Arial" pitchFamily="34" charset="0"/>
                <a:cs typeface="Arial" pitchFamily="34" charset="0"/>
              </a:rPr>
              <a:t>onsultar enciclopedias</a:t>
            </a:r>
            <a:r>
              <a:rPr lang="es-ES" dirty="0" smtClean="0">
                <a:latin typeface="Arial" pitchFamily="34" charset="0"/>
                <a:cs typeface="Arial" pitchFamily="34" charset="0"/>
              </a:rPr>
              <a:t>…</a:t>
            </a:r>
          </a:p>
          <a:p>
            <a:pPr>
              <a:spcAft>
                <a:spcPts val="600"/>
              </a:spcAft>
            </a:pPr>
            <a:r>
              <a:rPr lang="es-ES" dirty="0" smtClean="0">
                <a:latin typeface="Arial" pitchFamily="34" charset="0"/>
                <a:cs typeface="Arial" pitchFamily="34" charset="0"/>
              </a:rPr>
              <a:t>- </a:t>
            </a:r>
            <a:r>
              <a:rPr lang="es-ES" b="1" i="1" dirty="0" smtClean="0">
                <a:solidFill>
                  <a:srgbClr val="0000CC"/>
                </a:solidFill>
                <a:latin typeface="Arial" pitchFamily="34" charset="0"/>
                <a:cs typeface="Arial" pitchFamily="34" charset="0"/>
              </a:rPr>
              <a:t>Almacenar</a:t>
            </a:r>
            <a:r>
              <a:rPr lang="es-ES" b="1" i="1" dirty="0" smtClean="0">
                <a:latin typeface="Arial" pitchFamily="34" charset="0"/>
                <a:cs typeface="Arial" pitchFamily="34" charset="0"/>
              </a:rPr>
              <a:t>/recuperar información</a:t>
            </a:r>
            <a:r>
              <a:rPr lang="es-ES" dirty="0" smtClean="0">
                <a:latin typeface="Arial" pitchFamily="34" charset="0"/>
                <a:cs typeface="Arial" pitchFamily="34" charset="0"/>
              </a:rPr>
              <a:t> en su memoria, “en la nube”</a:t>
            </a:r>
          </a:p>
          <a:p>
            <a:pPr>
              <a:spcAft>
                <a:spcPts val="600"/>
              </a:spcAft>
            </a:pPr>
            <a:r>
              <a:rPr lang="es-ES" dirty="0" smtClean="0">
                <a:latin typeface="Arial" pitchFamily="34" charset="0"/>
                <a:cs typeface="Arial" pitchFamily="34" charset="0"/>
              </a:rPr>
              <a:t>- </a:t>
            </a:r>
            <a:r>
              <a:rPr lang="es-ES" b="1" i="1" dirty="0" smtClean="0">
                <a:latin typeface="Arial" pitchFamily="34" charset="0"/>
                <a:cs typeface="Arial" pitchFamily="34" charset="0"/>
              </a:rPr>
              <a:t>Gestión sincronizada de las cuentas:</a:t>
            </a:r>
            <a:r>
              <a:rPr lang="es-ES" dirty="0" smtClean="0">
                <a:latin typeface="Arial" pitchFamily="34" charset="0"/>
                <a:cs typeface="Arial" pitchFamily="34" charset="0"/>
              </a:rPr>
              <a:t> e-mail, contactos , calendario</a:t>
            </a:r>
          </a:p>
          <a:p>
            <a:pPr>
              <a:spcAft>
                <a:spcPts val="600"/>
              </a:spcAft>
            </a:pPr>
            <a:r>
              <a:rPr lang="es-ES" b="1" i="1" dirty="0" smtClean="0">
                <a:latin typeface="Arial" pitchFamily="34" charset="0"/>
                <a:cs typeface="Arial" pitchFamily="34" charset="0"/>
              </a:rPr>
              <a:t>- Enviar/recibir </a:t>
            </a:r>
            <a:r>
              <a:rPr lang="es-ES" b="1" i="1" dirty="0" smtClean="0">
                <a:solidFill>
                  <a:srgbClr val="0000CC"/>
                </a:solidFill>
                <a:latin typeface="Arial" pitchFamily="34" charset="0"/>
                <a:cs typeface="Arial" pitchFamily="34" charset="0"/>
              </a:rPr>
              <a:t>mails</a:t>
            </a:r>
            <a:r>
              <a:rPr lang="es-ES" b="1" i="1" dirty="0" smtClean="0">
                <a:latin typeface="Arial" pitchFamily="34" charset="0"/>
                <a:cs typeface="Arial" pitchFamily="34" charset="0"/>
              </a:rPr>
              <a:t> y </a:t>
            </a:r>
            <a:r>
              <a:rPr lang="es-ES" b="1" i="1" dirty="0" smtClean="0">
                <a:solidFill>
                  <a:srgbClr val="0000CC"/>
                </a:solidFill>
                <a:latin typeface="Arial" pitchFamily="34" charset="0"/>
                <a:cs typeface="Arial" pitchFamily="34" charset="0"/>
              </a:rPr>
              <a:t>compartir</a:t>
            </a:r>
            <a:r>
              <a:rPr lang="es-ES" b="1" i="1" dirty="0" smtClean="0">
                <a:latin typeface="Arial" pitchFamily="34" charset="0"/>
                <a:cs typeface="Arial" pitchFamily="34" charset="0"/>
              </a:rPr>
              <a:t> información </a:t>
            </a:r>
            <a:r>
              <a:rPr lang="es-ES" dirty="0" smtClean="0">
                <a:latin typeface="Arial" pitchFamily="34" charset="0"/>
                <a:cs typeface="Arial" pitchFamily="34" charset="0"/>
              </a:rPr>
              <a:t>en redes sociales, “en la nube”…</a:t>
            </a:r>
          </a:p>
          <a:p>
            <a:pPr>
              <a:spcAft>
                <a:spcPts val="600"/>
              </a:spcAft>
            </a:pPr>
            <a:r>
              <a:rPr lang="es-ES" b="1" i="1" dirty="0" smtClean="0">
                <a:latin typeface="Arial" pitchFamily="34" charset="0"/>
                <a:cs typeface="Arial" pitchFamily="34" charset="0"/>
              </a:rPr>
              <a:t>- Realizar videoconferencia, </a:t>
            </a:r>
            <a:r>
              <a:rPr lang="es-ES" dirty="0" err="1" smtClean="0">
                <a:latin typeface="Arial" pitchFamily="34" charset="0"/>
                <a:cs typeface="Arial" pitchFamily="34" charset="0"/>
              </a:rPr>
              <a:t>SMS</a:t>
            </a:r>
            <a:r>
              <a:rPr lang="es-ES" dirty="0" smtClean="0">
                <a:latin typeface="Arial" pitchFamily="34" charset="0"/>
                <a:cs typeface="Arial" pitchFamily="34" charset="0"/>
              </a:rPr>
              <a:t>  y llamadas gratis a través de Internet</a:t>
            </a:r>
          </a:p>
          <a:p>
            <a:pPr>
              <a:spcAft>
                <a:spcPts val="600"/>
              </a:spcAft>
              <a:buFontTx/>
              <a:buChar char="-"/>
            </a:pPr>
            <a:r>
              <a:rPr lang="es-ES" b="1" i="1" dirty="0" smtClean="0">
                <a:latin typeface="Arial" pitchFamily="34" charset="0"/>
                <a:cs typeface="Arial" pitchFamily="34" charset="0"/>
              </a:rPr>
              <a:t> </a:t>
            </a:r>
            <a:r>
              <a:rPr lang="es-ES" b="1" i="1" dirty="0" smtClean="0">
                <a:solidFill>
                  <a:srgbClr val="0000CC"/>
                </a:solidFill>
                <a:latin typeface="Arial" pitchFamily="34" charset="0"/>
                <a:cs typeface="Arial" pitchFamily="34" charset="0"/>
              </a:rPr>
              <a:t>Lectura</a:t>
            </a:r>
            <a:r>
              <a:rPr lang="es-ES" b="1" i="1" dirty="0" smtClean="0">
                <a:latin typeface="Arial" pitchFamily="34" charset="0"/>
                <a:cs typeface="Arial" pitchFamily="34" charset="0"/>
              </a:rPr>
              <a:t> de documentos y libros digitales: </a:t>
            </a:r>
            <a:r>
              <a:rPr lang="es-ES" dirty="0" smtClean="0">
                <a:latin typeface="Arial" pitchFamily="34" charset="0"/>
                <a:cs typeface="Arial" pitchFamily="34" charset="0"/>
              </a:rPr>
              <a:t>e-</a:t>
            </a:r>
            <a:r>
              <a:rPr lang="es-ES" dirty="0" err="1" smtClean="0">
                <a:latin typeface="Arial" pitchFamily="34" charset="0"/>
                <a:cs typeface="Arial" pitchFamily="34" charset="0"/>
              </a:rPr>
              <a:t>readers</a:t>
            </a:r>
            <a:r>
              <a:rPr lang="es-ES" dirty="0" smtClean="0">
                <a:latin typeface="Arial" pitchFamily="34" charset="0"/>
                <a:cs typeface="Arial" pitchFamily="34" charset="0"/>
              </a:rPr>
              <a:t>, lectores RSS.</a:t>
            </a:r>
          </a:p>
          <a:p>
            <a:pPr>
              <a:spcAft>
                <a:spcPts val="600"/>
              </a:spcAft>
            </a:pPr>
            <a:r>
              <a:rPr lang="es-ES" b="1" i="1" dirty="0" smtClean="0">
                <a:latin typeface="Arial" pitchFamily="34" charset="0"/>
                <a:cs typeface="Arial" pitchFamily="34" charset="0"/>
              </a:rPr>
              <a:t>- </a:t>
            </a:r>
            <a:r>
              <a:rPr lang="es-ES" b="1" i="1" dirty="0" smtClean="0">
                <a:solidFill>
                  <a:srgbClr val="0000CC"/>
                </a:solidFill>
                <a:latin typeface="Arial" pitchFamily="34" charset="0"/>
                <a:cs typeface="Arial" pitchFamily="34" charset="0"/>
              </a:rPr>
              <a:t>Reproducir multimedia </a:t>
            </a:r>
            <a:r>
              <a:rPr lang="es-ES" b="1" i="1" dirty="0" smtClean="0">
                <a:latin typeface="Arial" pitchFamily="34" charset="0"/>
                <a:cs typeface="Arial" pitchFamily="34" charset="0"/>
              </a:rPr>
              <a:t>y radio FM</a:t>
            </a:r>
            <a:r>
              <a:rPr lang="es-ES" dirty="0" smtClean="0">
                <a:latin typeface="Arial" pitchFamily="34" charset="0"/>
                <a:cs typeface="Arial" pitchFamily="34" charset="0"/>
              </a:rPr>
              <a:t>: imágenes,  vídeos, música…</a:t>
            </a:r>
          </a:p>
          <a:p>
            <a:pPr>
              <a:spcAft>
                <a:spcPts val="600"/>
              </a:spcAft>
            </a:pPr>
            <a:r>
              <a:rPr lang="es-ES" b="1" i="1" dirty="0" smtClean="0">
                <a:latin typeface="Arial" pitchFamily="34" charset="0"/>
                <a:cs typeface="Arial" pitchFamily="34" charset="0"/>
              </a:rPr>
              <a:t>- Ver los contenidos de la tableta en la TV o pizarra digital </a:t>
            </a:r>
            <a:r>
              <a:rPr lang="es-ES" dirty="0" smtClean="0">
                <a:latin typeface="Arial" pitchFamily="34" charset="0"/>
                <a:cs typeface="Arial" pitchFamily="34" charset="0"/>
              </a:rPr>
              <a:t>(por </a:t>
            </a:r>
            <a:r>
              <a:rPr lang="es-ES" dirty="0" err="1" smtClean="0">
                <a:latin typeface="Arial" pitchFamily="34" charset="0"/>
                <a:cs typeface="Arial" pitchFamily="34" charset="0"/>
              </a:rPr>
              <a:t>HDMI</a:t>
            </a:r>
            <a:r>
              <a:rPr lang="es-ES" dirty="0" smtClean="0">
                <a:latin typeface="Arial" pitchFamily="34" charset="0"/>
                <a:cs typeface="Arial" pitchFamily="34" charset="0"/>
              </a:rPr>
              <a:t>)</a:t>
            </a:r>
          </a:p>
          <a:p>
            <a:pPr>
              <a:spcAft>
                <a:spcPts val="600"/>
              </a:spcAft>
              <a:buFontTx/>
              <a:buChar char="-"/>
            </a:pPr>
            <a:r>
              <a:rPr lang="es-ES" b="1" i="1" dirty="0" smtClean="0">
                <a:latin typeface="Arial" pitchFamily="34" charset="0"/>
                <a:cs typeface="Arial" pitchFamily="34" charset="0"/>
              </a:rPr>
              <a:t> </a:t>
            </a:r>
            <a:r>
              <a:rPr lang="es-ES" b="1" i="1" dirty="0" smtClean="0">
                <a:solidFill>
                  <a:srgbClr val="0000CC"/>
                </a:solidFill>
                <a:latin typeface="Arial" pitchFamily="34" charset="0"/>
                <a:cs typeface="Arial" pitchFamily="34" charset="0"/>
              </a:rPr>
              <a:t>Cámara</a:t>
            </a:r>
            <a:r>
              <a:rPr lang="es-ES" b="1" i="1" dirty="0" smtClean="0">
                <a:latin typeface="Arial" pitchFamily="34" charset="0"/>
                <a:cs typeface="Arial" pitchFamily="34" charset="0"/>
              </a:rPr>
              <a:t> de fotos</a:t>
            </a:r>
            <a:r>
              <a:rPr lang="es-ES" dirty="0" smtClean="0">
                <a:latin typeface="Arial" pitchFamily="34" charset="0"/>
                <a:cs typeface="Arial" pitchFamily="34" charset="0"/>
              </a:rPr>
              <a:t> (y códigos </a:t>
            </a:r>
            <a:r>
              <a:rPr lang="es-ES" dirty="0" err="1" smtClean="0">
                <a:latin typeface="Arial" pitchFamily="34" charset="0"/>
                <a:cs typeface="Arial" pitchFamily="34" charset="0"/>
              </a:rPr>
              <a:t>QR</a:t>
            </a:r>
            <a:r>
              <a:rPr lang="es-ES" dirty="0" smtClean="0">
                <a:latin typeface="Arial" pitchFamily="34" charset="0"/>
                <a:cs typeface="Arial" pitchFamily="34" charset="0"/>
              </a:rPr>
              <a:t>),</a:t>
            </a:r>
            <a:r>
              <a:rPr lang="es-ES" b="1" i="1" dirty="0" smtClean="0">
                <a:latin typeface="Arial" pitchFamily="34" charset="0"/>
                <a:cs typeface="Arial" pitchFamily="34" charset="0"/>
              </a:rPr>
              <a:t> grabar vídeo y sonido. Retocar fotos, vídeos…</a:t>
            </a:r>
          </a:p>
          <a:p>
            <a:pPr>
              <a:spcAft>
                <a:spcPts val="600"/>
              </a:spcAft>
              <a:buFontTx/>
              <a:buChar char="-"/>
            </a:pPr>
            <a:r>
              <a:rPr lang="es-ES" b="1" i="1" dirty="0" smtClean="0">
                <a:latin typeface="Arial" pitchFamily="34" charset="0"/>
                <a:cs typeface="Arial" pitchFamily="34" charset="0"/>
              </a:rPr>
              <a:t>Reloj, </a:t>
            </a:r>
            <a:r>
              <a:rPr lang="es-ES" b="1" i="1" dirty="0" smtClean="0">
                <a:solidFill>
                  <a:srgbClr val="0000CC"/>
                </a:solidFill>
                <a:latin typeface="Arial" pitchFamily="34" charset="0"/>
                <a:cs typeface="Arial" pitchFamily="34" charset="0"/>
              </a:rPr>
              <a:t>GPS</a:t>
            </a:r>
            <a:r>
              <a:rPr lang="es-ES" b="1" i="1" dirty="0" smtClean="0">
                <a:latin typeface="Arial" pitchFamily="34" charset="0"/>
                <a:cs typeface="Arial" pitchFamily="34" charset="0"/>
              </a:rPr>
              <a:t> </a:t>
            </a:r>
            <a:r>
              <a:rPr lang="es-ES" i="1" dirty="0" smtClean="0">
                <a:latin typeface="Arial" pitchFamily="34" charset="0"/>
                <a:cs typeface="Arial" pitchFamily="34" charset="0"/>
              </a:rPr>
              <a:t>(Google </a:t>
            </a:r>
            <a:r>
              <a:rPr lang="es-ES" i="1" dirty="0" err="1" smtClean="0">
                <a:latin typeface="Arial" pitchFamily="34" charset="0"/>
                <a:cs typeface="Arial" pitchFamily="34" charset="0"/>
              </a:rPr>
              <a:t>Maps</a:t>
            </a:r>
            <a:r>
              <a:rPr lang="es-ES" i="1" dirty="0" smtClean="0">
                <a:latin typeface="Arial" pitchFamily="34" charset="0"/>
                <a:cs typeface="Arial" pitchFamily="34" charset="0"/>
              </a:rPr>
              <a:t>) y </a:t>
            </a:r>
            <a:r>
              <a:rPr lang="es-ES" b="1" i="1" dirty="0" smtClean="0">
                <a:latin typeface="Arial" pitchFamily="34" charset="0"/>
                <a:cs typeface="Arial" pitchFamily="34" charset="0"/>
              </a:rPr>
              <a:t>sensores de entorno</a:t>
            </a:r>
            <a:r>
              <a:rPr lang="es-ES" dirty="0" smtClean="0">
                <a:latin typeface="Arial" pitchFamily="34" charset="0"/>
                <a:cs typeface="Arial" pitchFamily="34" charset="0"/>
              </a:rPr>
              <a:t>: ruido, acelerómetro, magnetismo</a:t>
            </a:r>
          </a:p>
          <a:p>
            <a:pPr>
              <a:spcAft>
                <a:spcPts val="600"/>
              </a:spcAft>
            </a:pPr>
            <a:r>
              <a:rPr lang="es-ES" b="1" i="1" dirty="0" smtClean="0">
                <a:latin typeface="Arial" pitchFamily="34" charset="0"/>
                <a:cs typeface="Arial" pitchFamily="34" charset="0"/>
              </a:rPr>
              <a:t>- </a:t>
            </a:r>
            <a:r>
              <a:rPr lang="es-ES" b="1" i="1" dirty="0" smtClean="0">
                <a:solidFill>
                  <a:srgbClr val="0000CC"/>
                </a:solidFill>
                <a:latin typeface="Arial" pitchFamily="34" charset="0"/>
                <a:cs typeface="Arial" pitchFamily="34" charset="0"/>
              </a:rPr>
              <a:t>Traductor</a:t>
            </a:r>
            <a:r>
              <a:rPr lang="es-ES" dirty="0" smtClean="0">
                <a:latin typeface="Arial" pitchFamily="34" charset="0"/>
                <a:cs typeface="Arial" pitchFamily="34" charset="0"/>
              </a:rPr>
              <a:t> de palabras y textos a múltiples idiomas (con voz)</a:t>
            </a:r>
          </a:p>
          <a:p>
            <a:pPr>
              <a:spcAft>
                <a:spcPts val="600"/>
              </a:spcAft>
              <a:buFontTx/>
              <a:buChar char="-"/>
            </a:pPr>
            <a:r>
              <a:rPr lang="es-ES" b="1" i="1" dirty="0" smtClean="0">
                <a:latin typeface="Arial" pitchFamily="34" charset="0"/>
                <a:cs typeface="Arial" pitchFamily="34" charset="0"/>
              </a:rPr>
              <a:t> Lector OCR</a:t>
            </a:r>
            <a:r>
              <a:rPr lang="es-ES" dirty="0" smtClean="0">
                <a:latin typeface="Arial" pitchFamily="34" charset="0"/>
                <a:cs typeface="Arial" pitchFamily="34" charset="0"/>
              </a:rPr>
              <a:t> de documentos </a:t>
            </a:r>
            <a:r>
              <a:rPr lang="es-ES" dirty="0" err="1" smtClean="0">
                <a:latin typeface="Arial" pitchFamily="34" charset="0"/>
                <a:cs typeface="Arial" pitchFamily="34" charset="0"/>
              </a:rPr>
              <a:t>PDF</a:t>
            </a:r>
            <a:r>
              <a:rPr lang="es-ES" dirty="0" smtClean="0">
                <a:latin typeface="Arial" pitchFamily="34" charset="0"/>
                <a:cs typeface="Arial" pitchFamily="34" charset="0"/>
              </a:rPr>
              <a:t> e imágenes. </a:t>
            </a:r>
          </a:p>
          <a:p>
            <a:pPr>
              <a:spcAft>
                <a:spcPts val="600"/>
              </a:spcAft>
              <a:buFontTx/>
              <a:buChar char="-"/>
            </a:pPr>
            <a:r>
              <a:rPr lang="es-ES" b="1" i="1" dirty="0" smtClean="0">
                <a:latin typeface="Arial" pitchFamily="34" charset="0"/>
                <a:cs typeface="Arial" pitchFamily="34" charset="0"/>
              </a:rPr>
              <a:t> Dibujar, pintar, </a:t>
            </a:r>
            <a:r>
              <a:rPr lang="es-ES" b="1" i="1" dirty="0" smtClean="0">
                <a:solidFill>
                  <a:srgbClr val="0000CC"/>
                </a:solidFill>
                <a:latin typeface="Arial" pitchFamily="34" charset="0"/>
                <a:cs typeface="Arial" pitchFamily="34" charset="0"/>
              </a:rPr>
              <a:t>tomar notas</a:t>
            </a:r>
            <a:r>
              <a:rPr lang="es-ES" i="1" dirty="0" smtClean="0">
                <a:latin typeface="Arial" pitchFamily="34" charset="0"/>
                <a:cs typeface="Arial" pitchFamily="34" charset="0"/>
              </a:rPr>
              <a:t>:</a:t>
            </a:r>
            <a:r>
              <a:rPr lang="es-ES" dirty="0" smtClean="0">
                <a:latin typeface="Arial" pitchFamily="34" charset="0"/>
                <a:cs typeface="Arial" pitchFamily="34" charset="0"/>
              </a:rPr>
              <a:t> anotaciones y captación de </a:t>
            </a:r>
            <a:r>
              <a:rPr lang="es-ES" dirty="0" err="1" smtClean="0">
                <a:latin typeface="Arial" pitchFamily="34" charset="0"/>
                <a:cs typeface="Arial" pitchFamily="34" charset="0"/>
              </a:rPr>
              <a:t>URLs</a:t>
            </a:r>
            <a:r>
              <a:rPr lang="es-ES" dirty="0" smtClean="0">
                <a:latin typeface="Arial" pitchFamily="34" charset="0"/>
                <a:cs typeface="Arial" pitchFamily="34" charset="0"/>
              </a:rPr>
              <a:t>, fotos… </a:t>
            </a:r>
            <a:r>
              <a:rPr lang="es-ES" i="1" dirty="0" smtClean="0">
                <a:latin typeface="Arial" pitchFamily="34" charset="0"/>
                <a:cs typeface="Arial" pitchFamily="34" charset="0"/>
              </a:rPr>
              <a:t>(</a:t>
            </a:r>
            <a:r>
              <a:rPr lang="es-ES" i="1" dirty="0" err="1" smtClean="0">
                <a:latin typeface="Arial" pitchFamily="34" charset="0"/>
                <a:cs typeface="Arial" pitchFamily="34" charset="0"/>
              </a:rPr>
              <a:t>Evernote</a:t>
            </a:r>
            <a:r>
              <a:rPr lang="es-ES" i="1" dirty="0" smtClean="0">
                <a:latin typeface="Arial" pitchFamily="34" charset="0"/>
                <a:cs typeface="Arial" pitchFamily="34" charset="0"/>
              </a:rPr>
              <a:t>)</a:t>
            </a:r>
          </a:p>
          <a:p>
            <a:pPr>
              <a:spcAft>
                <a:spcPts val="600"/>
              </a:spcAft>
            </a:pPr>
            <a:r>
              <a:rPr lang="es-ES" b="1" i="1" dirty="0" smtClean="0">
                <a:latin typeface="Arial" pitchFamily="34" charset="0"/>
                <a:cs typeface="Arial" pitchFamily="34" charset="0"/>
              </a:rPr>
              <a:t>- Suite </a:t>
            </a:r>
            <a:r>
              <a:rPr lang="es-ES" b="1" i="1" dirty="0" smtClean="0">
                <a:solidFill>
                  <a:srgbClr val="0000CC"/>
                </a:solidFill>
                <a:latin typeface="Arial" pitchFamily="34" charset="0"/>
                <a:cs typeface="Arial" pitchFamily="34" charset="0"/>
              </a:rPr>
              <a:t>ofimática</a:t>
            </a:r>
            <a:r>
              <a:rPr lang="es-ES" dirty="0" smtClean="0">
                <a:latin typeface="Arial" pitchFamily="34" charset="0"/>
                <a:cs typeface="Arial" pitchFamily="34" charset="0"/>
              </a:rPr>
              <a:t> sencilla para crear y modificar </a:t>
            </a:r>
            <a:r>
              <a:rPr lang="es-ES" b="1" i="1" dirty="0" smtClean="0">
                <a:latin typeface="Arial" pitchFamily="34" charset="0"/>
                <a:cs typeface="Arial" pitchFamily="34" charset="0"/>
              </a:rPr>
              <a:t>textos,</a:t>
            </a:r>
            <a:r>
              <a:rPr lang="es-ES" dirty="0" smtClean="0">
                <a:latin typeface="Arial" pitchFamily="34" charset="0"/>
                <a:cs typeface="Arial" pitchFamily="34" charset="0"/>
              </a:rPr>
              <a:t> </a:t>
            </a:r>
            <a:r>
              <a:rPr lang="es-ES" b="1" i="1" dirty="0" smtClean="0">
                <a:latin typeface="Arial" pitchFamily="34" charset="0"/>
                <a:cs typeface="Arial" pitchFamily="34" charset="0"/>
              </a:rPr>
              <a:t>hoja de cálculo, presentaciones</a:t>
            </a:r>
            <a:endParaRPr lang="es-ES" dirty="0" smtClean="0">
              <a:latin typeface="Arial" pitchFamily="34" charset="0"/>
              <a:cs typeface="Arial" pitchFamily="34" charset="0"/>
            </a:endParaRPr>
          </a:p>
          <a:p>
            <a:pPr>
              <a:spcAft>
                <a:spcPts val="600"/>
              </a:spcAft>
            </a:pPr>
            <a:r>
              <a:rPr lang="es-ES" b="1" i="1" dirty="0" smtClean="0">
                <a:latin typeface="Arial" pitchFamily="34" charset="0"/>
                <a:cs typeface="Arial" pitchFamily="34" charset="0"/>
              </a:rPr>
              <a:t>- Elaborar y compartir:</a:t>
            </a:r>
            <a:r>
              <a:rPr lang="es-ES" dirty="0" smtClean="0">
                <a:latin typeface="Arial" pitchFamily="34" charset="0"/>
                <a:cs typeface="Arial" pitchFamily="34" charset="0"/>
              </a:rPr>
              <a:t> blogs,  posters, mapas conceptuales, comics…</a:t>
            </a:r>
          </a:p>
          <a:p>
            <a:pPr>
              <a:spcAft>
                <a:spcPts val="600"/>
              </a:spcAft>
            </a:pPr>
            <a:r>
              <a:rPr lang="es-ES" b="1" i="1" dirty="0" smtClean="0">
                <a:latin typeface="Arial" pitchFamily="34" charset="0"/>
                <a:cs typeface="Arial" pitchFamily="34" charset="0"/>
              </a:rPr>
              <a:t>- Realizar </a:t>
            </a:r>
            <a:r>
              <a:rPr lang="es-ES" b="1" i="1" dirty="0" smtClean="0">
                <a:solidFill>
                  <a:srgbClr val="0000CC"/>
                </a:solidFill>
                <a:latin typeface="Arial" pitchFamily="34" charset="0"/>
                <a:cs typeface="Arial" pitchFamily="34" charset="0"/>
              </a:rPr>
              <a:t>ejercicios educativos</a:t>
            </a:r>
            <a:r>
              <a:rPr lang="es-ES" dirty="0" smtClean="0">
                <a:solidFill>
                  <a:srgbClr val="0000CC"/>
                </a:solidFill>
                <a:latin typeface="Arial" pitchFamily="34" charset="0"/>
                <a:cs typeface="Arial" pitchFamily="34" charset="0"/>
              </a:rPr>
              <a:t> </a:t>
            </a:r>
            <a:r>
              <a:rPr lang="es-ES" dirty="0" smtClean="0">
                <a:latin typeface="Arial" pitchFamily="34" charset="0"/>
                <a:cs typeface="Arial" pitchFamily="34" charset="0"/>
              </a:rPr>
              <a:t>sobre cualquier temática: </a:t>
            </a:r>
            <a:r>
              <a:rPr lang="es-ES" dirty="0" err="1" smtClean="0">
                <a:latin typeface="Arial" pitchFamily="34" charset="0"/>
                <a:cs typeface="Arial" pitchFamily="34" charset="0"/>
              </a:rPr>
              <a:t>app</a:t>
            </a:r>
            <a:r>
              <a:rPr lang="es-ES" dirty="0" smtClean="0">
                <a:latin typeface="Arial" pitchFamily="34" charset="0"/>
                <a:cs typeface="Arial" pitchFamily="34" charset="0"/>
              </a:rPr>
              <a:t> diversas</a:t>
            </a:r>
          </a:p>
          <a:p>
            <a:pPr>
              <a:spcAft>
                <a:spcPts val="600"/>
              </a:spcAft>
            </a:pPr>
            <a:r>
              <a:rPr lang="es-ES" b="1" i="1" dirty="0" smtClean="0">
                <a:latin typeface="Arial" pitchFamily="34" charset="0"/>
                <a:cs typeface="Arial" pitchFamily="34" charset="0"/>
              </a:rPr>
              <a:t>- Uso de </a:t>
            </a:r>
            <a:r>
              <a:rPr lang="es-ES" b="1" i="1" dirty="0" smtClean="0">
                <a:solidFill>
                  <a:srgbClr val="0000CC"/>
                </a:solidFill>
                <a:latin typeface="Arial" pitchFamily="34" charset="0"/>
                <a:cs typeface="Arial" pitchFamily="34" charset="0"/>
              </a:rPr>
              <a:t>videojuegos</a:t>
            </a:r>
            <a:endParaRPr lang="es-ES" sz="2000" dirty="0" smtClean="0"/>
          </a:p>
        </p:txBody>
      </p:sp>
      <p:sp>
        <p:nvSpPr>
          <p:cNvPr id="12"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27384"/>
            <a:ext cx="9144000" cy="428625"/>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APORTACIONES DE LAS TABLETAS DIGITALES</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0" y="764986"/>
            <a:ext cx="9144000" cy="5832366"/>
          </a:xfrm>
          <a:prstGeom prst="rect">
            <a:avLst/>
          </a:prstGeom>
          <a:noFill/>
        </p:spPr>
        <p:txBody>
          <a:bodyPr wrap="square" rtlCol="0">
            <a:spAutoFit/>
          </a:bodyPr>
          <a:lstStyle/>
          <a:p>
            <a:pPr>
              <a:spcAft>
                <a:spcPts val="600"/>
              </a:spcAft>
              <a:buFontTx/>
              <a:buChar char="-"/>
            </a:pPr>
            <a:r>
              <a:rPr lang="es-ES" sz="2000" dirty="0" smtClean="0"/>
              <a:t> </a:t>
            </a:r>
            <a:r>
              <a:rPr lang="es-ES" sz="2000" b="1" dirty="0" smtClean="0">
                <a:solidFill>
                  <a:srgbClr val="C00000"/>
                </a:solidFill>
                <a:latin typeface="Arial" pitchFamily="34" charset="0"/>
                <a:cs typeface="Arial" pitchFamily="34" charset="0"/>
              </a:rPr>
              <a:t>ACCESO A LA INFORMACIÓN </a:t>
            </a:r>
            <a:r>
              <a:rPr lang="es-ES" b="1" dirty="0" smtClean="0">
                <a:solidFill>
                  <a:srgbClr val="C00000"/>
                </a:solidFill>
                <a:latin typeface="Arial" pitchFamily="34" charset="0"/>
                <a:cs typeface="Arial" pitchFamily="34" charset="0"/>
              </a:rPr>
              <a:t>+ visualización </a:t>
            </a:r>
            <a:r>
              <a:rPr lang="es-ES" dirty="0" smtClean="0">
                <a:latin typeface="Arial" pitchFamily="34" charset="0"/>
                <a:cs typeface="Arial" pitchFamily="34" charset="0"/>
              </a:rPr>
              <a:t>(e-</a:t>
            </a:r>
            <a:r>
              <a:rPr lang="es-ES" dirty="0" err="1" smtClean="0">
                <a:latin typeface="Arial" pitchFamily="34" charset="0"/>
                <a:cs typeface="Arial" pitchFamily="34" charset="0"/>
              </a:rPr>
              <a:t>reader</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música</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vídeo</a:t>
            </a:r>
            <a:r>
              <a:rPr lang="es-ES" dirty="0" smtClean="0">
                <a:latin typeface="Arial" pitchFamily="34" charset="0"/>
                <a:cs typeface="Arial" pitchFamily="34" charset="0"/>
              </a:rPr>
              <a:t>…) </a:t>
            </a:r>
            <a:r>
              <a:rPr lang="es-ES" b="1" dirty="0" smtClean="0">
                <a:solidFill>
                  <a:srgbClr val="C00000"/>
                </a:solidFill>
                <a:latin typeface="Arial" pitchFamily="34" charset="0"/>
                <a:cs typeface="Arial" pitchFamily="34" charset="0"/>
              </a:rPr>
              <a:t>+ almacenamiento</a:t>
            </a:r>
            <a:r>
              <a:rPr lang="es-ES" dirty="0" smtClean="0">
                <a:latin typeface="Arial" pitchFamily="34" charset="0"/>
                <a:cs typeface="Arial" pitchFamily="34" charset="0"/>
              </a:rPr>
              <a:t>: local, </a:t>
            </a:r>
            <a:r>
              <a:rPr lang="es-ES" dirty="0" smtClean="0">
                <a:solidFill>
                  <a:srgbClr val="0000CC"/>
                </a:solidFill>
                <a:latin typeface="Arial" pitchFamily="34" charset="0"/>
                <a:cs typeface="Arial" pitchFamily="34" charset="0"/>
              </a:rPr>
              <a:t>nube</a:t>
            </a:r>
            <a:r>
              <a:rPr lang="es-ES" dirty="0" smtClean="0">
                <a:latin typeface="Arial" pitchFamily="34" charset="0"/>
                <a:cs typeface="Arial" pitchFamily="34" charset="0"/>
              </a:rPr>
              <a:t>...</a:t>
            </a:r>
            <a:endParaRPr lang="es-ES" sz="2000" dirty="0" smtClean="0">
              <a:latin typeface="Arial" pitchFamily="34" charset="0"/>
              <a:cs typeface="Arial" pitchFamily="34" charset="0"/>
            </a:endParaRPr>
          </a:p>
          <a:p>
            <a:pPr>
              <a:spcAft>
                <a:spcPts val="600"/>
              </a:spcAft>
              <a:buFontTx/>
              <a:buChar char="-"/>
            </a:pPr>
            <a:r>
              <a:rPr lang="es-ES" b="1" dirty="0" smtClean="0">
                <a:latin typeface="Arial" pitchFamily="34" charset="0"/>
                <a:cs typeface="Arial" pitchFamily="34" charset="0"/>
              </a:rPr>
              <a:t> Fuente de información</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navegador, buscador</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enciclopedias</a:t>
            </a:r>
            <a:r>
              <a:rPr lang="es-ES" dirty="0" smtClean="0">
                <a:latin typeface="Arial" pitchFamily="34" charset="0"/>
                <a:cs typeface="Arial" pitchFamily="34" charset="0"/>
              </a:rPr>
              <a:t>, radio/TV, </a:t>
            </a:r>
            <a:r>
              <a:rPr lang="es-ES" dirty="0" smtClean="0">
                <a:solidFill>
                  <a:srgbClr val="0000CC"/>
                </a:solidFill>
                <a:latin typeface="Arial" pitchFamily="34" charset="0"/>
                <a:cs typeface="Arial" pitchFamily="34" charset="0"/>
              </a:rPr>
              <a:t>mapas/</a:t>
            </a:r>
            <a:r>
              <a:rPr lang="es-ES" dirty="0" err="1" smtClean="0">
                <a:solidFill>
                  <a:srgbClr val="0000CC"/>
                </a:solidFill>
                <a:latin typeface="Arial" pitchFamily="34" charset="0"/>
                <a:cs typeface="Arial" pitchFamily="34" charset="0"/>
              </a:rPr>
              <a:t>geolocalización</a:t>
            </a:r>
            <a:r>
              <a:rPr lang="es-ES" dirty="0" smtClean="0">
                <a:latin typeface="Arial" pitchFamily="34" charset="0"/>
                <a:cs typeface="Arial" pitchFamily="34" charset="0"/>
              </a:rPr>
              <a:t>, realidad aumentada, </a:t>
            </a:r>
            <a:r>
              <a:rPr lang="es-ES" dirty="0" smtClean="0">
                <a:solidFill>
                  <a:srgbClr val="0000CC"/>
                </a:solidFill>
                <a:latin typeface="Arial" pitchFamily="34" charset="0"/>
                <a:cs typeface="Arial" pitchFamily="34" charset="0"/>
              </a:rPr>
              <a:t>QR</a:t>
            </a:r>
            <a:r>
              <a:rPr lang="es-ES" dirty="0" smtClean="0">
                <a:latin typeface="Arial" pitchFamily="34" charset="0"/>
                <a:cs typeface="Arial" pitchFamily="34" charset="0"/>
              </a:rPr>
              <a:t>…</a:t>
            </a:r>
          </a:p>
          <a:p>
            <a:pPr>
              <a:spcAft>
                <a:spcPts val="600"/>
              </a:spcAft>
              <a:buFontTx/>
              <a:buChar char="-"/>
            </a:pPr>
            <a:r>
              <a:rPr lang="es-ES" dirty="0" smtClean="0">
                <a:latin typeface="Arial" pitchFamily="34" charset="0"/>
                <a:cs typeface="Arial" pitchFamily="34" charset="0"/>
              </a:rPr>
              <a:t> </a:t>
            </a:r>
            <a:r>
              <a:rPr lang="es-ES" b="1" dirty="0" smtClean="0">
                <a:latin typeface="Arial" pitchFamily="34" charset="0"/>
                <a:cs typeface="Arial" pitchFamily="34" charset="0"/>
              </a:rPr>
              <a:t>Captura digital del entorno físico</a:t>
            </a:r>
            <a:r>
              <a:rPr lang="es-ES" dirty="0" smtClean="0">
                <a:latin typeface="Arial" pitchFamily="34" charset="0"/>
                <a:cs typeface="Arial" pitchFamily="34" charset="0"/>
              </a:rPr>
              <a:t> </a:t>
            </a:r>
            <a:r>
              <a:rPr lang="es-ES" i="1" dirty="0" smtClean="0">
                <a:latin typeface="Arial" pitchFamily="34" charset="0"/>
                <a:cs typeface="Arial" pitchFamily="34" charset="0"/>
              </a:rPr>
              <a:t>(ayer lápiz)</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cámara</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micrófono</a:t>
            </a:r>
            <a:r>
              <a:rPr lang="es-ES" dirty="0" smtClean="0">
                <a:latin typeface="Arial" pitchFamily="34" charset="0"/>
                <a:cs typeface="Arial" pitchFamily="34" charset="0"/>
              </a:rPr>
              <a:t>, ASR, sensores…</a:t>
            </a:r>
          </a:p>
          <a:p>
            <a:pPr>
              <a:spcBef>
                <a:spcPts val="600"/>
              </a:spcBef>
              <a:spcAft>
                <a:spcPts val="600"/>
              </a:spcAft>
              <a:buFontTx/>
              <a:buChar char="-"/>
            </a:pPr>
            <a:r>
              <a:rPr lang="es-ES" sz="2000" b="1" dirty="0" smtClean="0">
                <a:solidFill>
                  <a:srgbClr val="C00000"/>
                </a:solidFill>
                <a:latin typeface="Arial" pitchFamily="34" charset="0"/>
                <a:cs typeface="Arial" pitchFamily="34" charset="0"/>
              </a:rPr>
              <a:t> APPS DE MATERIALES CURRICULARES: </a:t>
            </a:r>
            <a:r>
              <a:rPr lang="es-ES" b="1" dirty="0" smtClean="0">
                <a:solidFill>
                  <a:srgbClr val="C00000"/>
                </a:solidFill>
                <a:latin typeface="Arial" pitchFamily="34" charset="0"/>
                <a:cs typeface="Arial" pitchFamily="34" charset="0"/>
              </a:rPr>
              <a:t>consulta, práctica, evaluación</a:t>
            </a:r>
            <a:endParaRPr lang="es-ES" sz="2000" b="1" dirty="0" smtClean="0">
              <a:solidFill>
                <a:srgbClr val="C00000"/>
              </a:solidFill>
              <a:latin typeface="Arial" pitchFamily="34" charset="0"/>
              <a:cs typeface="Arial" pitchFamily="34" charset="0"/>
            </a:endParaRPr>
          </a:p>
          <a:p>
            <a:pPr>
              <a:spcAft>
                <a:spcPts val="600"/>
              </a:spcAft>
              <a:buFontTx/>
              <a:buChar char="-"/>
            </a:pPr>
            <a:r>
              <a:rPr lang="es-ES" dirty="0" smtClean="0">
                <a:latin typeface="Arial" pitchFamily="34" charset="0"/>
                <a:cs typeface="Arial" pitchFamily="34" charset="0"/>
              </a:rPr>
              <a:t> </a:t>
            </a:r>
            <a:r>
              <a:rPr lang="es-ES" b="1" dirty="0" smtClean="0">
                <a:latin typeface="Arial" pitchFamily="34" charset="0"/>
                <a:cs typeface="Arial" pitchFamily="34" charset="0"/>
              </a:rPr>
              <a:t>Libros digitales</a:t>
            </a:r>
            <a:r>
              <a:rPr lang="es-ES" dirty="0" smtClean="0">
                <a:latin typeface="Arial" pitchFamily="34" charset="0"/>
                <a:cs typeface="Arial" pitchFamily="34" charset="0"/>
              </a:rPr>
              <a:t>, </a:t>
            </a:r>
            <a:r>
              <a:rPr lang="es-ES" b="1" dirty="0" smtClean="0">
                <a:latin typeface="Arial" pitchFamily="34" charset="0"/>
                <a:cs typeface="Arial" pitchFamily="34" charset="0"/>
              </a:rPr>
              <a:t>ejercicios multimedia </a:t>
            </a:r>
            <a:r>
              <a:rPr lang="es-ES" dirty="0" smtClean="0">
                <a:latin typeface="Arial" pitchFamily="34" charset="0"/>
                <a:cs typeface="Arial" pitchFamily="34" charset="0"/>
              </a:rPr>
              <a:t>(</a:t>
            </a:r>
            <a:r>
              <a:rPr lang="es-ES" dirty="0" err="1" smtClean="0">
                <a:solidFill>
                  <a:srgbClr val="0000CC"/>
                </a:solidFill>
                <a:latin typeface="Arial" pitchFamily="34" charset="0"/>
                <a:cs typeface="Arial" pitchFamily="34" charset="0"/>
              </a:rPr>
              <a:t>autocorregibles</a:t>
            </a:r>
            <a:r>
              <a:rPr lang="es-ES" dirty="0" smtClean="0">
                <a:latin typeface="Arial" pitchFamily="34" charset="0"/>
                <a:cs typeface="Arial" pitchFamily="34" charset="0"/>
              </a:rPr>
              <a:t>, simuladores), </a:t>
            </a:r>
            <a:r>
              <a:rPr lang="es-ES" b="1" dirty="0" smtClean="0">
                <a:solidFill>
                  <a:srgbClr val="0000CC"/>
                </a:solidFill>
                <a:latin typeface="Arial" pitchFamily="34" charset="0"/>
                <a:cs typeface="Arial" pitchFamily="34" charset="0"/>
              </a:rPr>
              <a:t>juegos</a:t>
            </a:r>
          </a:p>
          <a:p>
            <a:pPr>
              <a:spcBef>
                <a:spcPts val="600"/>
              </a:spcBef>
              <a:spcAft>
                <a:spcPts val="600"/>
              </a:spcAft>
              <a:buFontTx/>
              <a:buChar char="-"/>
            </a:pPr>
            <a:r>
              <a:rPr lang="es-ES" dirty="0" smtClean="0">
                <a:latin typeface="Arial" pitchFamily="34" charset="0"/>
                <a:cs typeface="Arial" pitchFamily="34" charset="0"/>
              </a:rPr>
              <a:t> </a:t>
            </a:r>
            <a:r>
              <a:rPr lang="es-ES" sz="2000" b="1" dirty="0" smtClean="0">
                <a:solidFill>
                  <a:srgbClr val="C00000"/>
                </a:solidFill>
                <a:latin typeface="Arial" pitchFamily="34" charset="0"/>
                <a:cs typeface="Arial" pitchFamily="34" charset="0"/>
              </a:rPr>
              <a:t>PROCESO DE DATOS: </a:t>
            </a:r>
            <a:r>
              <a:rPr lang="es-ES" b="1" dirty="0" smtClean="0">
                <a:solidFill>
                  <a:srgbClr val="C00000"/>
                </a:solidFill>
                <a:latin typeface="Arial" pitchFamily="34" charset="0"/>
                <a:cs typeface="Arial" pitchFamily="34" charset="0"/>
              </a:rPr>
              <a:t>organizar, transformar, crear, aplicar</a:t>
            </a:r>
          </a:p>
          <a:p>
            <a:pPr>
              <a:spcAft>
                <a:spcPts val="600"/>
              </a:spcAft>
              <a:buFontTx/>
              <a:buChar char="-"/>
            </a:pPr>
            <a:r>
              <a:rPr lang="es-ES" b="1" dirty="0" smtClean="0">
                <a:latin typeface="Arial" pitchFamily="34" charset="0"/>
                <a:cs typeface="Arial" pitchFamily="34" charset="0"/>
              </a:rPr>
              <a:t> Libreta/Taller</a:t>
            </a:r>
            <a:r>
              <a:rPr lang="es-ES" dirty="0" smtClean="0">
                <a:latin typeface="Arial" pitchFamily="34" charset="0"/>
                <a:cs typeface="Arial" pitchFamily="34" charset="0"/>
              </a:rPr>
              <a:t> </a:t>
            </a:r>
            <a:r>
              <a:rPr lang="es-ES" b="1" dirty="0" smtClean="0">
                <a:latin typeface="Arial" pitchFamily="34" charset="0"/>
                <a:cs typeface="Arial" pitchFamily="34" charset="0"/>
              </a:rPr>
              <a:t>(crear apuntes, hacer tareas)</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editores de texto</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notas</a:t>
            </a:r>
            <a:r>
              <a:rPr lang="es-ES" dirty="0" smtClean="0">
                <a:latin typeface="Arial" pitchFamily="34" charset="0"/>
                <a:cs typeface="Arial" pitchFamily="34" charset="0"/>
              </a:rPr>
              <a:t>, dibujo, libros, cuentos, </a:t>
            </a:r>
            <a:r>
              <a:rPr lang="es-ES" dirty="0" smtClean="0">
                <a:solidFill>
                  <a:srgbClr val="0000CC"/>
                </a:solidFill>
                <a:latin typeface="Arial" pitchFamily="34" charset="0"/>
                <a:cs typeface="Arial" pitchFamily="34" charset="0"/>
              </a:rPr>
              <a:t>multimedia</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imagen/foto</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sonido</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vídeo</a:t>
            </a:r>
            <a:r>
              <a:rPr lang="es-ES" dirty="0" smtClean="0">
                <a:latin typeface="Arial" pitchFamily="34" charset="0"/>
                <a:cs typeface="Arial" pitchFamily="34" charset="0"/>
              </a:rPr>
              <a:t>, mapa conceptual, línea de tiempo…</a:t>
            </a:r>
          </a:p>
          <a:p>
            <a:pPr>
              <a:spcAft>
                <a:spcPts val="600"/>
              </a:spcAft>
              <a:buFontTx/>
              <a:buChar char="-"/>
            </a:pPr>
            <a:r>
              <a:rPr lang="es-ES" dirty="0" smtClean="0">
                <a:latin typeface="Arial" pitchFamily="34" charset="0"/>
                <a:cs typeface="Arial" pitchFamily="34" charset="0"/>
              </a:rPr>
              <a:t> </a:t>
            </a:r>
            <a:r>
              <a:rPr lang="es-ES" b="1" dirty="0" smtClean="0">
                <a:latin typeface="Arial" pitchFamily="34" charset="0"/>
                <a:cs typeface="Arial" pitchFamily="34" charset="0"/>
              </a:rPr>
              <a:t>Otras herramientas</a:t>
            </a:r>
            <a:r>
              <a:rPr lang="es-ES" dirty="0" smtClean="0">
                <a:latin typeface="Arial" pitchFamily="34" charset="0"/>
                <a:cs typeface="Arial" pitchFamily="34" charset="0"/>
              </a:rPr>
              <a:t>: Calculadora,  hoja de cálculo y gráficos, traductores, OCR…</a:t>
            </a:r>
          </a:p>
          <a:p>
            <a:pPr>
              <a:spcAft>
                <a:spcPts val="600"/>
              </a:spcAft>
              <a:buFontTx/>
              <a:buChar char="-"/>
            </a:pPr>
            <a:r>
              <a:rPr lang="es-ES" b="1" dirty="0" smtClean="0">
                <a:latin typeface="Arial" pitchFamily="34" charset="0"/>
                <a:cs typeface="Arial" pitchFamily="34" charset="0"/>
              </a:rPr>
              <a:t> Organizar </a:t>
            </a:r>
            <a:r>
              <a:rPr lang="es-ES" dirty="0" smtClean="0">
                <a:latin typeface="Arial" pitchFamily="34" charset="0"/>
                <a:cs typeface="Arial" pitchFamily="34" charset="0"/>
              </a:rPr>
              <a:t>(sincronizando): </a:t>
            </a:r>
            <a:r>
              <a:rPr lang="es-ES" dirty="0" smtClean="0">
                <a:solidFill>
                  <a:srgbClr val="0000CC"/>
                </a:solidFill>
                <a:latin typeface="Arial" pitchFamily="34" charset="0"/>
                <a:cs typeface="Arial" pitchFamily="34" charset="0"/>
              </a:rPr>
              <a:t>agenda</a:t>
            </a:r>
            <a:r>
              <a:rPr lang="es-ES" dirty="0" smtClean="0">
                <a:latin typeface="Arial" pitchFamily="34" charset="0"/>
                <a:cs typeface="Arial" pitchFamily="34" charset="0"/>
              </a:rPr>
              <a:t>, contactos, mis herramientas,  mi información…</a:t>
            </a:r>
          </a:p>
          <a:p>
            <a:pPr>
              <a:spcBef>
                <a:spcPts val="600"/>
              </a:spcBef>
              <a:spcAft>
                <a:spcPts val="600"/>
              </a:spcAft>
              <a:buFontTx/>
              <a:buChar char="-"/>
            </a:pPr>
            <a:r>
              <a:rPr lang="es-ES" sz="2000" b="1" dirty="0" smtClean="0">
                <a:solidFill>
                  <a:srgbClr val="C00000"/>
                </a:solidFill>
                <a:latin typeface="Arial" pitchFamily="34" charset="0"/>
                <a:cs typeface="Arial" pitchFamily="34" charset="0"/>
              </a:rPr>
              <a:t> COMUNICACIÓN</a:t>
            </a:r>
            <a:endParaRPr lang="es-ES" b="1" dirty="0" smtClean="0">
              <a:solidFill>
                <a:srgbClr val="C00000"/>
              </a:solidFill>
              <a:latin typeface="Arial" pitchFamily="34" charset="0"/>
              <a:cs typeface="Arial" pitchFamily="34" charset="0"/>
            </a:endParaRPr>
          </a:p>
          <a:p>
            <a:pPr>
              <a:spcAft>
                <a:spcPts val="600"/>
              </a:spcAft>
              <a:buFontTx/>
              <a:buChar char="-"/>
            </a:pPr>
            <a:r>
              <a:rPr lang="es-ES" b="1" dirty="0" smtClean="0">
                <a:latin typeface="Arial" pitchFamily="34" charset="0"/>
                <a:cs typeface="Arial" pitchFamily="34" charset="0"/>
              </a:rPr>
              <a:t> Interpersonal</a:t>
            </a:r>
            <a:r>
              <a:rPr lang="es-ES" dirty="0" smtClean="0">
                <a:latin typeface="Arial" pitchFamily="34" charset="0"/>
                <a:cs typeface="Arial" pitchFamily="34" charset="0"/>
              </a:rPr>
              <a:t>: </a:t>
            </a:r>
            <a:r>
              <a:rPr lang="es-ES" dirty="0" smtClean="0">
                <a:solidFill>
                  <a:srgbClr val="0000CC"/>
                </a:solidFill>
                <a:latin typeface="Arial" pitchFamily="34" charset="0"/>
                <a:cs typeface="Arial" pitchFamily="34" charset="0"/>
              </a:rPr>
              <a:t>e-mail</a:t>
            </a:r>
            <a:r>
              <a:rPr lang="es-ES" dirty="0" smtClean="0">
                <a:latin typeface="Arial" pitchFamily="34" charset="0"/>
                <a:cs typeface="Arial" pitchFamily="34" charset="0"/>
              </a:rPr>
              <a:t>, mensajes cortos, </a:t>
            </a:r>
            <a:r>
              <a:rPr lang="es-ES" dirty="0" err="1" smtClean="0">
                <a:latin typeface="Arial" pitchFamily="34" charset="0"/>
                <a:cs typeface="Arial" pitchFamily="34" charset="0"/>
              </a:rPr>
              <a:t>videocomunicaciones</a:t>
            </a:r>
            <a:r>
              <a:rPr lang="es-ES" dirty="0" smtClean="0">
                <a:latin typeface="Arial" pitchFamily="34" charset="0"/>
                <a:cs typeface="Arial" pitchFamily="34" charset="0"/>
              </a:rPr>
              <a:t>…</a:t>
            </a:r>
          </a:p>
          <a:p>
            <a:pPr>
              <a:spcAft>
                <a:spcPts val="600"/>
              </a:spcAft>
              <a:buFontTx/>
              <a:buChar char="-"/>
            </a:pPr>
            <a:r>
              <a:rPr lang="es-ES" dirty="0" smtClean="0">
                <a:latin typeface="Arial" pitchFamily="34" charset="0"/>
                <a:cs typeface="Arial" pitchFamily="34" charset="0"/>
              </a:rPr>
              <a:t> </a:t>
            </a:r>
            <a:r>
              <a:rPr lang="es-ES" b="1" dirty="0" smtClean="0">
                <a:latin typeface="Arial" pitchFamily="34" charset="0"/>
                <a:cs typeface="Arial" pitchFamily="34" charset="0"/>
              </a:rPr>
              <a:t>Comunicación social: grupos  </a:t>
            </a:r>
            <a:r>
              <a:rPr lang="es-ES" i="1" dirty="0" smtClean="0">
                <a:latin typeface="Arial" pitchFamily="34" charset="0"/>
                <a:cs typeface="Arial" pitchFamily="34" charset="0"/>
              </a:rPr>
              <a:t>(foros</a:t>
            </a:r>
            <a:r>
              <a:rPr lang="es-ES" i="1" dirty="0" smtClean="0">
                <a:latin typeface="Arial" pitchFamily="34" charset="0"/>
                <a:cs typeface="Arial" pitchFamily="34" charset="0"/>
              </a:rPr>
              <a:t>, redes</a:t>
            </a:r>
            <a:r>
              <a:rPr lang="es-ES" i="1" dirty="0" smtClean="0">
                <a:latin typeface="Arial" pitchFamily="34" charset="0"/>
                <a:cs typeface="Arial" pitchFamily="34" charset="0"/>
              </a:rPr>
              <a:t>…)</a:t>
            </a:r>
            <a:r>
              <a:rPr lang="es-ES" dirty="0" smtClean="0">
                <a:latin typeface="Arial" pitchFamily="34" charset="0"/>
                <a:cs typeface="Arial" pitchFamily="34" charset="0"/>
              </a:rPr>
              <a:t>, </a:t>
            </a:r>
            <a:r>
              <a:rPr lang="es-ES" b="1" dirty="0" smtClean="0">
                <a:latin typeface="Arial" pitchFamily="34" charset="0"/>
                <a:cs typeface="Arial" pitchFamily="34" charset="0"/>
              </a:rPr>
              <a:t> publicación on-line</a:t>
            </a:r>
            <a:r>
              <a:rPr lang="es-ES" dirty="0" smtClean="0">
                <a:latin typeface="Arial" pitchFamily="34" charset="0"/>
                <a:cs typeface="Arial" pitchFamily="34" charset="0"/>
              </a:rPr>
              <a:t> </a:t>
            </a:r>
            <a:r>
              <a:rPr lang="es-ES" i="1" dirty="0" smtClean="0">
                <a:latin typeface="Arial" pitchFamily="34" charset="0"/>
                <a:cs typeface="Arial" pitchFamily="34" charset="0"/>
              </a:rPr>
              <a:t>(blogs</a:t>
            </a:r>
            <a:r>
              <a:rPr lang="es-ES" i="1" dirty="0" smtClean="0">
                <a:latin typeface="Arial" pitchFamily="34" charset="0"/>
                <a:cs typeface="Arial" pitchFamily="34" charset="0"/>
              </a:rPr>
              <a:t>, wikis</a:t>
            </a:r>
            <a:r>
              <a:rPr lang="es-ES" i="1" dirty="0" smtClean="0">
                <a:latin typeface="Arial" pitchFamily="34" charset="0"/>
                <a:cs typeface="Arial" pitchFamily="34" charset="0"/>
              </a:rPr>
              <a:t>…)</a:t>
            </a:r>
            <a:endParaRPr lang="es-ES" i="1" dirty="0" smtClean="0">
              <a:latin typeface="Arial" pitchFamily="34" charset="0"/>
              <a:cs typeface="Arial" pitchFamily="34" charset="0"/>
            </a:endParaRPr>
          </a:p>
          <a:p>
            <a:pPr>
              <a:spcAft>
                <a:spcPts val="600"/>
              </a:spcAft>
              <a:buFontTx/>
              <a:buChar char="-"/>
            </a:pPr>
            <a:endParaRPr lang="es-ES" sz="2000" dirty="0" smtClean="0"/>
          </a:p>
        </p:txBody>
      </p:sp>
      <p:sp>
        <p:nvSpPr>
          <p:cNvPr id="12"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
        <p:nvSpPr>
          <p:cNvPr id="5" name="4 CuadroTexto"/>
          <p:cNvSpPr txBox="1"/>
          <p:nvPr/>
        </p:nvSpPr>
        <p:spPr>
          <a:xfrm>
            <a:off x="0" y="6488668"/>
            <a:ext cx="9144000" cy="369332"/>
          </a:xfrm>
          <a:prstGeom prst="rect">
            <a:avLst/>
          </a:prstGeom>
          <a:solidFill>
            <a:srgbClr val="97FFC6"/>
          </a:solidFill>
        </p:spPr>
        <p:txBody>
          <a:bodyPr wrap="square" rtlCol="0">
            <a:spAutoFit/>
          </a:bodyPr>
          <a:lstStyle/>
          <a:p>
            <a:pPr algn="ctr"/>
            <a:r>
              <a:rPr lang="es-ES" b="1" i="1" dirty="0" smtClean="0"/>
              <a:t> </a:t>
            </a:r>
            <a:r>
              <a:rPr lang="es-ES" b="1" i="1" dirty="0" smtClean="0">
                <a:latin typeface="Arial" pitchFamily="34" charset="0"/>
                <a:cs typeface="Arial" pitchFamily="34" charset="0"/>
              </a:rPr>
              <a:t>Nos permiten trabajar en Internet, en la plataforma de centro (intranet) y en local</a:t>
            </a:r>
            <a:endParaRPr lang="ca-E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4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SISTEMAS OPERATIVOS DE LAS TABLETAS DIGITALES</a:t>
            </a:r>
            <a:endParaRPr lang="es-ES" sz="24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0" y="884327"/>
            <a:ext cx="8856984" cy="2400657"/>
          </a:xfrm>
          <a:prstGeom prst="rect">
            <a:avLst/>
          </a:prstGeom>
          <a:noFill/>
        </p:spPr>
        <p:txBody>
          <a:bodyPr wrap="square" rtlCol="0">
            <a:spAutoFit/>
          </a:bodyPr>
          <a:lstStyle/>
          <a:p>
            <a:pPr algn="just">
              <a:spcAft>
                <a:spcPts val="1200"/>
              </a:spcAft>
            </a:pPr>
            <a:r>
              <a:rPr lang="es-ES" sz="2000" b="1" dirty="0" smtClean="0">
                <a:solidFill>
                  <a:srgbClr val="C00000"/>
                </a:solidFill>
                <a:latin typeface="Arial" pitchFamily="34" charset="0"/>
                <a:cs typeface="Arial" pitchFamily="34" charset="0"/>
              </a:rPr>
              <a:t>-  </a:t>
            </a:r>
            <a:r>
              <a:rPr lang="es-ES" sz="2000" b="1" dirty="0" err="1" smtClean="0">
                <a:solidFill>
                  <a:srgbClr val="C00000"/>
                </a:solidFill>
                <a:latin typeface="Arial" pitchFamily="34" charset="0"/>
                <a:cs typeface="Arial" pitchFamily="34" charset="0"/>
              </a:rPr>
              <a:t>iOS</a:t>
            </a:r>
            <a:r>
              <a:rPr lang="es-ES" sz="2000" b="1" dirty="0" smtClean="0">
                <a:solidFill>
                  <a:srgbClr val="C00000"/>
                </a:solidFill>
                <a:latin typeface="Arial" pitchFamily="34" charset="0"/>
                <a:cs typeface="Arial" pitchFamily="34" charset="0"/>
              </a:rPr>
              <a:t> </a:t>
            </a:r>
            <a:r>
              <a:rPr lang="es-ES" sz="2000" dirty="0" smtClean="0">
                <a:latin typeface="Arial" pitchFamily="34" charset="0"/>
                <a:cs typeface="Arial" pitchFamily="34" charset="0"/>
              </a:rPr>
              <a:t>(</a:t>
            </a:r>
            <a:r>
              <a:rPr lang="es-ES" sz="2000" i="1" dirty="0" smtClean="0">
                <a:latin typeface="Arial" pitchFamily="34" charset="0"/>
                <a:cs typeface="Arial" pitchFamily="34" charset="0"/>
              </a:rPr>
              <a:t>Apple</a:t>
            </a:r>
            <a:r>
              <a:rPr lang="es-ES" sz="2000" dirty="0" smtClean="0">
                <a:latin typeface="Arial" pitchFamily="34" charset="0"/>
                <a:cs typeface="Arial" pitchFamily="34" charset="0"/>
              </a:rPr>
              <a:t>). Lo usan las tabletas </a:t>
            </a:r>
            <a:r>
              <a:rPr lang="es-ES" sz="2000" i="1" dirty="0" err="1" smtClean="0">
                <a:latin typeface="Arial" pitchFamily="34" charset="0"/>
                <a:cs typeface="Arial" pitchFamily="34" charset="0"/>
              </a:rPr>
              <a:t>iPad</a:t>
            </a:r>
            <a:r>
              <a:rPr lang="es-ES" sz="2000" i="1" dirty="0" smtClean="0">
                <a:latin typeface="Arial" pitchFamily="34" charset="0"/>
                <a:cs typeface="Arial" pitchFamily="34" charset="0"/>
              </a:rPr>
              <a:t>. </a:t>
            </a:r>
            <a:r>
              <a:rPr lang="es-ES" sz="2000" dirty="0" smtClean="0">
                <a:latin typeface="Arial" pitchFamily="34" charset="0"/>
                <a:cs typeface="Arial" pitchFamily="34" charset="0"/>
              </a:rPr>
              <a:t>Hoy son las que ofrecen mejores prestaciones y las que tienen más aplicaciones (casi todas en inglés). Son las más caras. Se conectan muy bien con los ordenadores Apple… pero muy mal con los ordenadores con sistema operativo Windows.</a:t>
            </a:r>
          </a:p>
          <a:p>
            <a:pPr algn="just"/>
            <a:r>
              <a:rPr lang="es-ES" sz="2000" b="1" dirty="0" smtClean="0">
                <a:solidFill>
                  <a:srgbClr val="C00000"/>
                </a:solidFill>
                <a:latin typeface="Arial" pitchFamily="34" charset="0"/>
                <a:cs typeface="Arial" pitchFamily="34" charset="0"/>
              </a:rPr>
              <a:t>- Windows 8</a:t>
            </a:r>
            <a:r>
              <a:rPr lang="es-ES" sz="2000" dirty="0" smtClean="0">
                <a:solidFill>
                  <a:srgbClr val="C00000"/>
                </a:solidFill>
                <a:latin typeface="Arial" pitchFamily="34" charset="0"/>
                <a:cs typeface="Arial" pitchFamily="34" charset="0"/>
              </a:rPr>
              <a:t> </a:t>
            </a:r>
            <a:r>
              <a:rPr lang="es-ES" sz="2000" dirty="0" smtClean="0">
                <a:latin typeface="Arial" pitchFamily="34" charset="0"/>
                <a:cs typeface="Arial" pitchFamily="34" charset="0"/>
              </a:rPr>
              <a:t>(</a:t>
            </a:r>
            <a:r>
              <a:rPr lang="es-ES" sz="2000" i="1" dirty="0" smtClean="0">
                <a:latin typeface="Arial" pitchFamily="34" charset="0"/>
                <a:cs typeface="Arial" pitchFamily="34" charset="0"/>
              </a:rPr>
              <a:t>Microsoft</a:t>
            </a:r>
            <a:r>
              <a:rPr lang="es-ES" sz="2000" dirty="0" smtClean="0">
                <a:latin typeface="Arial" pitchFamily="34" charset="0"/>
                <a:cs typeface="Arial" pitchFamily="34" charset="0"/>
              </a:rPr>
              <a:t>). De reciente salida en el mercado. El mismo sistema operativo servirá para los ordenadores, las tabletas y los </a:t>
            </a:r>
            <a:r>
              <a:rPr lang="es-ES" sz="2000" dirty="0" err="1" smtClean="0">
                <a:latin typeface="Arial" pitchFamily="34" charset="0"/>
                <a:cs typeface="Arial" pitchFamily="34" charset="0"/>
              </a:rPr>
              <a:t>smartphones</a:t>
            </a:r>
            <a:r>
              <a:rPr lang="es-ES" sz="2000" dirty="0" smtClean="0">
                <a:latin typeface="Arial" pitchFamily="34" charset="0"/>
                <a:cs typeface="Arial" pitchFamily="34" charset="0"/>
              </a:rPr>
              <a:t>, facilitando así su interconexión. Tabletas: </a:t>
            </a:r>
            <a:r>
              <a:rPr lang="es-ES" sz="2000" i="1" dirty="0" err="1" smtClean="0">
                <a:latin typeface="Arial" pitchFamily="34" charset="0"/>
                <a:cs typeface="Arial" pitchFamily="34" charset="0"/>
              </a:rPr>
              <a:t>Surface</a:t>
            </a:r>
            <a:r>
              <a:rPr lang="es-ES" sz="2000" dirty="0" smtClean="0">
                <a:latin typeface="Arial" pitchFamily="34" charset="0"/>
                <a:cs typeface="Arial" pitchFamily="34" charset="0"/>
              </a:rPr>
              <a:t>…</a:t>
            </a:r>
            <a:endParaRPr lang="es-ES" sz="2000" dirty="0">
              <a:latin typeface="Arial" pitchFamily="34" charset="0"/>
              <a:cs typeface="Arial" pitchFamily="34" charset="0"/>
            </a:endParaRPr>
          </a:p>
        </p:txBody>
      </p:sp>
      <p:pic>
        <p:nvPicPr>
          <p:cNvPr id="12" name="11 Imagen" descr="tabletaandroid.png"/>
          <p:cNvPicPr>
            <a:picLocks noChangeAspect="1"/>
          </p:cNvPicPr>
          <p:nvPr/>
        </p:nvPicPr>
        <p:blipFill>
          <a:blip r:embed="rId2" cstate="print"/>
          <a:stretch>
            <a:fillRect/>
          </a:stretch>
        </p:blipFill>
        <p:spPr>
          <a:xfrm>
            <a:off x="251520" y="3789040"/>
            <a:ext cx="2629267" cy="1743318"/>
          </a:xfrm>
          <a:prstGeom prst="rect">
            <a:avLst/>
          </a:prstGeom>
        </p:spPr>
      </p:pic>
      <p:sp>
        <p:nvSpPr>
          <p:cNvPr id="13" name="12 CuadroTexto"/>
          <p:cNvSpPr txBox="1"/>
          <p:nvPr/>
        </p:nvSpPr>
        <p:spPr>
          <a:xfrm>
            <a:off x="2987824" y="3789040"/>
            <a:ext cx="5904656" cy="1908215"/>
          </a:xfrm>
          <a:prstGeom prst="rect">
            <a:avLst/>
          </a:prstGeom>
          <a:noFill/>
        </p:spPr>
        <p:txBody>
          <a:bodyPr wrap="square" rtlCol="0">
            <a:spAutoFit/>
          </a:bodyPr>
          <a:lstStyle/>
          <a:p>
            <a:r>
              <a:rPr lang="es-ES" sz="2000" b="1" dirty="0" smtClean="0">
                <a:solidFill>
                  <a:srgbClr val="C00000"/>
                </a:solidFill>
                <a:latin typeface="Arial" pitchFamily="34" charset="0"/>
                <a:cs typeface="Arial" pitchFamily="34" charset="0"/>
              </a:rPr>
              <a:t>- </a:t>
            </a:r>
            <a:r>
              <a:rPr lang="es-ES" sz="2000" b="1" dirty="0" err="1" smtClean="0">
                <a:solidFill>
                  <a:srgbClr val="C00000"/>
                </a:solidFill>
                <a:latin typeface="Arial" pitchFamily="34" charset="0"/>
                <a:cs typeface="Arial" pitchFamily="34" charset="0"/>
              </a:rPr>
              <a:t>Android</a:t>
            </a:r>
            <a:r>
              <a:rPr lang="es-ES" sz="2000" dirty="0" smtClean="0">
                <a:solidFill>
                  <a:srgbClr val="C00000"/>
                </a:solidFill>
                <a:latin typeface="Arial" pitchFamily="34" charset="0"/>
                <a:cs typeface="Arial" pitchFamily="34" charset="0"/>
              </a:rPr>
              <a:t> </a:t>
            </a:r>
            <a:r>
              <a:rPr lang="es-ES" sz="2000" dirty="0" smtClean="0">
                <a:latin typeface="Arial" pitchFamily="34" charset="0"/>
                <a:cs typeface="Arial" pitchFamily="34" charset="0"/>
              </a:rPr>
              <a:t>(</a:t>
            </a:r>
            <a:r>
              <a:rPr lang="es-ES" sz="2000" i="1" dirty="0" smtClean="0">
                <a:latin typeface="Arial" pitchFamily="34" charset="0"/>
                <a:cs typeface="Arial" pitchFamily="34" charset="0"/>
              </a:rPr>
              <a:t>Google</a:t>
            </a:r>
            <a:r>
              <a:rPr lang="es-ES" sz="2000" dirty="0" smtClean="0">
                <a:latin typeface="Arial" pitchFamily="34" charset="0"/>
                <a:cs typeface="Arial" pitchFamily="34" charset="0"/>
              </a:rPr>
              <a:t>). Lo usan la mayor parte de las tabletas: </a:t>
            </a:r>
            <a:r>
              <a:rPr lang="es-ES" sz="2000" i="1" dirty="0" err="1" smtClean="0">
                <a:latin typeface="Arial" pitchFamily="34" charset="0"/>
                <a:cs typeface="Arial" pitchFamily="34" charset="0"/>
              </a:rPr>
              <a:t>Asus</a:t>
            </a:r>
            <a:r>
              <a:rPr lang="es-ES" sz="2000" i="1" dirty="0" smtClean="0">
                <a:latin typeface="Arial" pitchFamily="34" charset="0"/>
                <a:cs typeface="Arial" pitchFamily="34" charset="0"/>
              </a:rPr>
              <a:t>, </a:t>
            </a:r>
            <a:r>
              <a:rPr lang="es-ES" sz="2000" i="1" dirty="0" err="1" smtClean="0">
                <a:latin typeface="Arial" pitchFamily="34" charset="0"/>
                <a:cs typeface="Arial" pitchFamily="34" charset="0"/>
              </a:rPr>
              <a:t>HTC</a:t>
            </a:r>
            <a:r>
              <a:rPr lang="es-ES" sz="2000" i="1" dirty="0" smtClean="0">
                <a:latin typeface="Arial" pitchFamily="34" charset="0"/>
                <a:cs typeface="Arial" pitchFamily="34" charset="0"/>
              </a:rPr>
              <a:t>, Motorola, Samsung, Sony, Toshiba…</a:t>
            </a:r>
            <a:r>
              <a:rPr lang="es-ES" sz="2000" dirty="0" smtClean="0">
                <a:latin typeface="Arial" pitchFamily="34" charset="0"/>
                <a:cs typeface="Arial" pitchFamily="34" charset="0"/>
              </a:rPr>
              <a:t>  Tiene mayor compatibilidad con los ordenadores Windows, y su oferta de </a:t>
            </a:r>
            <a:r>
              <a:rPr lang="es-ES" sz="2000" dirty="0" err="1" smtClean="0">
                <a:latin typeface="Arial" pitchFamily="34" charset="0"/>
                <a:cs typeface="Arial" pitchFamily="34" charset="0"/>
              </a:rPr>
              <a:t>apps</a:t>
            </a:r>
            <a:r>
              <a:rPr lang="es-ES" sz="2000" dirty="0" smtClean="0">
                <a:latin typeface="Arial" pitchFamily="34" charset="0"/>
                <a:cs typeface="Arial" pitchFamily="34" charset="0"/>
              </a:rPr>
              <a:t> aumenta rápidamente, también en español.</a:t>
            </a:r>
            <a:endParaRPr lang="es-ES" sz="2400" dirty="0" smtClean="0">
              <a:latin typeface="Arial" pitchFamily="34" charset="0"/>
              <a:cs typeface="Arial" pitchFamily="34" charset="0"/>
            </a:endParaRPr>
          </a:p>
          <a:p>
            <a:endParaRPr lang="ca-ES" dirty="0"/>
          </a:p>
        </p:txBody>
      </p:sp>
      <p:sp>
        <p:nvSpPr>
          <p:cNvPr id="14" name="13 CuadroTexto"/>
          <p:cNvSpPr txBox="1"/>
          <p:nvPr/>
        </p:nvSpPr>
        <p:spPr>
          <a:xfrm>
            <a:off x="395536" y="5589240"/>
            <a:ext cx="2232248" cy="338554"/>
          </a:xfrm>
          <a:prstGeom prst="rect">
            <a:avLst/>
          </a:prstGeom>
          <a:noFill/>
        </p:spPr>
        <p:txBody>
          <a:bodyPr wrap="square" rtlCol="0">
            <a:spAutoFit/>
          </a:bodyPr>
          <a:lstStyle/>
          <a:p>
            <a:r>
              <a:rPr lang="es-ES" sz="1600" i="1" dirty="0" err="1" smtClean="0"/>
              <a:t>Imagen:gadgetmix.com</a:t>
            </a:r>
            <a:endParaRPr lang="ca-ES" sz="1600" dirty="0"/>
          </a:p>
        </p:txBody>
      </p:sp>
      <p:sp>
        <p:nvSpPr>
          <p:cNvPr id="16" name="15 CuadroTexto"/>
          <p:cNvSpPr txBox="1"/>
          <p:nvPr/>
        </p:nvSpPr>
        <p:spPr>
          <a:xfrm>
            <a:off x="0" y="6239053"/>
            <a:ext cx="9144000" cy="584775"/>
          </a:xfrm>
          <a:prstGeom prst="rect">
            <a:avLst/>
          </a:prstGeom>
          <a:solidFill>
            <a:srgbClr val="FFFF99"/>
          </a:solidFill>
        </p:spPr>
        <p:txBody>
          <a:bodyPr wrap="square" rtlCol="0">
            <a:spAutoFit/>
          </a:bodyPr>
          <a:lstStyle/>
          <a:p>
            <a:pPr algn="ctr"/>
            <a:r>
              <a:rPr lang="es-ES" sz="1600" b="1" i="1" dirty="0" smtClean="0">
                <a:latin typeface="Arial" pitchFamily="34" charset="0"/>
                <a:cs typeface="Arial" pitchFamily="34" charset="0"/>
              </a:rPr>
              <a:t>Las tabletas digitales nos permiten crear y compartir información y conocimientos en cualquier lugar y momento, y acceder a los recursos y conocimientos creados por otros.</a:t>
            </a:r>
            <a:endParaRPr lang="ca-ES" sz="1600" dirty="0">
              <a:latin typeface="Arial" pitchFamily="34" charset="0"/>
              <a:cs typeface="Arial" pitchFamily="34" charset="0"/>
            </a:endParaRPr>
          </a:p>
        </p:txBody>
      </p:sp>
      <p:sp>
        <p:nvSpPr>
          <p:cNvPr id="15"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4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TABLETAS EN LAS AULAS: MODELOS TECNOLÓGICOS</a:t>
            </a:r>
            <a:endParaRPr lang="es-ES" sz="24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144016" y="441821"/>
            <a:ext cx="8892480" cy="6463308"/>
          </a:xfrm>
          <a:prstGeom prst="rect">
            <a:avLst/>
          </a:prstGeom>
          <a:noFill/>
        </p:spPr>
        <p:txBody>
          <a:bodyPr wrap="square" rtlCol="0">
            <a:spAutoFit/>
          </a:bodyPr>
          <a:lstStyle/>
          <a:p>
            <a:endParaRPr lang="es-ES" sz="2400" i="1" dirty="0" smtClean="0"/>
          </a:p>
          <a:p>
            <a:pPr algn="just">
              <a:spcAft>
                <a:spcPts val="1200"/>
              </a:spcAft>
            </a:pPr>
            <a:r>
              <a:rPr lang="es-ES" sz="2000" dirty="0" smtClean="0">
                <a:latin typeface="Arial" pitchFamily="34" charset="0"/>
                <a:cs typeface="Arial" pitchFamily="34" charset="0"/>
              </a:rPr>
              <a:t>Las tabletas </a:t>
            </a:r>
            <a:r>
              <a:rPr lang="es-ES" sz="2000" b="1" i="1" dirty="0" smtClean="0">
                <a:latin typeface="Arial" pitchFamily="34" charset="0"/>
                <a:cs typeface="Arial" pitchFamily="34" charset="0"/>
              </a:rPr>
              <a:t>pueden utilizarse como alternativa a los </a:t>
            </a:r>
            <a:r>
              <a:rPr lang="es-ES" sz="2000" b="1" i="1" dirty="0" err="1" smtClean="0">
                <a:latin typeface="Arial" pitchFamily="34" charset="0"/>
                <a:cs typeface="Arial" pitchFamily="34" charset="0"/>
              </a:rPr>
              <a:t>netbooks</a:t>
            </a:r>
            <a:r>
              <a:rPr lang="es-ES" sz="2000" b="1" i="1" dirty="0" smtClean="0">
                <a:latin typeface="Arial" pitchFamily="34" charset="0"/>
                <a:cs typeface="Arial" pitchFamily="34" charset="0"/>
              </a:rPr>
              <a:t> </a:t>
            </a:r>
            <a:r>
              <a:rPr lang="es-ES" sz="2000" dirty="0" smtClean="0">
                <a:latin typeface="Arial" pitchFamily="34" charset="0"/>
                <a:cs typeface="Arial" pitchFamily="34" charset="0"/>
              </a:rPr>
              <a:t>en las aulas, que requieren además conexión a Internet y pizarra digital</a:t>
            </a:r>
          </a:p>
          <a:p>
            <a:pPr algn="just">
              <a:spcBef>
                <a:spcPts val="600"/>
              </a:spcBef>
              <a:spcAft>
                <a:spcPts val="600"/>
              </a:spcAft>
              <a:buFontTx/>
              <a:buChar char="-"/>
            </a:pPr>
            <a:r>
              <a:rPr lang="es-ES" sz="2000" b="1" dirty="0" smtClean="0">
                <a:solidFill>
                  <a:srgbClr val="C00000"/>
                </a:solidFill>
                <a:latin typeface="Arial" pitchFamily="34" charset="0"/>
                <a:cs typeface="Arial" pitchFamily="34" charset="0"/>
              </a:rPr>
              <a:t>Aula de las tabletas digitales</a:t>
            </a:r>
            <a:r>
              <a:rPr lang="es-ES" sz="2000" dirty="0" smtClean="0">
                <a:solidFill>
                  <a:srgbClr val="C00000"/>
                </a:solidFill>
                <a:latin typeface="Arial" pitchFamily="34" charset="0"/>
                <a:cs typeface="Arial" pitchFamily="34" charset="0"/>
              </a:rPr>
              <a:t>. </a:t>
            </a:r>
            <a:r>
              <a:rPr lang="es-ES" sz="2000" dirty="0" smtClean="0">
                <a:latin typeface="Arial" pitchFamily="34" charset="0"/>
                <a:cs typeface="Arial" pitchFamily="34" charset="0"/>
              </a:rPr>
              <a:t>Las tabletas están en un aula específica donde se traslada a los alumnos a hacer actividades con ellas. </a:t>
            </a:r>
            <a:r>
              <a:rPr lang="es-ES" sz="2000" b="1" i="1" dirty="0" smtClean="0">
                <a:latin typeface="Arial" pitchFamily="34" charset="0"/>
                <a:cs typeface="Arial" pitchFamily="34" charset="0"/>
              </a:rPr>
              <a:t>Desaconsejable </a:t>
            </a:r>
            <a:r>
              <a:rPr lang="es-ES" sz="2000" dirty="0" smtClean="0">
                <a:latin typeface="Arial" pitchFamily="34" charset="0"/>
                <a:cs typeface="Arial" pitchFamily="34" charset="0"/>
              </a:rPr>
              <a:t>por la incomodidad de los traslados .</a:t>
            </a:r>
          </a:p>
          <a:p>
            <a:pPr algn="just">
              <a:spcBef>
                <a:spcPts val="600"/>
              </a:spcBef>
              <a:spcAft>
                <a:spcPts val="600"/>
              </a:spcAft>
              <a:buFontTx/>
              <a:buChar char="-"/>
            </a:pPr>
            <a:r>
              <a:rPr lang="es-ES" sz="2000" b="1" dirty="0" smtClean="0">
                <a:solidFill>
                  <a:srgbClr val="C00000"/>
                </a:solidFill>
                <a:latin typeface="Arial" pitchFamily="34" charset="0"/>
                <a:cs typeface="Arial" pitchFamily="34" charset="0"/>
              </a:rPr>
              <a:t>Algunas tabletas fijas de apoyo para la clase</a:t>
            </a:r>
            <a:r>
              <a:rPr lang="es-ES" sz="2000" dirty="0" smtClean="0">
                <a:latin typeface="Arial" pitchFamily="34" charset="0"/>
                <a:cs typeface="Arial" pitchFamily="34" charset="0"/>
              </a:rPr>
              <a:t>. En las clases hay unas pocas tabletas y se usan para diversos trabajos individuales y grupales. </a:t>
            </a:r>
            <a:r>
              <a:rPr lang="es-ES" sz="2000" b="1" i="1" dirty="0" smtClean="0">
                <a:latin typeface="Arial" pitchFamily="34" charset="0"/>
                <a:cs typeface="Arial" pitchFamily="34" charset="0"/>
              </a:rPr>
              <a:t>Buen modelo para la familiarizarse </a:t>
            </a:r>
            <a:r>
              <a:rPr lang="es-ES" sz="2000" dirty="0" smtClean="0">
                <a:latin typeface="Arial" pitchFamily="34" charset="0"/>
                <a:cs typeface="Arial" pitchFamily="34" charset="0"/>
              </a:rPr>
              <a:t>con estos dispositivos en las aulas</a:t>
            </a:r>
          </a:p>
          <a:p>
            <a:pPr algn="just">
              <a:spcBef>
                <a:spcPts val="600"/>
              </a:spcBef>
              <a:spcAft>
                <a:spcPts val="600"/>
              </a:spcAft>
              <a:buFontTx/>
              <a:buChar char="-"/>
            </a:pPr>
            <a:r>
              <a:rPr lang="es-ES" sz="2000" b="1" dirty="0" smtClean="0">
                <a:solidFill>
                  <a:srgbClr val="C00000"/>
                </a:solidFill>
                <a:latin typeface="Arial" pitchFamily="34" charset="0"/>
                <a:cs typeface="Arial" pitchFamily="34" charset="0"/>
              </a:rPr>
              <a:t>Carros de tabletas digitales</a:t>
            </a:r>
            <a:r>
              <a:rPr lang="es-ES" sz="2000" b="1" i="1" dirty="0" smtClean="0">
                <a:solidFill>
                  <a:srgbClr val="C00000"/>
                </a:solidFill>
                <a:latin typeface="Arial" pitchFamily="34" charset="0"/>
                <a:cs typeface="Arial" pitchFamily="34" charset="0"/>
              </a:rPr>
              <a:t>.</a:t>
            </a:r>
            <a:r>
              <a:rPr lang="es-ES" sz="2000" dirty="0" smtClean="0">
                <a:solidFill>
                  <a:srgbClr val="C00000"/>
                </a:solidFill>
                <a:latin typeface="Arial" pitchFamily="34" charset="0"/>
                <a:cs typeface="Arial" pitchFamily="34" charset="0"/>
              </a:rPr>
              <a:t> </a:t>
            </a:r>
            <a:r>
              <a:rPr lang="es-ES" sz="2000" dirty="0" smtClean="0">
                <a:latin typeface="Arial" pitchFamily="34" charset="0"/>
                <a:cs typeface="Arial" pitchFamily="34" charset="0"/>
              </a:rPr>
              <a:t>El centro tiene carros con tabletas (para su transporte, almacenamiento y recarga) que los profesores trasladan a su aula cuando lo requieren. </a:t>
            </a:r>
            <a:r>
              <a:rPr lang="es-ES" sz="2000" b="1" i="1" dirty="0" smtClean="0">
                <a:latin typeface="Arial" pitchFamily="34" charset="0"/>
                <a:cs typeface="Arial" pitchFamily="34" charset="0"/>
              </a:rPr>
              <a:t>Buen complemento al modelo anterior</a:t>
            </a:r>
            <a:endParaRPr lang="es-ES" sz="2000" dirty="0" smtClean="0">
              <a:latin typeface="Arial" pitchFamily="34" charset="0"/>
              <a:cs typeface="Arial" pitchFamily="34" charset="0"/>
            </a:endParaRPr>
          </a:p>
          <a:p>
            <a:pPr algn="just">
              <a:spcBef>
                <a:spcPts val="600"/>
              </a:spcBef>
              <a:spcAft>
                <a:spcPts val="600"/>
              </a:spcAft>
            </a:pPr>
            <a:r>
              <a:rPr lang="es-ES" sz="2000" b="1" dirty="0" smtClean="0">
                <a:solidFill>
                  <a:srgbClr val="C00000"/>
                </a:solidFill>
                <a:latin typeface="Arial" pitchFamily="34" charset="0"/>
                <a:cs typeface="Arial" pitchFamily="34" charset="0"/>
              </a:rPr>
              <a:t>-Tableta digital personal para cada alumno</a:t>
            </a:r>
            <a:r>
              <a:rPr lang="es-ES" sz="2000" dirty="0" smtClean="0">
                <a:latin typeface="Arial" pitchFamily="34" charset="0"/>
                <a:cs typeface="Arial" pitchFamily="34" charset="0"/>
              </a:rPr>
              <a:t> con dos posibilidades: que las tabletas sean del centro y el alumno las usa en clase o que sean propiedad de cada alumno (que las llevará cada día a casa </a:t>
            </a:r>
            <a:r>
              <a:rPr lang="es-ES" sz="2000" i="1" dirty="0" smtClean="0">
                <a:latin typeface="Arial" pitchFamily="34" charset="0"/>
                <a:cs typeface="Arial" pitchFamily="34" charset="0"/>
              </a:rPr>
              <a:t>– además está la opción </a:t>
            </a:r>
            <a:r>
              <a:rPr lang="es-ES" sz="2000" b="1" i="1" dirty="0" smtClean="0">
                <a:latin typeface="Arial" pitchFamily="34" charset="0"/>
                <a:cs typeface="Arial" pitchFamily="34" charset="0"/>
              </a:rPr>
              <a:t>BYOD</a:t>
            </a:r>
            <a:r>
              <a:rPr lang="es-ES" sz="2000" i="1" dirty="0" smtClean="0">
                <a:latin typeface="Arial" pitchFamily="34" charset="0"/>
                <a:cs typeface="Arial" pitchFamily="34" charset="0"/>
              </a:rPr>
              <a:t>-</a:t>
            </a:r>
            <a:r>
              <a:rPr lang="es-ES" sz="2000" dirty="0" smtClean="0">
                <a:latin typeface="Arial" pitchFamily="34" charset="0"/>
                <a:cs typeface="Arial" pitchFamily="34" charset="0"/>
              </a:rPr>
              <a:t>). Pensamos que  </a:t>
            </a:r>
            <a:r>
              <a:rPr lang="es-ES" sz="2000" b="1" i="1" dirty="0" smtClean="0">
                <a:latin typeface="Arial" pitchFamily="34" charset="0"/>
                <a:cs typeface="Arial" pitchFamily="34" charset="0"/>
              </a:rPr>
              <a:t>los alumnos a partir de los últimos cursos de Primaria deberían tener una tableta o </a:t>
            </a:r>
            <a:r>
              <a:rPr lang="es-ES" sz="2000" b="1" i="1" dirty="0" err="1" smtClean="0">
                <a:latin typeface="Arial" pitchFamily="34" charset="0"/>
                <a:cs typeface="Arial" pitchFamily="34" charset="0"/>
              </a:rPr>
              <a:t>netbook</a:t>
            </a:r>
            <a:r>
              <a:rPr lang="es-ES" sz="2000" dirty="0" smtClean="0">
                <a:latin typeface="Arial" pitchFamily="34" charset="0"/>
                <a:cs typeface="Arial" pitchFamily="34" charset="0"/>
              </a:rPr>
              <a:t>.</a:t>
            </a:r>
          </a:p>
          <a:p>
            <a:pPr>
              <a:spcAft>
                <a:spcPts val="600"/>
              </a:spcAft>
              <a:buFontTx/>
              <a:buChar char="-"/>
            </a:pPr>
            <a:endParaRPr lang="es-ES" sz="2000" dirty="0"/>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6 CuadroTexto"/>
          <p:cNvSpPr txBox="1">
            <a:spLocks noChangeArrowheads="1"/>
          </p:cNvSpPr>
          <p:nvPr/>
        </p:nvSpPr>
        <p:spPr bwMode="auto">
          <a:xfrm>
            <a:off x="0" y="937458"/>
            <a:ext cx="9036050" cy="4939814"/>
          </a:xfrm>
          <a:prstGeom prst="rect">
            <a:avLst/>
          </a:prstGeom>
          <a:noFill/>
          <a:ln w="9525">
            <a:noFill/>
            <a:miter lim="800000"/>
            <a:headEnd/>
            <a:tailEnd/>
          </a:ln>
        </p:spPr>
        <p:txBody>
          <a:bodyPr wrap="square">
            <a:spAutoFit/>
          </a:bodyPr>
          <a:lstStyle/>
          <a:p>
            <a:pPr algn="just">
              <a:spcBef>
                <a:spcPts val="500"/>
              </a:spcBef>
              <a:spcAft>
                <a:spcPts val="500"/>
              </a:spcAft>
              <a:buFont typeface="Arial" charset="0"/>
              <a:buChar char="•"/>
            </a:pPr>
            <a:r>
              <a:rPr lang="es-ES" b="1" dirty="0">
                <a:solidFill>
                  <a:srgbClr val="0000CC"/>
                </a:solidFill>
              </a:rPr>
              <a:t> </a:t>
            </a:r>
            <a:r>
              <a:rPr lang="es-ES" b="1" dirty="0"/>
              <a:t> </a:t>
            </a:r>
            <a:r>
              <a:rPr lang="es-ES" sz="2000" b="1" dirty="0" smtClean="0">
                <a:solidFill>
                  <a:srgbClr val="290AE6"/>
                </a:solidFill>
                <a:latin typeface="Arial" pitchFamily="34" charset="0"/>
                <a:cs typeface="Arial" pitchFamily="34" charset="0"/>
              </a:rPr>
              <a:t>Acceso a fuentes de información </a:t>
            </a:r>
            <a:r>
              <a:rPr lang="es-ES" sz="2000" b="1" dirty="0" smtClean="0">
                <a:latin typeface="Arial" pitchFamily="34" charset="0"/>
                <a:cs typeface="Arial" pitchFamily="34" charset="0"/>
              </a:rPr>
              <a:t>MM de Internet y entornos EVA</a:t>
            </a:r>
          </a:p>
          <a:p>
            <a:pPr algn="just">
              <a:spcBef>
                <a:spcPts val="500"/>
              </a:spcBef>
              <a:spcAft>
                <a:spcPts val="500"/>
              </a:spcAft>
              <a:buFont typeface="Arial" charset="0"/>
              <a:buChar char="•"/>
            </a:pPr>
            <a:r>
              <a:rPr lang="es-ES" sz="2000" b="1" dirty="0" smtClean="0">
                <a:latin typeface="Arial" pitchFamily="34" charset="0"/>
                <a:cs typeface="Arial" pitchFamily="34" charset="0"/>
              </a:rPr>
              <a:t> </a:t>
            </a:r>
            <a:r>
              <a:rPr lang="es-ES" sz="2000" b="1" dirty="0" smtClean="0">
                <a:solidFill>
                  <a:srgbClr val="290AE6"/>
                </a:solidFill>
                <a:latin typeface="Arial" pitchFamily="34" charset="0"/>
                <a:cs typeface="Arial" pitchFamily="34" charset="0"/>
              </a:rPr>
              <a:t>Comunicación y colaboración </a:t>
            </a:r>
            <a:r>
              <a:rPr lang="es-ES" sz="2000" b="1" dirty="0" smtClean="0">
                <a:latin typeface="Arial" pitchFamily="34" charset="0"/>
                <a:cs typeface="Arial" pitchFamily="34" charset="0"/>
              </a:rPr>
              <a:t>on-line con compañeros y profesores</a:t>
            </a:r>
          </a:p>
          <a:p>
            <a:pPr algn="just">
              <a:spcBef>
                <a:spcPts val="500"/>
              </a:spcBef>
              <a:spcAft>
                <a:spcPts val="500"/>
              </a:spcAft>
              <a:buFont typeface="Arial" charset="0"/>
              <a:buChar char="•"/>
            </a:pPr>
            <a:r>
              <a:rPr lang="es-ES" sz="2000" b="1" dirty="0" smtClean="0">
                <a:latin typeface="Arial" pitchFamily="34" charset="0"/>
                <a:cs typeface="Arial" pitchFamily="34" charset="0"/>
              </a:rPr>
              <a:t> </a:t>
            </a:r>
            <a:r>
              <a:rPr lang="es-ES" sz="2000" b="1" dirty="0" smtClean="0">
                <a:solidFill>
                  <a:srgbClr val="290AE6"/>
                </a:solidFill>
                <a:latin typeface="Arial" pitchFamily="34" charset="0"/>
                <a:cs typeface="Arial" pitchFamily="34" charset="0"/>
              </a:rPr>
              <a:t>Portabilidad </a:t>
            </a:r>
            <a:r>
              <a:rPr lang="es-ES" sz="2000" b="1" dirty="0" smtClean="0">
                <a:latin typeface="Arial" pitchFamily="34" charset="0"/>
                <a:cs typeface="Arial" pitchFamily="34" charset="0"/>
              </a:rPr>
              <a:t>(entorno de aprendizaje móvil) y </a:t>
            </a:r>
            <a:r>
              <a:rPr lang="es-ES" sz="2000" b="1" dirty="0" smtClean="0">
                <a:solidFill>
                  <a:srgbClr val="290AE6"/>
                </a:solidFill>
                <a:latin typeface="Arial" pitchFamily="34" charset="0"/>
                <a:cs typeface="Arial" pitchFamily="34" charset="0"/>
              </a:rPr>
              <a:t>multifuncionalidad</a:t>
            </a:r>
            <a:r>
              <a:rPr lang="es-ES" sz="2000" b="1" dirty="0" smtClean="0">
                <a:latin typeface="Arial" pitchFamily="34" charset="0"/>
                <a:cs typeface="Arial" pitchFamily="34" charset="0"/>
              </a:rPr>
              <a:t>: </a:t>
            </a:r>
            <a:r>
              <a:rPr lang="es-ES" sz="2000" dirty="0" smtClean="0">
                <a:latin typeface="Arial" pitchFamily="34" charset="0"/>
                <a:cs typeface="Arial" pitchFamily="34" charset="0"/>
              </a:rPr>
              <a:t>obtener información, hacer fotos, tomar notas, redactar y compartir documentos, experimentar con simuladores, comunicarse… </a:t>
            </a:r>
          </a:p>
          <a:p>
            <a:pPr algn="just">
              <a:spcBef>
                <a:spcPts val="500"/>
              </a:spcBef>
              <a:spcAft>
                <a:spcPts val="500"/>
              </a:spcAft>
              <a:buFont typeface="Arial" charset="0"/>
              <a:buChar char="•"/>
            </a:pPr>
            <a:r>
              <a:rPr lang="es-ES" sz="2000" b="1" dirty="0" smtClean="0">
                <a:latin typeface="Arial" pitchFamily="34" charset="0"/>
                <a:cs typeface="Arial" pitchFamily="34" charset="0"/>
              </a:rPr>
              <a:t> </a:t>
            </a:r>
            <a:r>
              <a:rPr lang="es-ES" sz="2000" b="1" dirty="0" smtClean="0">
                <a:solidFill>
                  <a:srgbClr val="290AE6"/>
                </a:solidFill>
                <a:latin typeface="Arial" pitchFamily="34" charset="0"/>
                <a:cs typeface="Arial" pitchFamily="34" charset="0"/>
              </a:rPr>
              <a:t>Aprendizaje autónomo</a:t>
            </a:r>
            <a:r>
              <a:rPr lang="es-ES" sz="2000" b="1" dirty="0" smtClean="0">
                <a:latin typeface="Arial" pitchFamily="34" charset="0"/>
                <a:cs typeface="Arial" pitchFamily="34" charset="0"/>
              </a:rPr>
              <a:t>, curiosidad (con sus funciones y </a:t>
            </a:r>
            <a:r>
              <a:rPr lang="es-ES" sz="2000" b="1" dirty="0" err="1" smtClean="0">
                <a:latin typeface="Arial" pitchFamily="34" charset="0"/>
                <a:cs typeface="Arial" pitchFamily="34" charset="0"/>
              </a:rPr>
              <a:t>apps</a:t>
            </a:r>
            <a:r>
              <a:rPr lang="es-ES" sz="2000" b="1" dirty="0" smtClean="0">
                <a:latin typeface="Arial" pitchFamily="34" charset="0"/>
                <a:cs typeface="Arial" pitchFamily="34" charset="0"/>
              </a:rPr>
              <a:t>)</a:t>
            </a:r>
          </a:p>
          <a:p>
            <a:pPr algn="just">
              <a:spcBef>
                <a:spcPts val="500"/>
              </a:spcBef>
              <a:spcAft>
                <a:spcPts val="500"/>
              </a:spcAft>
              <a:buFont typeface="Arial" charset="0"/>
              <a:buChar char="•"/>
            </a:pPr>
            <a:r>
              <a:rPr lang="es-ES" sz="2000" b="1" dirty="0" smtClean="0">
                <a:latin typeface="Arial" pitchFamily="34" charset="0"/>
                <a:cs typeface="Arial" pitchFamily="34" charset="0"/>
              </a:rPr>
              <a:t> Hacer </a:t>
            </a:r>
            <a:r>
              <a:rPr lang="es-ES" sz="2000" b="1" dirty="0" smtClean="0">
                <a:solidFill>
                  <a:srgbClr val="290AE6"/>
                </a:solidFill>
                <a:latin typeface="Arial" pitchFamily="34" charset="0"/>
                <a:cs typeface="Arial" pitchFamily="34" charset="0"/>
              </a:rPr>
              <a:t>actividades personalizadas</a:t>
            </a:r>
            <a:r>
              <a:rPr lang="es-ES" sz="2000" b="1" dirty="0" smtClean="0">
                <a:latin typeface="Arial" pitchFamily="34" charset="0"/>
                <a:cs typeface="Arial" pitchFamily="34" charset="0"/>
              </a:rPr>
              <a:t>: refuerzo, prácticas y memorísticas</a:t>
            </a:r>
          </a:p>
          <a:p>
            <a:pPr algn="just">
              <a:spcBef>
                <a:spcPts val="500"/>
              </a:spcBef>
              <a:spcAft>
                <a:spcPts val="500"/>
              </a:spcAft>
              <a:buFont typeface="Arial" charset="0"/>
              <a:buChar char="•"/>
            </a:pPr>
            <a:r>
              <a:rPr lang="es-ES" sz="2000" b="1" dirty="0" smtClean="0">
                <a:latin typeface="Arial" pitchFamily="34" charset="0"/>
                <a:cs typeface="Arial" pitchFamily="34" charset="0"/>
              </a:rPr>
              <a:t> Desarrollar </a:t>
            </a:r>
            <a:r>
              <a:rPr lang="es-ES" sz="2000" b="1" dirty="0" smtClean="0">
                <a:solidFill>
                  <a:srgbClr val="290AE6"/>
                </a:solidFill>
                <a:latin typeface="Arial" pitchFamily="34" charset="0"/>
                <a:cs typeface="Arial" pitchFamily="34" charset="0"/>
              </a:rPr>
              <a:t>competencia digital</a:t>
            </a:r>
            <a:r>
              <a:rPr lang="es-ES" sz="2000" b="1" dirty="0" smtClean="0">
                <a:latin typeface="Arial" pitchFamily="34" charset="0"/>
                <a:cs typeface="Arial" pitchFamily="34" charset="0"/>
              </a:rPr>
              <a:t>, identidad digital, memoria auxiliar</a:t>
            </a:r>
          </a:p>
          <a:p>
            <a:pPr algn="just">
              <a:spcBef>
                <a:spcPts val="500"/>
              </a:spcBef>
              <a:spcAft>
                <a:spcPts val="500"/>
              </a:spcAft>
            </a:pPr>
            <a:r>
              <a:rPr lang="es-ES" sz="2000" b="1" dirty="0" smtClean="0">
                <a:solidFill>
                  <a:srgbClr val="C00000"/>
                </a:solidFill>
                <a:latin typeface="Arial" pitchFamily="34" charset="0"/>
                <a:cs typeface="Arial" pitchFamily="34" charset="0"/>
              </a:rPr>
              <a:t>Y cuando se usan con buenas actividades, metodología y evaluación</a:t>
            </a:r>
            <a:r>
              <a:rPr lang="es-ES" sz="2000" b="1" dirty="0" smtClean="0">
                <a:latin typeface="Arial" pitchFamily="34" charset="0"/>
                <a:cs typeface="Arial" pitchFamily="34" charset="0"/>
              </a:rPr>
              <a:t>:</a:t>
            </a:r>
          </a:p>
          <a:p>
            <a:pPr algn="just">
              <a:spcBef>
                <a:spcPts val="500"/>
              </a:spcBef>
              <a:spcAft>
                <a:spcPts val="500"/>
              </a:spcAft>
              <a:buFont typeface="Arial" charset="0"/>
              <a:buChar char="•"/>
            </a:pPr>
            <a:r>
              <a:rPr lang="es-ES" sz="2000" b="1" dirty="0" smtClean="0">
                <a:latin typeface="Arial" pitchFamily="34" charset="0"/>
                <a:cs typeface="Arial" pitchFamily="34" charset="0"/>
              </a:rPr>
              <a:t> </a:t>
            </a:r>
            <a:r>
              <a:rPr lang="es-ES" sz="2000" b="1" dirty="0" smtClean="0">
                <a:solidFill>
                  <a:srgbClr val="290AE6"/>
                </a:solidFill>
                <a:latin typeface="Arial" pitchFamily="34" charset="0"/>
                <a:cs typeface="Arial" pitchFamily="34" charset="0"/>
              </a:rPr>
              <a:t>Más motivación e implicación </a:t>
            </a:r>
            <a:r>
              <a:rPr lang="es-ES" sz="2000" b="1" dirty="0" smtClean="0">
                <a:latin typeface="Arial" pitchFamily="34" charset="0"/>
                <a:cs typeface="Arial" pitchFamily="34" charset="0"/>
              </a:rPr>
              <a:t>del alumnado</a:t>
            </a:r>
          </a:p>
          <a:p>
            <a:pPr algn="just">
              <a:spcBef>
                <a:spcPts val="500"/>
              </a:spcBef>
              <a:spcAft>
                <a:spcPts val="500"/>
              </a:spcAft>
              <a:buFont typeface="Arial" charset="0"/>
              <a:buChar char="•"/>
            </a:pPr>
            <a:r>
              <a:rPr lang="es-ES" sz="2000" b="1" dirty="0" smtClean="0">
                <a:latin typeface="Arial" pitchFamily="34" charset="0"/>
                <a:cs typeface="Arial" pitchFamily="34" charset="0"/>
              </a:rPr>
              <a:t> </a:t>
            </a:r>
            <a:r>
              <a:rPr lang="es-ES" sz="2000" b="1" dirty="0" smtClean="0">
                <a:solidFill>
                  <a:srgbClr val="290AE6"/>
                </a:solidFill>
                <a:latin typeface="Arial" pitchFamily="34" charset="0"/>
                <a:cs typeface="Arial" pitchFamily="34" charset="0"/>
              </a:rPr>
              <a:t>Más eficacia/eficiencia didáctica </a:t>
            </a:r>
            <a:r>
              <a:rPr lang="es-ES" sz="2000" b="1" dirty="0" smtClean="0">
                <a:latin typeface="Arial" pitchFamily="34" charset="0"/>
                <a:cs typeface="Arial" pitchFamily="34" charset="0"/>
              </a:rPr>
              <a:t>(con metodologías innovadoras)</a:t>
            </a:r>
          </a:p>
          <a:p>
            <a:pPr algn="just">
              <a:spcBef>
                <a:spcPts val="500"/>
              </a:spcBef>
              <a:spcAft>
                <a:spcPts val="500"/>
              </a:spcAft>
              <a:buFont typeface="Arial" charset="0"/>
              <a:buChar char="•"/>
            </a:pPr>
            <a:r>
              <a:rPr lang="es-ES" sz="2000" b="1" dirty="0" smtClean="0">
                <a:latin typeface="Arial" pitchFamily="34" charset="0"/>
                <a:cs typeface="Arial" pitchFamily="34" charset="0"/>
              </a:rPr>
              <a:t> </a:t>
            </a:r>
            <a:r>
              <a:rPr lang="es-ES" sz="2000" b="1" dirty="0" smtClean="0">
                <a:solidFill>
                  <a:srgbClr val="290AE6"/>
                </a:solidFill>
                <a:latin typeface="Arial" pitchFamily="34" charset="0"/>
                <a:cs typeface="Arial" pitchFamily="34" charset="0"/>
              </a:rPr>
              <a:t>Mejora de aprendizajes/</a:t>
            </a:r>
            <a:r>
              <a:rPr lang="es-ES" sz="2000" b="1" dirty="0" smtClean="0">
                <a:latin typeface="Arial" pitchFamily="34" charset="0"/>
                <a:cs typeface="Arial" pitchFamily="34" charset="0"/>
              </a:rPr>
              <a:t>competencias: reflexionar, criticar, crear…</a:t>
            </a:r>
            <a:endParaRPr lang="es-ES" sz="1600" dirty="0">
              <a:latin typeface="Arial" pitchFamily="34" charset="0"/>
              <a:cs typeface="Arial" pitchFamily="34" charset="0"/>
            </a:endParaRPr>
          </a:p>
        </p:txBody>
      </p:sp>
      <p:sp>
        <p:nvSpPr>
          <p:cNvPr id="16389" name="Text Box 5"/>
          <p:cNvSpPr txBox="1">
            <a:spLocks noChangeArrowheads="1"/>
          </p:cNvSpPr>
          <p:nvPr/>
        </p:nvSpPr>
        <p:spPr bwMode="auto">
          <a:xfrm>
            <a:off x="7308850" y="6608763"/>
            <a:ext cx="1838325" cy="277812"/>
          </a:xfrm>
          <a:prstGeom prst="rect">
            <a:avLst/>
          </a:prstGeom>
          <a:noFill/>
          <a:ln w="9525">
            <a:noFill/>
            <a:miter lim="800000"/>
            <a:headEnd/>
            <a:tailEnd/>
          </a:ln>
        </p:spPr>
        <p:txBody>
          <a:bodyPr>
            <a:spAutoFit/>
          </a:bodyPr>
          <a:lstStyle/>
          <a:p>
            <a:pPr>
              <a:spcBef>
                <a:spcPct val="50000"/>
              </a:spcBef>
            </a:pPr>
            <a:r>
              <a:rPr lang="es-ES" sz="1200"/>
              <a:t>Pere Marquès (2013)</a:t>
            </a:r>
          </a:p>
        </p:txBody>
      </p:sp>
      <p:sp>
        <p:nvSpPr>
          <p:cNvPr id="6" name="5 CuadroTexto"/>
          <p:cNvSpPr txBox="1"/>
          <p:nvPr/>
        </p:nvSpPr>
        <p:spPr>
          <a:xfrm>
            <a:off x="0" y="6211669"/>
            <a:ext cx="9144000" cy="584775"/>
          </a:xfrm>
          <a:prstGeom prst="rect">
            <a:avLst/>
          </a:prstGeom>
          <a:solidFill>
            <a:srgbClr val="FFFF99"/>
          </a:solidFill>
        </p:spPr>
        <p:txBody>
          <a:bodyPr wrap="square" rtlCol="0">
            <a:spAutoFit/>
          </a:bodyPr>
          <a:lstStyle/>
          <a:p>
            <a:pPr algn="ctr"/>
            <a:r>
              <a:rPr lang="es-ES" sz="1600" b="1" i="1" dirty="0" smtClean="0">
                <a:latin typeface="Arial" pitchFamily="34" charset="0"/>
                <a:cs typeface="Arial" pitchFamily="34" charset="0"/>
              </a:rPr>
              <a:t> Hemos consultado las investigaciones: </a:t>
            </a:r>
            <a:r>
              <a:rPr lang="es-ES" sz="1600" b="1" i="1" dirty="0" err="1" smtClean="0">
                <a:latin typeface="Arial" pitchFamily="34" charset="0"/>
                <a:cs typeface="Arial" pitchFamily="34" charset="0"/>
                <a:hlinkClick r:id="rId2"/>
              </a:rPr>
              <a:t>Naace</a:t>
            </a:r>
            <a:r>
              <a:rPr lang="es-ES" sz="1600" b="1" i="1" dirty="0" smtClean="0">
                <a:latin typeface="Arial" pitchFamily="34" charset="0"/>
                <a:cs typeface="Arial" pitchFamily="34" charset="0"/>
              </a:rPr>
              <a:t> </a:t>
            </a:r>
            <a:r>
              <a:rPr lang="es-ES" sz="1600" b="1" i="1" dirty="0" smtClean="0">
                <a:latin typeface="Arial" pitchFamily="34" charset="0"/>
                <a:cs typeface="Arial" pitchFamily="34" charset="0"/>
              </a:rPr>
              <a:t>(UK) </a:t>
            </a:r>
            <a:r>
              <a:rPr lang="es-ES" sz="1600" b="1" i="1" dirty="0" smtClean="0">
                <a:latin typeface="Arial" pitchFamily="34" charset="0"/>
                <a:cs typeface="Arial" pitchFamily="34" charset="0"/>
              </a:rPr>
              <a:t>y  </a:t>
            </a:r>
            <a:r>
              <a:rPr lang="es-ES" sz="1600" b="1" i="1" dirty="0" err="1" smtClean="0">
                <a:latin typeface="Arial" pitchFamily="34" charset="0"/>
                <a:cs typeface="Arial" pitchFamily="34" charset="0"/>
                <a:hlinkClick r:id="rId3"/>
              </a:rPr>
              <a:t>Learning</a:t>
            </a:r>
            <a:r>
              <a:rPr lang="es-ES" sz="1600" b="1" i="1" dirty="0" smtClean="0">
                <a:latin typeface="Arial" pitchFamily="34" charset="0"/>
                <a:cs typeface="Arial" pitchFamily="34" charset="0"/>
                <a:hlinkClick r:id="rId3"/>
              </a:rPr>
              <a:t> Exchange</a:t>
            </a:r>
            <a:r>
              <a:rPr lang="es-ES" sz="1600" b="1" i="1" dirty="0" smtClean="0">
                <a:latin typeface="Arial" pitchFamily="34" charset="0"/>
                <a:cs typeface="Arial" pitchFamily="34" charset="0"/>
              </a:rPr>
              <a:t> (Australia</a:t>
            </a:r>
            <a:r>
              <a:rPr lang="es-ES" sz="1600" b="1" i="1" dirty="0" smtClean="0">
                <a:latin typeface="Arial" pitchFamily="34" charset="0"/>
                <a:cs typeface="Arial" pitchFamily="34" charset="0"/>
              </a:rPr>
              <a:t>)</a:t>
            </a:r>
            <a:endParaRPr lang="es-ES" sz="1600" b="1" i="1" dirty="0" smtClean="0">
              <a:latin typeface="Arial" pitchFamily="34" charset="0"/>
              <a:cs typeface="Arial" pitchFamily="34" charset="0"/>
            </a:endParaRPr>
          </a:p>
          <a:p>
            <a:pPr algn="ctr"/>
            <a:r>
              <a:rPr lang="es-ES" sz="1600" b="1" i="1" dirty="0" smtClean="0">
                <a:latin typeface="Arial" pitchFamily="34" charset="0"/>
                <a:cs typeface="Arial" pitchFamily="34" charset="0"/>
              </a:rPr>
              <a:t>Muchas de estas ventajas son similares a las obtenidas en aulas con </a:t>
            </a:r>
            <a:r>
              <a:rPr lang="es-ES" sz="1600" b="1" i="1" dirty="0" err="1" smtClean="0">
                <a:latin typeface="Arial" pitchFamily="34" charset="0"/>
                <a:cs typeface="Arial" pitchFamily="34" charset="0"/>
              </a:rPr>
              <a:t>netbooks</a:t>
            </a:r>
            <a:r>
              <a:rPr lang="es-ES" sz="1600" b="1" i="1" dirty="0" smtClean="0">
                <a:latin typeface="Arial" pitchFamily="34" charset="0"/>
                <a:cs typeface="Arial" pitchFamily="34" charset="0"/>
              </a:rPr>
              <a:t>.</a:t>
            </a:r>
            <a:endParaRPr lang="ca-ES" sz="1600" dirty="0">
              <a:latin typeface="Arial" pitchFamily="34" charset="0"/>
              <a:cs typeface="Arial" pitchFamily="34" charset="0"/>
            </a:endParaRPr>
          </a:p>
        </p:txBody>
      </p:sp>
      <p:sp>
        <p:nvSpPr>
          <p:cNvPr id="7" name="Rectangle 2"/>
          <p:cNvSpPr txBox="1">
            <a:spLocks noChangeArrowheads="1"/>
          </p:cNvSpPr>
          <p:nvPr/>
        </p:nvSpPr>
        <p:spPr>
          <a:xfrm>
            <a:off x="0" y="0"/>
            <a:ext cx="9144000" cy="428625"/>
          </a:xfrm>
          <a:prstGeom prst="rect">
            <a:avLst/>
          </a:prstGeom>
        </p:spPr>
        <p:txBody>
          <a:bodyPr/>
          <a:lstStyle/>
          <a:p>
            <a:pPr algn="ctr">
              <a:defRPr/>
            </a:pPr>
            <a:r>
              <a:rPr lang="es-ES" sz="24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VENTAJAS QUE PUEDE COMPORTAR SU USO EDUCATIVO </a:t>
            </a:r>
            <a:endParaRPr lang="es-ES" sz="24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27384"/>
            <a:ext cx="9144000" cy="504056"/>
          </a:xfrm>
          <a:prstGeom prst="rect">
            <a:avLst/>
          </a:prstGeom>
        </p:spPr>
        <p:txBody>
          <a:bodyPr/>
          <a:lstStyle/>
          <a:p>
            <a:pPr algn="ctr">
              <a:defRPr/>
            </a:pPr>
            <a:r>
              <a:rPr lang="es-ES" sz="28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PROBLEMÁTICAS ASOCIADAS AL M-LEARNING</a:t>
            </a:r>
            <a:endParaRPr lang="es-ES" sz="28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72008" y="830510"/>
            <a:ext cx="8964488" cy="5411738"/>
          </a:xfrm>
          <a:prstGeom prst="rect">
            <a:avLst/>
          </a:prstGeom>
          <a:noFill/>
        </p:spPr>
        <p:txBody>
          <a:bodyPr wrap="square" rtlCol="0">
            <a:spAutoFit/>
          </a:bodyPr>
          <a:lstStyle/>
          <a:p>
            <a:pPr>
              <a:spcAft>
                <a:spcPts val="600"/>
              </a:spcAft>
            </a:pPr>
            <a:r>
              <a:rPr lang="es-ES" sz="2400" i="1" dirty="0" smtClean="0"/>
              <a:t>- </a:t>
            </a:r>
            <a:r>
              <a:rPr lang="es-ES" sz="2000" b="1" dirty="0" smtClean="0">
                <a:solidFill>
                  <a:srgbClr val="C00000"/>
                </a:solidFill>
                <a:latin typeface="Arial" pitchFamily="34" charset="0"/>
                <a:cs typeface="Arial" pitchFamily="34" charset="0"/>
              </a:rPr>
              <a:t>Problemas técnicos</a:t>
            </a:r>
          </a:p>
          <a:p>
            <a:pPr lvl="1">
              <a:spcAft>
                <a:spcPts val="500"/>
              </a:spcAft>
              <a:buFontTx/>
              <a:buChar char="-"/>
            </a:pPr>
            <a:r>
              <a:rPr lang="es-ES" sz="2000" dirty="0" smtClean="0">
                <a:solidFill>
                  <a:srgbClr val="000099"/>
                </a:solidFill>
                <a:latin typeface="Arial" pitchFamily="34" charset="0"/>
                <a:cs typeface="Arial" pitchFamily="34" charset="0"/>
              </a:rPr>
              <a:t> Internet</a:t>
            </a:r>
            <a:r>
              <a:rPr lang="es-ES" sz="2000" dirty="0" smtClean="0">
                <a:latin typeface="Arial" pitchFamily="34" charset="0"/>
                <a:cs typeface="Arial" pitchFamily="34" charset="0"/>
              </a:rPr>
              <a:t>: </a:t>
            </a:r>
            <a:r>
              <a:rPr lang="es-ES" sz="2000" dirty="0" smtClean="0">
                <a:solidFill>
                  <a:srgbClr val="000099"/>
                </a:solidFill>
                <a:latin typeface="Arial" pitchFamily="34" charset="0"/>
                <a:cs typeface="Arial" pitchFamily="34" charset="0"/>
              </a:rPr>
              <a:t>problemas de conexión</a:t>
            </a:r>
          </a:p>
          <a:p>
            <a:pPr lvl="1">
              <a:spcAft>
                <a:spcPts val="500"/>
              </a:spcAft>
            </a:pPr>
            <a:r>
              <a:rPr lang="es-ES" sz="2000" i="1" dirty="0" smtClean="0">
                <a:latin typeface="Arial" pitchFamily="34" charset="0"/>
                <a:cs typeface="Arial" pitchFamily="34" charset="0"/>
              </a:rPr>
              <a:t>- </a:t>
            </a:r>
            <a:r>
              <a:rPr lang="es-ES" sz="2000" dirty="0" smtClean="0">
                <a:solidFill>
                  <a:srgbClr val="000099"/>
                </a:solidFill>
                <a:latin typeface="Arial" pitchFamily="34" charset="0"/>
                <a:cs typeface="Arial" pitchFamily="34" charset="0"/>
              </a:rPr>
              <a:t>Hardware: averías de los equipos</a:t>
            </a:r>
            <a:r>
              <a:rPr lang="es-ES" sz="2000" dirty="0" smtClean="0">
                <a:latin typeface="Arial" pitchFamily="34" charset="0"/>
                <a:cs typeface="Arial" pitchFamily="34" charset="0"/>
              </a:rPr>
              <a:t>, rápida obsolescencia, coste</a:t>
            </a:r>
          </a:p>
          <a:p>
            <a:pPr lvl="1">
              <a:spcAft>
                <a:spcPts val="500"/>
              </a:spcAft>
            </a:pPr>
            <a:r>
              <a:rPr lang="es-ES" sz="2000" dirty="0" smtClean="0">
                <a:solidFill>
                  <a:srgbClr val="0000CC"/>
                </a:solidFill>
                <a:latin typeface="Arial" pitchFamily="34" charset="0"/>
                <a:cs typeface="Arial" pitchFamily="34" charset="0"/>
              </a:rPr>
              <a:t>- </a:t>
            </a:r>
            <a:r>
              <a:rPr lang="es-ES" sz="2000" dirty="0" smtClean="0">
                <a:solidFill>
                  <a:srgbClr val="000099"/>
                </a:solidFill>
                <a:latin typeface="Arial" pitchFamily="34" charset="0"/>
                <a:cs typeface="Arial" pitchFamily="34" charset="0"/>
              </a:rPr>
              <a:t>Software</a:t>
            </a:r>
            <a:r>
              <a:rPr lang="es-ES" sz="2000" dirty="0" smtClean="0">
                <a:latin typeface="Arial" pitchFamily="34" charset="0"/>
                <a:cs typeface="Arial" pitchFamily="34" charset="0"/>
              </a:rPr>
              <a:t>: </a:t>
            </a:r>
            <a:r>
              <a:rPr lang="es-ES" sz="2000" dirty="0" err="1" smtClean="0">
                <a:latin typeface="Arial" pitchFamily="34" charset="0"/>
                <a:cs typeface="Arial" pitchFamily="34" charset="0"/>
              </a:rPr>
              <a:t>desconfiguración</a:t>
            </a:r>
            <a:r>
              <a:rPr lang="es-ES" sz="2000" dirty="0" smtClean="0">
                <a:latin typeface="Arial" pitchFamily="34" charset="0"/>
                <a:cs typeface="Arial" pitchFamily="34" charset="0"/>
              </a:rPr>
              <a:t> del sistema operativo, actualizaciones</a:t>
            </a:r>
          </a:p>
          <a:p>
            <a:pPr lvl="1">
              <a:spcAft>
                <a:spcPts val="500"/>
              </a:spcAft>
            </a:pPr>
            <a:r>
              <a:rPr lang="es-ES" sz="2000" dirty="0" smtClean="0">
                <a:solidFill>
                  <a:srgbClr val="0000CC"/>
                </a:solidFill>
                <a:latin typeface="Arial" pitchFamily="34" charset="0"/>
                <a:cs typeface="Arial" pitchFamily="34" charset="0"/>
              </a:rPr>
              <a:t>- </a:t>
            </a:r>
            <a:r>
              <a:rPr lang="es-ES" sz="2000" dirty="0" smtClean="0">
                <a:solidFill>
                  <a:srgbClr val="000099"/>
                </a:solidFill>
                <a:latin typeface="Arial" pitchFamily="34" charset="0"/>
                <a:cs typeface="Arial" pitchFamily="34" charset="0"/>
              </a:rPr>
              <a:t>Incompatibilidades entre dispositivos </a:t>
            </a:r>
            <a:r>
              <a:rPr lang="es-ES" sz="2000" dirty="0" smtClean="0">
                <a:latin typeface="Arial" pitchFamily="34" charset="0"/>
                <a:cs typeface="Arial" pitchFamily="34" charset="0"/>
              </a:rPr>
              <a:t>y archivos</a:t>
            </a:r>
          </a:p>
          <a:p>
            <a:pPr lvl="1">
              <a:spcAft>
                <a:spcPts val="600"/>
              </a:spcAft>
              <a:buFontTx/>
              <a:buChar char="-"/>
            </a:pPr>
            <a:r>
              <a:rPr lang="es-ES" sz="2000" dirty="0" smtClean="0">
                <a:solidFill>
                  <a:schemeClr val="tx1">
                    <a:lumMod val="95000"/>
                    <a:lumOff val="5000"/>
                  </a:schemeClr>
                </a:solidFill>
                <a:latin typeface="Arial" pitchFamily="34" charset="0"/>
                <a:cs typeface="Arial" pitchFamily="34" charset="0"/>
              </a:rPr>
              <a:t> </a:t>
            </a:r>
            <a:r>
              <a:rPr lang="es-ES" sz="2000" dirty="0" smtClean="0">
                <a:solidFill>
                  <a:srgbClr val="000099"/>
                </a:solidFill>
                <a:latin typeface="Arial" pitchFamily="34" charset="0"/>
                <a:cs typeface="Arial" pitchFamily="34" charset="0"/>
              </a:rPr>
              <a:t>Ergonomía</a:t>
            </a:r>
            <a:r>
              <a:rPr lang="es-ES" sz="2000" dirty="0" smtClean="0">
                <a:solidFill>
                  <a:schemeClr val="tx1">
                    <a:lumMod val="95000"/>
                    <a:lumOff val="5000"/>
                  </a:schemeClr>
                </a:solidFill>
                <a:latin typeface="Arial" pitchFamily="34" charset="0"/>
                <a:cs typeface="Arial" pitchFamily="34" charset="0"/>
              </a:rPr>
              <a:t>: pantalla pequeña ,incomodidad del teclado-pantalla </a:t>
            </a:r>
          </a:p>
          <a:p>
            <a:pPr>
              <a:spcBef>
                <a:spcPts val="600"/>
              </a:spcBef>
              <a:spcAft>
                <a:spcPts val="600"/>
              </a:spcAft>
              <a:buFontTx/>
              <a:buChar char="-"/>
            </a:pPr>
            <a:r>
              <a:rPr lang="es-ES" sz="2000" b="1" dirty="0" smtClean="0">
                <a:solidFill>
                  <a:srgbClr val="C00000"/>
                </a:solidFill>
                <a:latin typeface="Arial" pitchFamily="34" charset="0"/>
                <a:cs typeface="Arial" pitchFamily="34" charset="0"/>
              </a:rPr>
              <a:t>Problemas derivados de su uso pedagógic</a:t>
            </a:r>
            <a:r>
              <a:rPr lang="es-ES" sz="2000" dirty="0" smtClean="0">
                <a:solidFill>
                  <a:srgbClr val="C00000"/>
                </a:solidFill>
                <a:latin typeface="Arial" pitchFamily="34" charset="0"/>
                <a:cs typeface="Arial" pitchFamily="34" charset="0"/>
              </a:rPr>
              <a:t>o:</a:t>
            </a:r>
          </a:p>
          <a:p>
            <a:pPr lvl="1">
              <a:spcAft>
                <a:spcPts val="500"/>
              </a:spcAft>
            </a:pPr>
            <a:r>
              <a:rPr lang="es-ES" sz="2000" dirty="0" smtClean="0">
                <a:solidFill>
                  <a:srgbClr val="0000CC"/>
                </a:solidFill>
                <a:latin typeface="Arial" pitchFamily="34" charset="0"/>
                <a:cs typeface="Arial" pitchFamily="34" charset="0"/>
              </a:rPr>
              <a:t>- </a:t>
            </a:r>
            <a:r>
              <a:rPr lang="es-ES" sz="2000" dirty="0" smtClean="0">
                <a:solidFill>
                  <a:srgbClr val="000099"/>
                </a:solidFill>
                <a:latin typeface="Arial" pitchFamily="34" charset="0"/>
                <a:cs typeface="Arial" pitchFamily="34" charset="0"/>
              </a:rPr>
              <a:t>Dependencias</a:t>
            </a:r>
            <a:r>
              <a:rPr lang="es-ES" sz="2000" dirty="0" smtClean="0">
                <a:solidFill>
                  <a:srgbClr val="0000CC"/>
                </a:solidFill>
                <a:latin typeface="Arial" pitchFamily="34" charset="0"/>
                <a:cs typeface="Arial" pitchFamily="34" charset="0"/>
              </a:rPr>
              <a:t>:</a:t>
            </a:r>
            <a:r>
              <a:rPr lang="es-ES" sz="2000" dirty="0" smtClean="0">
                <a:latin typeface="Arial" pitchFamily="34" charset="0"/>
                <a:cs typeface="Arial" pitchFamily="34" charset="0"/>
              </a:rPr>
              <a:t>  tener los dispositivos a punto, cargados…</a:t>
            </a:r>
          </a:p>
          <a:p>
            <a:pPr lvl="1">
              <a:spcAft>
                <a:spcPts val="500"/>
              </a:spcAft>
            </a:pPr>
            <a:r>
              <a:rPr lang="es-ES" sz="2000" dirty="0" smtClean="0">
                <a:solidFill>
                  <a:srgbClr val="0000CC"/>
                </a:solidFill>
                <a:latin typeface="Arial" pitchFamily="34" charset="0"/>
                <a:cs typeface="Arial" pitchFamily="34" charset="0"/>
              </a:rPr>
              <a:t>- </a:t>
            </a:r>
            <a:r>
              <a:rPr lang="es-ES" sz="2000" dirty="0" smtClean="0">
                <a:solidFill>
                  <a:srgbClr val="000099"/>
                </a:solidFill>
                <a:latin typeface="Arial" pitchFamily="34" charset="0"/>
                <a:cs typeface="Arial" pitchFamily="34" charset="0"/>
              </a:rPr>
              <a:t>Falta de tiempo de los profesores </a:t>
            </a:r>
            <a:r>
              <a:rPr lang="es-ES" sz="2000" dirty="0" smtClean="0">
                <a:latin typeface="Arial" pitchFamily="34" charset="0"/>
                <a:cs typeface="Arial" pitchFamily="34" charset="0"/>
              </a:rPr>
              <a:t>para buscar y crear recursos</a:t>
            </a:r>
          </a:p>
          <a:p>
            <a:pPr lvl="1">
              <a:spcAft>
                <a:spcPts val="500"/>
              </a:spcAft>
              <a:buFontTx/>
              <a:buChar char="-"/>
            </a:pPr>
            <a:r>
              <a:rPr lang="es-ES" sz="2000" dirty="0" smtClean="0">
                <a:solidFill>
                  <a:srgbClr val="0000CC"/>
                </a:solidFill>
                <a:latin typeface="Arial" pitchFamily="34" charset="0"/>
                <a:cs typeface="Arial" pitchFamily="34" charset="0"/>
              </a:rPr>
              <a:t> </a:t>
            </a:r>
            <a:r>
              <a:rPr lang="es-ES" sz="2000" dirty="0" smtClean="0">
                <a:solidFill>
                  <a:srgbClr val="000099"/>
                </a:solidFill>
                <a:latin typeface="Arial" pitchFamily="34" charset="0"/>
                <a:cs typeface="Arial" pitchFamily="34" charset="0"/>
              </a:rPr>
              <a:t>Distracciones en clase</a:t>
            </a:r>
            <a:r>
              <a:rPr lang="es-ES" sz="2000" dirty="0" smtClean="0">
                <a:solidFill>
                  <a:srgbClr val="0000CC"/>
                </a:solidFill>
                <a:latin typeface="Arial" pitchFamily="34" charset="0"/>
                <a:cs typeface="Arial" pitchFamily="34" charset="0"/>
              </a:rPr>
              <a:t>:</a:t>
            </a:r>
            <a:r>
              <a:rPr lang="es-ES" sz="2000" dirty="0" smtClean="0">
                <a:latin typeface="Arial" pitchFamily="34" charset="0"/>
                <a:cs typeface="Arial" pitchFamily="34" charset="0"/>
              </a:rPr>
              <a:t> al trabajar, hacer deberes…</a:t>
            </a:r>
          </a:p>
          <a:p>
            <a:pPr lvl="1">
              <a:spcAft>
                <a:spcPts val="500"/>
              </a:spcAft>
              <a:buFontTx/>
              <a:buChar char="-"/>
            </a:pPr>
            <a:r>
              <a:rPr lang="es-ES" sz="2000" dirty="0" smtClean="0">
                <a:solidFill>
                  <a:srgbClr val="0000CC"/>
                </a:solidFill>
                <a:latin typeface="Arial" pitchFamily="34" charset="0"/>
                <a:cs typeface="Arial" pitchFamily="34" charset="0"/>
              </a:rPr>
              <a:t> </a:t>
            </a:r>
            <a:r>
              <a:rPr lang="es-ES" sz="2000" dirty="0" smtClean="0">
                <a:solidFill>
                  <a:srgbClr val="000099"/>
                </a:solidFill>
                <a:latin typeface="Arial" pitchFamily="34" charset="0"/>
                <a:cs typeface="Arial" pitchFamily="34" charset="0"/>
              </a:rPr>
              <a:t>Pocos contenidos educativos </a:t>
            </a:r>
            <a:r>
              <a:rPr lang="es-ES" sz="2000" dirty="0" smtClean="0">
                <a:solidFill>
                  <a:schemeClr val="tx1">
                    <a:lumMod val="95000"/>
                    <a:lumOff val="5000"/>
                  </a:schemeClr>
                </a:solidFill>
                <a:latin typeface="Arial" pitchFamily="34" charset="0"/>
                <a:cs typeface="Arial" pitchFamily="34" charset="0"/>
              </a:rPr>
              <a:t>de calidad </a:t>
            </a:r>
            <a:r>
              <a:rPr lang="es-ES" sz="2000" i="1" dirty="0" smtClean="0">
                <a:latin typeface="Arial" pitchFamily="34" charset="0"/>
                <a:cs typeface="Arial" pitchFamily="34" charset="0"/>
              </a:rPr>
              <a:t>(en inglés hay más)</a:t>
            </a:r>
          </a:p>
          <a:p>
            <a:pPr lvl="1">
              <a:spcAft>
                <a:spcPts val="500"/>
              </a:spcAft>
              <a:buFontTx/>
              <a:buChar char="-"/>
            </a:pPr>
            <a:r>
              <a:rPr lang="es-ES" sz="2000" i="1" dirty="0" smtClean="0">
                <a:solidFill>
                  <a:srgbClr val="0000CC"/>
                </a:solidFill>
                <a:latin typeface="Arial" pitchFamily="34" charset="0"/>
                <a:cs typeface="Arial" pitchFamily="34" charset="0"/>
              </a:rPr>
              <a:t> </a:t>
            </a:r>
            <a:r>
              <a:rPr lang="es-ES" sz="2000" dirty="0" smtClean="0">
                <a:solidFill>
                  <a:srgbClr val="000099"/>
                </a:solidFill>
                <a:latin typeface="Arial" pitchFamily="34" charset="0"/>
                <a:cs typeface="Arial" pitchFamily="34" charset="0"/>
              </a:rPr>
              <a:t>Mal uso de Internet</a:t>
            </a:r>
            <a:r>
              <a:rPr lang="es-ES" sz="2000" dirty="0" smtClean="0">
                <a:latin typeface="Arial" pitchFamily="34" charset="0"/>
                <a:cs typeface="Arial" pitchFamily="34" charset="0"/>
              </a:rPr>
              <a:t>: </a:t>
            </a:r>
            <a:r>
              <a:rPr lang="es-ES" sz="2000" i="1" dirty="0" smtClean="0">
                <a:latin typeface="Arial" pitchFamily="34" charset="0"/>
                <a:cs typeface="Arial" pitchFamily="34" charset="0"/>
              </a:rPr>
              <a:t>datos personales, </a:t>
            </a:r>
            <a:r>
              <a:rPr lang="es-ES" sz="2000" i="1" dirty="0" err="1" smtClean="0">
                <a:latin typeface="Arial" pitchFamily="34" charset="0"/>
                <a:cs typeface="Arial" pitchFamily="34" charset="0"/>
              </a:rPr>
              <a:t>info</a:t>
            </a:r>
            <a:r>
              <a:rPr lang="es-ES" sz="2000" i="1" dirty="0" smtClean="0">
                <a:latin typeface="Arial" pitchFamily="34" charset="0"/>
                <a:cs typeface="Arial" pitchFamily="34" charset="0"/>
              </a:rPr>
              <a:t> inadecuada, adicción</a:t>
            </a:r>
          </a:p>
          <a:p>
            <a:pPr lvl="1">
              <a:spcAft>
                <a:spcPts val="500"/>
              </a:spcAft>
              <a:buFontTx/>
              <a:buChar char="-"/>
            </a:pPr>
            <a:r>
              <a:rPr lang="es-ES" sz="2000" i="1" dirty="0" smtClean="0">
                <a:latin typeface="Arial" pitchFamily="34" charset="0"/>
                <a:cs typeface="Arial" pitchFamily="34" charset="0"/>
              </a:rPr>
              <a:t> </a:t>
            </a:r>
            <a:r>
              <a:rPr lang="es-ES" sz="2000" dirty="0" smtClean="0">
                <a:latin typeface="Arial" pitchFamily="34" charset="0"/>
                <a:cs typeface="Arial" pitchFamily="34" charset="0"/>
              </a:rPr>
              <a:t>Profesores/alumnos requieren competencias técnicas/funcionales</a:t>
            </a:r>
          </a:p>
          <a:p>
            <a:pPr lvl="1">
              <a:spcAft>
                <a:spcPts val="500"/>
              </a:spcAft>
              <a:buFontTx/>
              <a:buChar char="-"/>
            </a:pPr>
            <a:r>
              <a:rPr lang="es-ES" sz="2000" dirty="0" smtClean="0">
                <a:latin typeface="Arial" pitchFamily="34" charset="0"/>
                <a:cs typeface="Arial" pitchFamily="34" charset="0"/>
              </a:rPr>
              <a:t> Pretender un excesivo control docente</a:t>
            </a: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
        <p:nvSpPr>
          <p:cNvPr id="8" name="7 CuadroTexto"/>
          <p:cNvSpPr txBox="1"/>
          <p:nvPr/>
        </p:nvSpPr>
        <p:spPr>
          <a:xfrm>
            <a:off x="0" y="6516052"/>
            <a:ext cx="9144000" cy="338554"/>
          </a:xfrm>
          <a:prstGeom prst="rect">
            <a:avLst/>
          </a:prstGeom>
          <a:solidFill>
            <a:srgbClr val="FFFF99"/>
          </a:solidFill>
        </p:spPr>
        <p:txBody>
          <a:bodyPr wrap="square" rtlCol="0">
            <a:spAutoFit/>
          </a:bodyPr>
          <a:lstStyle/>
          <a:p>
            <a:pPr algn="ctr"/>
            <a:r>
              <a:rPr lang="es-ES" sz="1600" b="1" i="1" dirty="0" smtClean="0">
                <a:latin typeface="Arial" pitchFamily="34" charset="0"/>
                <a:cs typeface="Arial" pitchFamily="34" charset="0"/>
              </a:rPr>
              <a:t> Muchos de estos problemas son similares a las que se dan en </a:t>
            </a:r>
            <a:r>
              <a:rPr lang="es-ES" sz="1600" b="1" i="1" dirty="0" smtClean="0">
                <a:latin typeface="Arial" pitchFamily="34" charset="0"/>
                <a:cs typeface="Arial" pitchFamily="34" charset="0"/>
              </a:rPr>
              <a:t>las aulas </a:t>
            </a:r>
            <a:r>
              <a:rPr lang="es-ES" sz="1600" b="1" i="1" dirty="0" smtClean="0">
                <a:latin typeface="Arial" pitchFamily="34" charset="0"/>
                <a:cs typeface="Arial" pitchFamily="34" charset="0"/>
              </a:rPr>
              <a:t>con </a:t>
            </a:r>
            <a:r>
              <a:rPr lang="es-ES" sz="1600" b="1" i="1" dirty="0" err="1" smtClean="0">
                <a:latin typeface="Arial" pitchFamily="34" charset="0"/>
                <a:cs typeface="Arial" pitchFamily="34" charset="0"/>
              </a:rPr>
              <a:t>netbooks</a:t>
            </a:r>
            <a:endParaRPr lang="ca-ES" sz="16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428625"/>
          </a:xfrm>
          <a:prstGeom prst="rect">
            <a:avLst/>
          </a:prstGeom>
        </p:spPr>
        <p:txBody>
          <a:bodyPr/>
          <a:lstStyle/>
          <a:p>
            <a:pPr algn="ctr">
              <a:defRPr/>
            </a:pPr>
            <a:r>
              <a:rPr lang="es-ES" sz="22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TABLETAS VERSUS </a:t>
            </a:r>
            <a:r>
              <a:rPr lang="es-ES" sz="2200" b="1" kern="0" dirty="0" err="1"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NETBOOKS</a:t>
            </a:r>
            <a:r>
              <a:rPr lang="es-ES" sz="2200" b="1" kern="0" dirty="0" smtClean="0">
                <a:solidFill>
                  <a:srgbClr val="C00000"/>
                </a:solidFill>
                <a:effectLst>
                  <a:outerShdw blurRad="38100" dist="38100" dir="2700000" algn="tl">
                    <a:srgbClr val="000000">
                      <a:alpha val="43137"/>
                    </a:srgbClr>
                  </a:outerShdw>
                </a:effectLst>
                <a:latin typeface="Arial" pitchFamily="34" charset="0"/>
                <a:ea typeface="+mj-ea"/>
                <a:cs typeface="Arial" pitchFamily="34" charset="0"/>
              </a:rPr>
              <a:t>: VENTAJAS/INCONVENIENTES</a:t>
            </a:r>
            <a:endParaRPr lang="es-ES" sz="2200" b="1" kern="0" dirty="0">
              <a:solidFill>
                <a:srgbClr val="C00000"/>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7" name="6 CuadroTexto"/>
          <p:cNvSpPr txBox="1"/>
          <p:nvPr/>
        </p:nvSpPr>
        <p:spPr>
          <a:xfrm>
            <a:off x="35496" y="89039"/>
            <a:ext cx="9036496" cy="6678751"/>
          </a:xfrm>
          <a:prstGeom prst="rect">
            <a:avLst/>
          </a:prstGeom>
          <a:noFill/>
        </p:spPr>
        <p:txBody>
          <a:bodyPr wrap="square" rtlCol="0">
            <a:spAutoFit/>
          </a:bodyPr>
          <a:lstStyle/>
          <a:p>
            <a:endParaRPr lang="es-ES" sz="2400" i="1" dirty="0" smtClean="0"/>
          </a:p>
          <a:p>
            <a:pPr>
              <a:buFontTx/>
              <a:buChar char="-"/>
            </a:pPr>
            <a:r>
              <a:rPr lang="es-ES" sz="2400" b="1" dirty="0" smtClean="0">
                <a:solidFill>
                  <a:srgbClr val="C00000"/>
                </a:solidFill>
              </a:rPr>
              <a:t> </a:t>
            </a:r>
            <a:r>
              <a:rPr lang="es-ES" sz="2000" b="1" dirty="0" smtClean="0">
                <a:solidFill>
                  <a:srgbClr val="C00000"/>
                </a:solidFill>
                <a:latin typeface="Arial" pitchFamily="34" charset="0"/>
                <a:cs typeface="Arial" pitchFamily="34" charset="0"/>
              </a:rPr>
              <a:t>Ventajas:</a:t>
            </a:r>
          </a:p>
          <a:p>
            <a:pPr lvl="1">
              <a:spcAft>
                <a:spcPts val="600"/>
              </a:spcAft>
            </a:pPr>
            <a:r>
              <a:rPr lang="es-ES" sz="2000" b="1" dirty="0" smtClean="0">
                <a:solidFill>
                  <a:srgbClr val="0000CC"/>
                </a:solidFill>
                <a:latin typeface="Arial" pitchFamily="34" charset="0"/>
                <a:cs typeface="Arial" pitchFamily="34" charset="0"/>
              </a:rPr>
              <a:t>- Uso inmediato:</a:t>
            </a:r>
            <a:r>
              <a:rPr lang="es-ES" sz="2000" dirty="0" smtClean="0">
                <a:latin typeface="Arial" pitchFamily="34" charset="0"/>
                <a:cs typeface="Arial" pitchFamily="34" charset="0"/>
              </a:rPr>
              <a:t> un </a:t>
            </a:r>
            <a:r>
              <a:rPr lang="es-ES" sz="2000" dirty="0" err="1" smtClean="0">
                <a:latin typeface="Arial" pitchFamily="34" charset="0"/>
                <a:cs typeface="Arial" pitchFamily="34" charset="0"/>
              </a:rPr>
              <a:t>netbook</a:t>
            </a:r>
            <a:r>
              <a:rPr lang="es-ES" sz="2000" dirty="0" smtClean="0">
                <a:latin typeface="Arial" pitchFamily="34" charset="0"/>
                <a:cs typeface="Arial" pitchFamily="34" charset="0"/>
              </a:rPr>
              <a:t> necesita minutos para cargar el SO</a:t>
            </a:r>
          </a:p>
          <a:p>
            <a:pPr lvl="1">
              <a:spcAft>
                <a:spcPts val="600"/>
              </a:spcAft>
            </a:pPr>
            <a:r>
              <a:rPr lang="es-ES" sz="2000" b="1" dirty="0" smtClean="0">
                <a:solidFill>
                  <a:srgbClr val="0000CC"/>
                </a:solidFill>
                <a:latin typeface="Arial" pitchFamily="34" charset="0"/>
                <a:cs typeface="Arial" pitchFamily="34" charset="0"/>
              </a:rPr>
              <a:t>- Autonomía de uso</a:t>
            </a:r>
            <a:r>
              <a:rPr lang="es-ES" sz="2000" b="1" dirty="0" smtClean="0">
                <a:latin typeface="Arial" pitchFamily="34" charset="0"/>
                <a:cs typeface="Arial" pitchFamily="34" charset="0"/>
              </a:rPr>
              <a:t>:</a:t>
            </a:r>
            <a:r>
              <a:rPr lang="es-ES" sz="2000" dirty="0" smtClean="0">
                <a:latin typeface="Arial" pitchFamily="34" charset="0"/>
                <a:cs typeface="Arial" pitchFamily="34" charset="0"/>
              </a:rPr>
              <a:t> mayor duración de la batería (unas 10 horas).</a:t>
            </a:r>
          </a:p>
          <a:p>
            <a:pPr lvl="1">
              <a:spcAft>
                <a:spcPts val="600"/>
              </a:spcAft>
            </a:pPr>
            <a:r>
              <a:rPr lang="es-ES" sz="2000" b="1" dirty="0" smtClean="0">
                <a:solidFill>
                  <a:srgbClr val="0000CC"/>
                </a:solidFill>
                <a:latin typeface="Arial" pitchFamily="34" charset="0"/>
                <a:cs typeface="Arial" pitchFamily="34" charset="0"/>
              </a:rPr>
              <a:t>- Portabilidad y versatilidad</a:t>
            </a:r>
            <a:r>
              <a:rPr lang="es-ES" sz="2000" dirty="0" smtClean="0">
                <a:latin typeface="Arial" pitchFamily="34" charset="0"/>
                <a:cs typeface="Arial" pitchFamily="34" charset="0"/>
              </a:rPr>
              <a:t>: menor tamaño/peso, integra más elementos</a:t>
            </a:r>
          </a:p>
          <a:p>
            <a:pPr lvl="1">
              <a:spcAft>
                <a:spcPts val="600"/>
              </a:spcAft>
            </a:pPr>
            <a:r>
              <a:rPr lang="es-ES" sz="2000" b="1" dirty="0" smtClean="0">
                <a:solidFill>
                  <a:srgbClr val="0000CC"/>
                </a:solidFill>
                <a:latin typeface="Arial" pitchFamily="34" charset="0"/>
                <a:cs typeface="Arial" pitchFamily="34" charset="0"/>
              </a:rPr>
              <a:t>- Facilidad de uso</a:t>
            </a:r>
            <a:r>
              <a:rPr lang="es-ES" sz="2000" dirty="0" smtClean="0">
                <a:solidFill>
                  <a:srgbClr val="0000CC"/>
                </a:solidFill>
                <a:latin typeface="Arial" pitchFamily="34" charset="0"/>
                <a:cs typeface="Arial" pitchFamily="34" charset="0"/>
              </a:rPr>
              <a:t> </a:t>
            </a:r>
            <a:r>
              <a:rPr lang="es-ES" sz="2000" dirty="0" smtClean="0">
                <a:latin typeface="Arial" pitchFamily="34" charset="0"/>
                <a:cs typeface="Arial" pitchFamily="34" charset="0"/>
              </a:rPr>
              <a:t>y son </a:t>
            </a:r>
            <a:r>
              <a:rPr lang="es-ES" sz="2000" b="1" dirty="0" smtClean="0">
                <a:latin typeface="Arial" pitchFamily="34" charset="0"/>
                <a:cs typeface="Arial" pitchFamily="34" charset="0"/>
              </a:rPr>
              <a:t>compactas</a:t>
            </a:r>
            <a:r>
              <a:rPr lang="es-ES" sz="2000" dirty="0" smtClean="0">
                <a:latin typeface="Arial" pitchFamily="34" charset="0"/>
                <a:cs typeface="Arial" pitchFamily="34" charset="0"/>
              </a:rPr>
              <a:t> (no requieren cables ni periféricos)</a:t>
            </a:r>
          </a:p>
          <a:p>
            <a:pPr lvl="1">
              <a:spcAft>
                <a:spcPts val="600"/>
              </a:spcAft>
            </a:pPr>
            <a:r>
              <a:rPr lang="es-ES" sz="2000" b="1" dirty="0" smtClean="0">
                <a:solidFill>
                  <a:srgbClr val="0000CC"/>
                </a:solidFill>
                <a:latin typeface="Arial" pitchFamily="34" charset="0"/>
                <a:cs typeface="Arial" pitchFamily="34" charset="0"/>
              </a:rPr>
              <a:t>- Menos costes de mantenimiento</a:t>
            </a:r>
            <a:r>
              <a:rPr lang="es-ES" sz="2000" b="1" dirty="0" smtClean="0">
                <a:latin typeface="Arial" pitchFamily="34" charset="0"/>
                <a:cs typeface="Arial" pitchFamily="34" charset="0"/>
              </a:rPr>
              <a:t>:</a:t>
            </a:r>
            <a:r>
              <a:rPr lang="es-ES" sz="2000" dirty="0" smtClean="0">
                <a:latin typeface="Arial" pitchFamily="34" charset="0"/>
                <a:cs typeface="Arial" pitchFamily="34" charset="0"/>
              </a:rPr>
              <a:t> menos averías, instalaciones fáciles</a:t>
            </a:r>
          </a:p>
          <a:p>
            <a:pPr lvl="1">
              <a:buFontTx/>
              <a:buChar char="-"/>
            </a:pPr>
            <a:r>
              <a:rPr lang="es-ES" sz="2000" b="1" dirty="0" smtClean="0">
                <a:solidFill>
                  <a:srgbClr val="0000CC"/>
                </a:solidFill>
                <a:latin typeface="Arial" pitchFamily="34" charset="0"/>
                <a:cs typeface="Arial" pitchFamily="34" charset="0"/>
              </a:rPr>
              <a:t> Interacción táctil amigable</a:t>
            </a:r>
            <a:r>
              <a:rPr lang="es-ES" sz="2000" dirty="0" smtClean="0">
                <a:latin typeface="Arial" pitchFamily="34" charset="0"/>
                <a:cs typeface="Arial" pitchFamily="34" charset="0"/>
              </a:rPr>
              <a:t>. </a:t>
            </a:r>
          </a:p>
          <a:p>
            <a:pPr>
              <a:buFontTx/>
              <a:buChar char="-"/>
            </a:pPr>
            <a:r>
              <a:rPr lang="es-ES" sz="2000" b="1" dirty="0" smtClean="0">
                <a:solidFill>
                  <a:srgbClr val="C00000"/>
                </a:solidFill>
                <a:latin typeface="Arial" pitchFamily="34" charset="0"/>
                <a:cs typeface="Arial" pitchFamily="34" charset="0"/>
              </a:rPr>
              <a:t>Inconvenientes:</a:t>
            </a:r>
          </a:p>
          <a:p>
            <a:pPr lvl="1">
              <a:spcAft>
                <a:spcPts val="600"/>
              </a:spcAft>
            </a:pPr>
            <a:r>
              <a:rPr lang="es-ES" sz="2000" b="1" dirty="0" smtClean="0">
                <a:solidFill>
                  <a:srgbClr val="0000CC"/>
                </a:solidFill>
                <a:latin typeface="Arial" pitchFamily="34" charset="0"/>
                <a:cs typeface="Arial" pitchFamily="34" charset="0"/>
              </a:rPr>
              <a:t>- Mayor coste de compra:</a:t>
            </a:r>
            <a:r>
              <a:rPr lang="es-ES" sz="2000" b="1" dirty="0" smtClean="0">
                <a:latin typeface="Arial" pitchFamily="34" charset="0"/>
                <a:cs typeface="Arial" pitchFamily="34" charset="0"/>
              </a:rPr>
              <a:t> </a:t>
            </a:r>
            <a:r>
              <a:rPr lang="es-ES" sz="2000" dirty="0" smtClean="0">
                <a:latin typeface="Arial" pitchFamily="34" charset="0"/>
                <a:cs typeface="Arial" pitchFamily="34" charset="0"/>
              </a:rPr>
              <a:t>pueden constar el doble que un </a:t>
            </a:r>
            <a:r>
              <a:rPr lang="es-ES" sz="2000" dirty="0" err="1" smtClean="0">
                <a:latin typeface="Arial" pitchFamily="34" charset="0"/>
                <a:cs typeface="Arial" pitchFamily="34" charset="0"/>
              </a:rPr>
              <a:t>netbook</a:t>
            </a:r>
            <a:endParaRPr lang="es-ES" sz="2000" dirty="0" smtClean="0">
              <a:latin typeface="Arial" pitchFamily="34" charset="0"/>
              <a:cs typeface="Arial" pitchFamily="34" charset="0"/>
            </a:endParaRPr>
          </a:p>
          <a:p>
            <a:pPr lvl="1">
              <a:spcAft>
                <a:spcPts val="600"/>
              </a:spcAft>
            </a:pPr>
            <a:r>
              <a:rPr lang="es-ES" sz="2000" b="1" dirty="0" smtClean="0">
                <a:solidFill>
                  <a:srgbClr val="0000CC"/>
                </a:solidFill>
                <a:latin typeface="Arial" pitchFamily="34" charset="0"/>
                <a:cs typeface="Arial" pitchFamily="34" charset="0"/>
              </a:rPr>
              <a:t>- Aplicaciones con menos prestaciones </a:t>
            </a:r>
            <a:r>
              <a:rPr lang="es-ES" sz="2000" dirty="0" smtClean="0">
                <a:latin typeface="Arial" pitchFamily="34" charset="0"/>
                <a:cs typeface="Arial" pitchFamily="34" charset="0"/>
              </a:rPr>
              <a:t>que los programas de </a:t>
            </a:r>
            <a:r>
              <a:rPr lang="es-ES" sz="2000" dirty="0" err="1" smtClean="0">
                <a:latin typeface="Arial" pitchFamily="34" charset="0"/>
                <a:cs typeface="Arial" pitchFamily="34" charset="0"/>
              </a:rPr>
              <a:t>netbooks</a:t>
            </a:r>
            <a:endParaRPr lang="es-ES" sz="2000" b="1" dirty="0" smtClean="0">
              <a:latin typeface="Arial" pitchFamily="34" charset="0"/>
              <a:cs typeface="Arial" pitchFamily="34" charset="0"/>
            </a:endParaRPr>
          </a:p>
          <a:p>
            <a:pPr lvl="1">
              <a:spcAft>
                <a:spcPts val="600"/>
              </a:spcAft>
            </a:pPr>
            <a:r>
              <a:rPr lang="es-ES" sz="2000" b="1" dirty="0" smtClean="0">
                <a:solidFill>
                  <a:srgbClr val="0000CC"/>
                </a:solidFill>
                <a:latin typeface="Arial" pitchFamily="34" charset="0"/>
                <a:cs typeface="Arial" pitchFamily="34" charset="0"/>
              </a:rPr>
              <a:t>- Menor potencia de trabajo</a:t>
            </a:r>
            <a:r>
              <a:rPr lang="es-ES" sz="2000" dirty="0" smtClean="0">
                <a:latin typeface="Arial" pitchFamily="34" charset="0"/>
                <a:cs typeface="Arial" pitchFamily="34" charset="0"/>
              </a:rPr>
              <a:t> y menores prestaciones  de video</a:t>
            </a:r>
          </a:p>
          <a:p>
            <a:pPr lvl="1">
              <a:spcAft>
                <a:spcPts val="600"/>
              </a:spcAft>
              <a:buFontTx/>
              <a:buChar char="-"/>
            </a:pPr>
            <a:r>
              <a:rPr lang="es-ES" sz="2000" b="1" dirty="0" smtClean="0">
                <a:solidFill>
                  <a:srgbClr val="0000CC"/>
                </a:solidFill>
                <a:latin typeface="Arial" pitchFamily="34" charset="0"/>
                <a:cs typeface="Arial" pitchFamily="34" charset="0"/>
              </a:rPr>
              <a:t> Menor capacidad de almacenamiento</a:t>
            </a:r>
            <a:r>
              <a:rPr lang="es-ES" sz="2000" b="1" dirty="0" smtClean="0">
                <a:latin typeface="Arial" pitchFamily="34" charset="0"/>
                <a:cs typeface="Arial" pitchFamily="34" charset="0"/>
              </a:rPr>
              <a:t> </a:t>
            </a:r>
          </a:p>
          <a:p>
            <a:pPr lvl="1">
              <a:spcAft>
                <a:spcPts val="600"/>
              </a:spcAft>
            </a:pPr>
            <a:r>
              <a:rPr lang="es-ES" sz="2000" b="1" dirty="0" smtClean="0">
                <a:solidFill>
                  <a:srgbClr val="0000CC"/>
                </a:solidFill>
                <a:latin typeface="Arial" pitchFamily="34" charset="0"/>
                <a:cs typeface="Arial" pitchFamily="34" charset="0"/>
              </a:rPr>
              <a:t>- Incomodidad y lentitud al escribir</a:t>
            </a:r>
            <a:r>
              <a:rPr lang="es-ES" sz="2000" b="1" dirty="0" smtClean="0">
                <a:latin typeface="Arial" pitchFamily="34" charset="0"/>
                <a:cs typeface="Arial" pitchFamily="34" charset="0"/>
              </a:rPr>
              <a:t> </a:t>
            </a:r>
            <a:r>
              <a:rPr lang="es-ES" sz="2000" dirty="0" smtClean="0">
                <a:latin typeface="Arial" pitchFamily="34" charset="0"/>
                <a:cs typeface="Arial" pitchFamily="34" charset="0"/>
              </a:rPr>
              <a:t>con el teclado en pantalla</a:t>
            </a:r>
          </a:p>
          <a:p>
            <a:pPr lvl="1">
              <a:spcAft>
                <a:spcPts val="600"/>
              </a:spcAft>
            </a:pPr>
            <a:r>
              <a:rPr lang="es-ES" sz="2000" b="1" dirty="0" smtClean="0">
                <a:solidFill>
                  <a:srgbClr val="0000CC"/>
                </a:solidFill>
                <a:latin typeface="Arial" pitchFamily="34" charset="0"/>
                <a:cs typeface="Arial" pitchFamily="34" charset="0"/>
              </a:rPr>
              <a:t>- Imprecisión del puntero</a:t>
            </a:r>
            <a:r>
              <a:rPr lang="es-ES" sz="2000" b="1" dirty="0" smtClean="0">
                <a:latin typeface="Arial" pitchFamily="34" charset="0"/>
                <a:cs typeface="Arial" pitchFamily="34" charset="0"/>
              </a:rPr>
              <a:t>.</a:t>
            </a:r>
          </a:p>
          <a:p>
            <a:pPr lvl="1">
              <a:spcAft>
                <a:spcPts val="600"/>
              </a:spcAft>
              <a:buFontTx/>
              <a:buChar char="-"/>
            </a:pPr>
            <a:r>
              <a:rPr lang="es-ES" sz="2000" b="1" dirty="0" smtClean="0">
                <a:solidFill>
                  <a:srgbClr val="0000CC"/>
                </a:solidFill>
                <a:latin typeface="Arial" pitchFamily="34" charset="0"/>
                <a:cs typeface="Arial" pitchFamily="34" charset="0"/>
              </a:rPr>
              <a:t> Menos contenidos educativos</a:t>
            </a:r>
            <a:r>
              <a:rPr lang="es-ES" sz="2000" dirty="0" smtClean="0">
                <a:latin typeface="Arial" pitchFamily="34" charset="0"/>
                <a:cs typeface="Arial" pitchFamily="34" charset="0"/>
              </a:rPr>
              <a:t>: los </a:t>
            </a:r>
            <a:r>
              <a:rPr lang="es-ES" sz="2000" dirty="0" err="1" smtClean="0">
                <a:latin typeface="Arial" pitchFamily="34" charset="0"/>
                <a:cs typeface="Arial" pitchFamily="34" charset="0"/>
              </a:rPr>
              <a:t>netbooks</a:t>
            </a:r>
            <a:r>
              <a:rPr lang="es-ES" sz="2000" dirty="0" smtClean="0">
                <a:latin typeface="Arial" pitchFamily="34" charset="0"/>
                <a:cs typeface="Arial" pitchFamily="34" charset="0"/>
              </a:rPr>
              <a:t> disponen de muchos más </a:t>
            </a:r>
          </a:p>
          <a:p>
            <a:pPr lvl="1">
              <a:spcAft>
                <a:spcPts val="600"/>
              </a:spcAft>
            </a:pPr>
            <a:r>
              <a:rPr lang="es-ES" sz="2000" b="1" dirty="0" smtClean="0">
                <a:solidFill>
                  <a:srgbClr val="0000CC"/>
                </a:solidFill>
                <a:latin typeface="Arial" pitchFamily="34" charset="0"/>
                <a:cs typeface="Arial" pitchFamily="34" charset="0"/>
              </a:rPr>
              <a:t>- Identifican a un solo usuario</a:t>
            </a:r>
            <a:r>
              <a:rPr lang="es-ES" sz="2000" b="1" dirty="0" smtClean="0">
                <a:latin typeface="Arial" pitchFamily="34" charset="0"/>
                <a:cs typeface="Arial" pitchFamily="34" charset="0"/>
              </a:rPr>
              <a:t>. </a:t>
            </a:r>
          </a:p>
        </p:txBody>
      </p:sp>
      <p:sp>
        <p:nvSpPr>
          <p:cNvPr id="6" name="Text Box 5"/>
          <p:cNvSpPr txBox="1">
            <a:spLocks noChangeArrowheads="1"/>
          </p:cNvSpPr>
          <p:nvPr/>
        </p:nvSpPr>
        <p:spPr bwMode="auto">
          <a:xfrm>
            <a:off x="7596336" y="6609159"/>
            <a:ext cx="1550863" cy="276225"/>
          </a:xfrm>
          <a:prstGeom prst="rect">
            <a:avLst/>
          </a:prstGeom>
          <a:noFill/>
          <a:ln w="9525">
            <a:noFill/>
            <a:miter lim="800000"/>
            <a:headEnd/>
            <a:tailEnd/>
          </a:ln>
        </p:spPr>
        <p:txBody>
          <a:bodyPr wrap="square">
            <a:spAutoFit/>
          </a:bodyPr>
          <a:lstStyle/>
          <a:p>
            <a:pPr>
              <a:spcBef>
                <a:spcPct val="50000"/>
              </a:spcBef>
            </a:pPr>
            <a:r>
              <a:rPr lang="es-ES" sz="1200" dirty="0"/>
              <a:t>Pere </a:t>
            </a:r>
            <a:r>
              <a:rPr lang="es-ES" sz="1200" dirty="0" err="1"/>
              <a:t>Marquès</a:t>
            </a:r>
            <a:r>
              <a:rPr lang="es-ES" sz="1200" dirty="0"/>
              <a:t> (</a:t>
            </a:r>
            <a:r>
              <a:rPr lang="es-ES" sz="1200" dirty="0" smtClean="0"/>
              <a:t>2012)</a:t>
            </a:r>
            <a:endParaRPr lang="es-ES" sz="12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TotalTime>
  <Words>3995</Words>
  <Application>Microsoft Office PowerPoint</Application>
  <PresentationFormat>Presentación en pantalla (4:3)</PresentationFormat>
  <Paragraphs>336</Paragraphs>
  <Slides>25</Slides>
  <Notes>2</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¿Tableta digital o netbook?   Orientaciones para su buen uso educativo (versión 4)</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¿Tableta digital o netbook?   Orientaciones para su buen uso educativo</dc:title>
  <dc:creator>pmarques</dc:creator>
  <cp:lastModifiedBy>pmarques</cp:lastModifiedBy>
  <cp:revision>122</cp:revision>
  <dcterms:created xsi:type="dcterms:W3CDTF">2012-08-29T17:27:59Z</dcterms:created>
  <dcterms:modified xsi:type="dcterms:W3CDTF">2013-08-27T12:18:05Z</dcterms:modified>
</cp:coreProperties>
</file>